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67AE3-AE55-41CD-95BB-3B4B58D74A40}"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268838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7AE3-AE55-41CD-95BB-3B4B58D74A40}"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333598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7AE3-AE55-41CD-95BB-3B4B58D74A40}"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14946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7AE3-AE55-41CD-95BB-3B4B58D74A40}"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408958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67AE3-AE55-41CD-95BB-3B4B58D74A40}"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309371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67AE3-AE55-41CD-95BB-3B4B58D74A40}"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372907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67AE3-AE55-41CD-95BB-3B4B58D74A40}"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119605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67AE3-AE55-41CD-95BB-3B4B58D74A40}"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410476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7AE3-AE55-41CD-95BB-3B4B58D74A40}"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175963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7AE3-AE55-41CD-95BB-3B4B58D74A40}"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11212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7AE3-AE55-41CD-95BB-3B4B58D74A40}"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4836B-BAC7-42B5-8171-DDA1381AA286}" type="slidenum">
              <a:rPr lang="en-US" smtClean="0"/>
              <a:t>‹#›</a:t>
            </a:fld>
            <a:endParaRPr lang="en-US"/>
          </a:p>
        </p:txBody>
      </p:sp>
    </p:spTree>
    <p:extLst>
      <p:ext uri="{BB962C8B-B14F-4D97-AF65-F5344CB8AC3E}">
        <p14:creationId xmlns:p14="http://schemas.microsoft.com/office/powerpoint/2010/main" val="123126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67AE3-AE55-41CD-95BB-3B4B58D74A40}" type="datetimeFigureOut">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4836B-BAC7-42B5-8171-DDA1381AA286}" type="slidenum">
              <a:rPr lang="en-US" smtClean="0"/>
              <a:t>‹#›</a:t>
            </a:fld>
            <a:endParaRPr lang="en-US"/>
          </a:p>
        </p:txBody>
      </p:sp>
    </p:spTree>
    <p:extLst>
      <p:ext uri="{BB962C8B-B14F-4D97-AF65-F5344CB8AC3E}">
        <p14:creationId xmlns:p14="http://schemas.microsoft.com/office/powerpoint/2010/main" val="315503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American_revolution" TargetMode="External"/><Relationship Id="rId3" Type="http://schemas.openxmlformats.org/officeDocument/2006/relationships/hyperlink" Target="http://en.wikipedia.org/wiki/Washington,_D.C." TargetMode="External"/><Relationship Id="rId7" Type="http://schemas.openxmlformats.org/officeDocument/2006/relationships/hyperlink" Target="http://en.wikipedia.org/wiki/U.S._Capitol" TargetMode="External"/><Relationship Id="rId2" Type="http://schemas.openxmlformats.org/officeDocument/2006/relationships/hyperlink" Target="http://en.wikipedia.org/wiki/British_Army" TargetMode="External"/><Relationship Id="rId1" Type="http://schemas.openxmlformats.org/officeDocument/2006/relationships/slideLayout" Target="../slideLayouts/slideLayout4.xml"/><Relationship Id="rId6" Type="http://schemas.openxmlformats.org/officeDocument/2006/relationships/hyperlink" Target="http://en.wikipedia.org/wiki/White_House" TargetMode="External"/><Relationship Id="rId5" Type="http://schemas.openxmlformats.org/officeDocument/2006/relationships/hyperlink" Target="http://en.wikipedia.org/wiki/United_States_government" TargetMode="External"/><Relationship Id="rId4" Type="http://schemas.openxmlformats.org/officeDocument/2006/relationships/hyperlink" Target="http://en.wikipedia.org/wiki/Battle_of_Bladensburg" TargetMode="Externa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of 1812 DBQ</a:t>
            </a:r>
            <a:endParaRPr lang="en-US" dirty="0"/>
          </a:p>
        </p:txBody>
      </p:sp>
      <p:sp>
        <p:nvSpPr>
          <p:cNvPr id="3" name="Content Placeholder 2"/>
          <p:cNvSpPr>
            <a:spLocks noGrp="1"/>
          </p:cNvSpPr>
          <p:nvPr>
            <p:ph idx="1"/>
          </p:nvPr>
        </p:nvSpPr>
        <p:spPr/>
        <p:txBody>
          <a:bodyPr/>
          <a:lstStyle/>
          <a:p>
            <a:pPr marL="0" indent="0">
              <a:buNone/>
            </a:pPr>
            <a:r>
              <a:rPr lang="en-US" dirty="0" smtClean="0"/>
              <a:t>The War of 1812 has been seen as a forgotten war in American History.  Do you believe this to be true, false, or somewhere in between? Utilize the following Documents to support of refute your stance.</a:t>
            </a:r>
            <a:endParaRPr lang="en-US" dirty="0"/>
          </a:p>
        </p:txBody>
      </p:sp>
    </p:spTree>
    <p:extLst>
      <p:ext uri="{BB962C8B-B14F-4D97-AF65-F5344CB8AC3E}">
        <p14:creationId xmlns:p14="http://schemas.microsoft.com/office/powerpoint/2010/main" val="128684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1</a:t>
            </a:r>
            <a:endParaRPr lang="en-US" dirty="0"/>
          </a:p>
        </p:txBody>
      </p:sp>
      <p:sp>
        <p:nvSpPr>
          <p:cNvPr id="3" name="Subtitle 2"/>
          <p:cNvSpPr>
            <a:spLocks noGrp="1"/>
          </p:cNvSpPr>
          <p:nvPr>
            <p:ph idx="1"/>
          </p:nvPr>
        </p:nvSpPr>
        <p:spPr/>
        <p:txBody>
          <a:bodyPr>
            <a:normAutofit fontScale="55000" lnSpcReduction="20000"/>
          </a:bodyPr>
          <a:lstStyle/>
          <a:p>
            <a:pPr marL="0" indent="0">
              <a:buNone/>
            </a:pPr>
            <a:r>
              <a:rPr lang="en-US" dirty="0"/>
              <a:t>The United States declared War on Great Britain on June 12, 1812. The war was declared as a result of long simmering disputes with Great Britain. The central disagreement surrounded the impressment of American soldiers by the British. The British had previously attacked the USS Chesapeake and nearly caused a war two year earlier. In addition, disputes continued with Great Britain over the Northwest Territories and the border with Canada. Native American groups were being armed by the British to fight American settlers in these areas. Finally, the attempts of Great Britain to impose a blockade on France during the Napoleonic Wars was a constant source of conflict with the United States.</a:t>
            </a:r>
            <a:endParaRPr lang="en-US" b="0" dirty="0" smtClean="0">
              <a:effectLst/>
            </a:endParaRPr>
          </a:p>
          <a:p>
            <a:pPr marL="0" indent="0">
              <a:buNone/>
            </a:pPr>
            <a:r>
              <a:rPr lang="en-US" i="1" dirty="0"/>
              <a:t>We behold our seafaring citizens still the daily victims of lawless violence, committed on the great common and highway of nations, even within sight of the country which owes them protection. We behold our vessels, freighted with the products of our soil and industry, or returning with the honest proceeds of them, wrested from their lawful destinations, confiscated by prize courts no longer the organs of public law but the instruments of arbitrary edicts, and their unfortunate crews dispersed and lost, or forced or inveigled in British ports into British fleets, </a:t>
            </a:r>
            <a:endParaRPr lang="en-US" b="0" dirty="0" smtClean="0">
              <a:effectLst/>
            </a:endParaRPr>
          </a:p>
          <a:p>
            <a:pPr marL="0" indent="0">
              <a:buNone/>
            </a:pPr>
            <a:r>
              <a:rPr lang="en-US" i="1" dirty="0"/>
              <a:t>President James Madison’s War Message to Congress</a:t>
            </a:r>
            <a:r>
              <a:rPr lang="en-US" dirty="0"/>
              <a:t>, June 1, 1812.</a:t>
            </a:r>
            <a:endParaRPr lang="en-US" b="0" dirty="0" smtClean="0">
              <a:effectLst/>
            </a:endParaRPr>
          </a:p>
          <a:p>
            <a:pPr marL="0" indent="0">
              <a:buNone/>
            </a:pPr>
            <a:r>
              <a:rPr lang="en-US" dirty="0" smtClean="0"/>
              <a:t> </a:t>
            </a:r>
            <a:endParaRPr lang="en-US" dirty="0"/>
          </a:p>
        </p:txBody>
      </p:sp>
      <p:sp>
        <p:nvSpPr>
          <p:cNvPr id="4" name="Rectangle 3"/>
          <p:cNvSpPr/>
          <p:nvPr/>
        </p:nvSpPr>
        <p:spPr>
          <a:xfrm>
            <a:off x="4453217" y="3244334"/>
            <a:ext cx="237566" cy="369332"/>
          </a:xfrm>
          <a:prstGeom prst="rect">
            <a:avLst/>
          </a:prstGeom>
        </p:spPr>
        <p:txBody>
          <a:bodyPr wrap="none">
            <a:spAutoFit/>
          </a:bodyPr>
          <a:lstStyle/>
          <a:p>
            <a:r>
              <a:rPr lang="en-US" b="0" dirty="0" smtClean="0">
                <a:effectLst/>
              </a:rPr>
              <a:t> </a:t>
            </a:r>
            <a:endParaRPr lang="en-US" dirty="0"/>
          </a:p>
        </p:txBody>
      </p:sp>
      <p:sp>
        <p:nvSpPr>
          <p:cNvPr id="5" name="Rectangle 4"/>
          <p:cNvSpPr/>
          <p:nvPr/>
        </p:nvSpPr>
        <p:spPr>
          <a:xfrm>
            <a:off x="4453217" y="3244334"/>
            <a:ext cx="237566" cy="369332"/>
          </a:xfrm>
          <a:prstGeom prst="rect">
            <a:avLst/>
          </a:prstGeom>
        </p:spPr>
        <p:txBody>
          <a:bodyPr wrap="none">
            <a:spAutoFit/>
          </a:bodyPr>
          <a:lstStyle/>
          <a:p>
            <a:r>
              <a:rPr lang="en-US" b="0" dirty="0" smtClean="0">
                <a:effectLst/>
              </a:rPr>
              <a:t> </a:t>
            </a:r>
            <a:endParaRPr lang="en-US" dirty="0"/>
          </a:p>
        </p:txBody>
      </p:sp>
      <p:sp>
        <p:nvSpPr>
          <p:cNvPr id="6" name="Rectangle 5"/>
          <p:cNvSpPr/>
          <p:nvPr/>
        </p:nvSpPr>
        <p:spPr>
          <a:xfrm>
            <a:off x="4453217" y="3244334"/>
            <a:ext cx="237566" cy="369332"/>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95784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Document 2</a:t>
            </a:r>
            <a:endParaRPr lang="en-US" dirty="0"/>
          </a:p>
        </p:txBody>
      </p:sp>
      <p:sp>
        <p:nvSpPr>
          <p:cNvPr id="5" name="Content Placeholder 4"/>
          <p:cNvSpPr>
            <a:spLocks noGrp="1"/>
          </p:cNvSpPr>
          <p:nvPr>
            <p:ph sz="half" idx="1"/>
          </p:nvPr>
        </p:nvSpPr>
        <p:spPr>
          <a:xfrm>
            <a:off x="457200" y="1600200"/>
            <a:ext cx="4876800" cy="4525963"/>
          </a:xfrm>
        </p:spPr>
        <p:txBody>
          <a:bodyPr>
            <a:normAutofit/>
          </a:bodyPr>
          <a:lstStyle/>
          <a:p>
            <a:pPr marL="0" indent="0">
              <a:buNone/>
            </a:pPr>
            <a:r>
              <a:rPr lang="en-US" sz="1400" dirty="0"/>
              <a:t>Commodore Oliver Hazard Perry commanded the American fleet on the Great Lakes. He helped America win 9 battles in the area.</a:t>
            </a:r>
            <a:endParaRPr lang="en-US" sz="1400" b="0" dirty="0" smtClean="0">
              <a:effectLst/>
            </a:endParaRPr>
          </a:p>
          <a:p>
            <a:pPr fontAlgn="base"/>
            <a:r>
              <a:rPr lang="en-US" sz="1400" dirty="0"/>
              <a:t>Capturing Fort George </a:t>
            </a:r>
          </a:p>
          <a:p>
            <a:pPr fontAlgn="base"/>
            <a:r>
              <a:rPr lang="en-US" sz="1400" dirty="0"/>
              <a:t>Destroying the British ammunitions at Fort Erie </a:t>
            </a:r>
          </a:p>
          <a:p>
            <a:pPr fontAlgn="base"/>
            <a:r>
              <a:rPr lang="en-US" sz="1400" dirty="0"/>
              <a:t>Rescuing five vessels from Black Rock </a:t>
            </a:r>
          </a:p>
          <a:p>
            <a:pPr fontAlgn="base"/>
            <a:r>
              <a:rPr lang="en-US" sz="1400" dirty="0"/>
              <a:t>Building of the fleet at Erie </a:t>
            </a:r>
          </a:p>
          <a:p>
            <a:pPr fontAlgn="base"/>
            <a:r>
              <a:rPr lang="en-US" sz="1400" dirty="0"/>
              <a:t>Getting the ships over the sandbar </a:t>
            </a:r>
          </a:p>
          <a:p>
            <a:pPr fontAlgn="base"/>
            <a:r>
              <a:rPr lang="en-US" sz="1400" dirty="0"/>
              <a:t>Blocking British supplies on Lake Erie for a month prior to battle </a:t>
            </a:r>
          </a:p>
          <a:p>
            <a:pPr fontAlgn="base"/>
            <a:r>
              <a:rPr lang="en-US" sz="1400" dirty="0"/>
              <a:t>Planning the Thames invasion with General Harrison </a:t>
            </a:r>
          </a:p>
          <a:p>
            <a:pPr fontAlgn="base"/>
            <a:r>
              <a:rPr lang="en-US" sz="1400" dirty="0"/>
              <a:t>Winning the Battle of Lake Erie </a:t>
            </a:r>
          </a:p>
          <a:p>
            <a:pPr fontAlgn="base"/>
            <a:r>
              <a:rPr lang="en-US" sz="1400" dirty="0"/>
              <a:t>Winning the Battle of Thames</a:t>
            </a:r>
          </a:p>
          <a:p>
            <a:pPr marL="0" indent="0">
              <a:buNone/>
            </a:pPr>
            <a:r>
              <a:rPr lang="en-US" sz="1400" dirty="0"/>
              <a:t>The victory at the Battle of Thames brought an end to the British threat in the Northwest. Native American leader Tecumseh lost his life during the battle, disabling native resistance. He and his people had been fighting on the side of the British.</a:t>
            </a:r>
            <a:endParaRPr lang="en-US" sz="1400" b="0" dirty="0" smtClean="0">
              <a:effectLst/>
            </a:endParaRPr>
          </a:p>
          <a:p>
            <a:pPr marL="0" indent="0">
              <a:buNone/>
            </a:pPr>
            <a:r>
              <a:rPr lang="en-US" sz="1000" dirty="0" smtClean="0"/>
              <a:t/>
            </a:r>
            <a:br>
              <a:rPr lang="en-US" sz="1000" dirty="0" smtClean="0"/>
            </a:br>
            <a:endParaRPr lang="en-US" sz="1000" dirty="0"/>
          </a:p>
        </p:txBody>
      </p:sp>
      <p:sp>
        <p:nvSpPr>
          <p:cNvPr id="6" name="Content Placeholder 5"/>
          <p:cNvSpPr>
            <a:spLocks noGrp="1"/>
          </p:cNvSpPr>
          <p:nvPr>
            <p:ph sz="half" idx="2"/>
          </p:nvPr>
        </p:nvSpPr>
        <p:spPr>
          <a:xfrm>
            <a:off x="6248400" y="1600200"/>
            <a:ext cx="2438400" cy="4525963"/>
          </a:xfrm>
        </p:spPr>
        <p:txBody>
          <a:bodyPr>
            <a:normAutofit/>
          </a:bodyPr>
          <a:lstStyle/>
          <a:p>
            <a:endParaRPr lang="en-US" dirty="0"/>
          </a:p>
        </p:txBody>
      </p:sp>
      <p:pic>
        <p:nvPicPr>
          <p:cNvPr id="1026" name="Picture 2" descr="Image result for OLIVER HAZARD PER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828800"/>
            <a:ext cx="41148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57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Document 3</a:t>
            </a:r>
            <a:endParaRPr lang="en-US" dirty="0"/>
          </a:p>
        </p:txBody>
      </p:sp>
      <p:sp>
        <p:nvSpPr>
          <p:cNvPr id="7" name="Content Placeholder 6"/>
          <p:cNvSpPr>
            <a:spLocks noGrp="1"/>
          </p:cNvSpPr>
          <p:nvPr>
            <p:ph sz="half" idx="1"/>
          </p:nvPr>
        </p:nvSpPr>
        <p:spPr>
          <a:xfrm>
            <a:off x="457200" y="1600200"/>
            <a:ext cx="3429000" cy="4525963"/>
          </a:xfrm>
        </p:spPr>
        <p:txBody>
          <a:bodyPr>
            <a:normAutofit/>
          </a:bodyPr>
          <a:lstStyle/>
          <a:p>
            <a:pPr marL="0" indent="0">
              <a:buNone/>
            </a:pPr>
            <a:r>
              <a:rPr lang="en-US" sz="1800" dirty="0"/>
              <a:t>The </a:t>
            </a:r>
            <a:r>
              <a:rPr lang="en-US" sz="1800" dirty="0">
                <a:hlinkClick r:id="rId2"/>
              </a:rPr>
              <a:t>British Army</a:t>
            </a:r>
            <a:r>
              <a:rPr lang="en-US" sz="1800" dirty="0"/>
              <a:t> occupied </a:t>
            </a:r>
            <a:r>
              <a:rPr lang="en-US" sz="1800" dirty="0">
                <a:hlinkClick r:id="rId3"/>
              </a:rPr>
              <a:t>Washington, D.C.</a:t>
            </a:r>
            <a:r>
              <a:rPr lang="en-US" sz="1800" dirty="0"/>
              <a:t> and set fire to many public buildings following the American defeat at the </a:t>
            </a:r>
            <a:r>
              <a:rPr lang="en-US" sz="1800" dirty="0">
                <a:hlinkClick r:id="rId4"/>
              </a:rPr>
              <a:t>Battle of Bladensburg</a:t>
            </a:r>
            <a:r>
              <a:rPr lang="en-US" sz="1800" dirty="0"/>
              <a:t>. The facilities of the </a:t>
            </a:r>
            <a:r>
              <a:rPr lang="en-US" sz="1800" dirty="0">
                <a:hlinkClick r:id="rId5"/>
              </a:rPr>
              <a:t>U.S. government</a:t>
            </a:r>
            <a:r>
              <a:rPr lang="en-US" sz="1800" dirty="0"/>
              <a:t>, including the </a:t>
            </a:r>
            <a:r>
              <a:rPr lang="en-US" sz="1800" dirty="0">
                <a:hlinkClick r:id="rId6"/>
              </a:rPr>
              <a:t>White House</a:t>
            </a:r>
            <a:r>
              <a:rPr lang="en-US" sz="1800" dirty="0"/>
              <a:t> and </a:t>
            </a:r>
            <a:r>
              <a:rPr lang="en-US" sz="1800" dirty="0">
                <a:hlinkClick r:id="rId7"/>
              </a:rPr>
              <a:t>U.S. Capitol</a:t>
            </a:r>
            <a:r>
              <a:rPr lang="en-US" sz="1800" dirty="0"/>
              <a:t>, were largely destroyed. This has been the only time since the </a:t>
            </a:r>
            <a:r>
              <a:rPr lang="en-US" sz="1800" dirty="0">
                <a:hlinkClick r:id="rId8"/>
              </a:rPr>
              <a:t>Revolutionary War</a:t>
            </a:r>
            <a:r>
              <a:rPr lang="en-US" sz="1800" dirty="0"/>
              <a:t> that a foreign power has captured and occupied the United States capitol. </a:t>
            </a:r>
            <a:endParaRPr lang="en-US" sz="1800" b="0" dirty="0" smtClean="0">
              <a:effectLst/>
            </a:endParaRPr>
          </a:p>
          <a:p>
            <a:pPr marL="0" indent="0">
              <a:buNone/>
            </a:pPr>
            <a:r>
              <a:rPr lang="en-US" sz="1200" dirty="0" smtClean="0"/>
              <a:t/>
            </a:r>
            <a:br>
              <a:rPr lang="en-US" sz="1200" dirty="0" smtClean="0"/>
            </a:br>
            <a:endParaRPr lang="en-US" sz="1200" dirty="0"/>
          </a:p>
        </p:txBody>
      </p:sp>
      <p:sp>
        <p:nvSpPr>
          <p:cNvPr id="8" name="Content Placeholder 7"/>
          <p:cNvSpPr>
            <a:spLocks noGrp="1"/>
          </p:cNvSpPr>
          <p:nvPr>
            <p:ph sz="half" idx="2"/>
          </p:nvPr>
        </p:nvSpPr>
        <p:spPr/>
        <p:txBody>
          <a:bodyPr/>
          <a:lstStyle/>
          <a:p>
            <a:endParaRPr lang="en-US"/>
          </a:p>
        </p:txBody>
      </p:sp>
      <p:pic>
        <p:nvPicPr>
          <p:cNvPr id="2050" name="Picture 2" descr="https://lh3.googleusercontent.com/NhEbleC6NLLAJqyRd4QcpQ3j3UueiSuRmh7esITy3ALqrZasfxIcA6IVm2Q3K_UK9Os-h1nM9UyPmR_Mkcb11sptmdFlWgSHzxZEUAmQMCa-yqbYETXiICTrUaYaXrB8BLv-89kBphU"/>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24325" y="1981199"/>
            <a:ext cx="5019675" cy="4010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63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Document 4</a:t>
            </a:r>
            <a:endParaRPr lang="en-US" dirty="0"/>
          </a:p>
        </p:txBody>
      </p:sp>
      <p:sp>
        <p:nvSpPr>
          <p:cNvPr id="6" name="Content Placeholder 5"/>
          <p:cNvSpPr>
            <a:spLocks noGrp="1"/>
          </p:cNvSpPr>
          <p:nvPr>
            <p:ph idx="1"/>
          </p:nvPr>
        </p:nvSpPr>
        <p:spPr/>
        <p:txBody>
          <a:bodyPr>
            <a:normAutofit/>
          </a:bodyPr>
          <a:lstStyle/>
          <a:p>
            <a:pPr marL="0" indent="0">
              <a:buNone/>
            </a:pPr>
            <a:r>
              <a:rPr lang="en-US" sz="1800" dirty="0"/>
              <a:t>There shall be a firm and universal peace between His Britannic Majesty and the United States, and between their respective countries, territories, cities, towns, and people, of every degree, without exception of places or persons. All hostilities, both by sea and land, shall cease as soon as this treaty shall have been ratified by both parties, as hereinafter mentioned. All territory, places, and possessions whatsoever, taken by either party from the other during the war, or which may be taken after the signing of this treaty, excepting only the islands hereinafter mentioned, shall be restored without delay, and without causing any destruction or carrying away any of the artillery or other public property originally captured in the said forts or places, and which shall remain therein upon the exchange of the ratifications of this treaty, or any slaves or other private property. </a:t>
            </a:r>
            <a:endParaRPr lang="en-US" sz="1800" b="0" dirty="0" smtClean="0">
              <a:effectLst/>
            </a:endParaRPr>
          </a:p>
          <a:p>
            <a:pPr marL="0" indent="0">
              <a:buNone/>
            </a:pPr>
            <a:r>
              <a:rPr lang="en-US" sz="1800" dirty="0"/>
              <a:t>Treaty of Ghent – ended the War of 1812.</a:t>
            </a:r>
            <a:endParaRPr lang="en-US" sz="1800" b="0" dirty="0" smtClean="0">
              <a:effectLst/>
            </a:endParaRPr>
          </a:p>
          <a:p>
            <a:pPr marL="0" indent="0">
              <a:buNone/>
            </a:pPr>
            <a:r>
              <a:rPr lang="en-US" sz="1400" dirty="0" smtClean="0"/>
              <a:t/>
            </a:r>
            <a:br>
              <a:rPr lang="en-US" sz="1400" dirty="0" smtClean="0"/>
            </a:br>
            <a:endParaRPr lang="en-US" sz="1400" dirty="0"/>
          </a:p>
        </p:txBody>
      </p:sp>
    </p:spTree>
    <p:extLst>
      <p:ext uri="{BB962C8B-B14F-4D97-AF65-F5344CB8AC3E}">
        <p14:creationId xmlns:p14="http://schemas.microsoft.com/office/powerpoint/2010/main" val="389369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5</a:t>
            </a:r>
            <a:endParaRPr lang="en-US" dirty="0"/>
          </a:p>
        </p:txBody>
      </p:sp>
      <p:sp>
        <p:nvSpPr>
          <p:cNvPr id="3" name="Content Placeholder 2"/>
          <p:cNvSpPr>
            <a:spLocks noGrp="1"/>
          </p:cNvSpPr>
          <p:nvPr>
            <p:ph idx="1"/>
          </p:nvPr>
        </p:nvSpPr>
        <p:spPr/>
        <p:txBody>
          <a:bodyPr/>
          <a:lstStyle/>
          <a:p>
            <a:pPr marL="0" indent="0">
              <a:buNone/>
            </a:pPr>
            <a:r>
              <a:rPr lang="en-US" b="1" dirty="0"/>
              <a:t>Effects of War</a:t>
            </a:r>
            <a:endParaRPr lang="en-US" b="0" dirty="0" smtClean="0">
              <a:effectLst/>
            </a:endParaRPr>
          </a:p>
          <a:p>
            <a:r>
              <a:rPr lang="en-US" dirty="0"/>
              <a:t>Increased Patriotism  </a:t>
            </a:r>
            <a:endParaRPr lang="en-US" b="0" dirty="0" smtClean="0">
              <a:effectLst/>
            </a:endParaRPr>
          </a:p>
          <a:p>
            <a:r>
              <a:rPr lang="en-US" dirty="0"/>
              <a:t> Weakened </a:t>
            </a:r>
            <a:endParaRPr lang="en-US" b="0" dirty="0" smtClean="0">
              <a:effectLst/>
            </a:endParaRPr>
          </a:p>
          <a:p>
            <a:r>
              <a:rPr lang="en-US" dirty="0"/>
              <a:t>Native American Resistance    </a:t>
            </a:r>
            <a:endParaRPr lang="en-US" b="0" dirty="0" smtClean="0">
              <a:effectLst/>
            </a:endParaRPr>
          </a:p>
          <a:p>
            <a:r>
              <a:rPr lang="en-US" dirty="0"/>
              <a:t>Growth of US Manufacturing </a:t>
            </a:r>
            <a:endParaRPr lang="en-US" b="0" dirty="0" smtClean="0">
              <a:effectLst/>
            </a:endParaRP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01099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669</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War of 1812 DBQ</vt:lpstr>
      <vt:lpstr>Document 1</vt:lpstr>
      <vt:lpstr>Document 2</vt:lpstr>
      <vt:lpstr>Document 3</vt:lpstr>
      <vt:lpstr>Document 4</vt:lpstr>
      <vt:lpstr>Document 5</vt:lpstr>
    </vt:vector>
  </TitlesOfParts>
  <Company>WB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of 1812 DBQ</dc:title>
  <dc:creator>Thomas Preisse</dc:creator>
  <cp:lastModifiedBy>Thomas Preisse</cp:lastModifiedBy>
  <cp:revision>2</cp:revision>
  <dcterms:created xsi:type="dcterms:W3CDTF">2017-11-09T14:15:02Z</dcterms:created>
  <dcterms:modified xsi:type="dcterms:W3CDTF">2017-11-09T14:29:07Z</dcterms:modified>
</cp:coreProperties>
</file>