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7BCB-DE76-4B1A-A111-28ABBB1D3F0A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D9EF-8EB3-4A73-95ED-B63414AB12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8F733BA-C17E-4A6F-8C69-E9CBED6EDEA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1CDB1A-5885-453B-B1F0-965C29AC69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oleObject" Target="../embeddings/oleObject5.bin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oleObject" Target="../embeddings/oleObject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oleObject" Target="../embeddings/oleObject4.bin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810768"/>
          </a:xfrm>
        </p:spPr>
        <p:txBody>
          <a:bodyPr/>
          <a:lstStyle/>
          <a:p>
            <a:r>
              <a:rPr lang="en-US" dirty="0" smtClean="0"/>
              <a:t>The Rise of Big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9222" y="6283064"/>
            <a:ext cx="5114778" cy="574936"/>
          </a:xfrm>
        </p:spPr>
        <p:txBody>
          <a:bodyPr/>
          <a:lstStyle/>
          <a:p>
            <a:r>
              <a:rPr lang="en-US" dirty="0" smtClean="0"/>
              <a:t>Chapter 6.2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8144163" cy="516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 Entrepreneurs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IV. John D. Rockefeller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Standard Oil</a:t>
            </a:r>
          </a:p>
          <a:p>
            <a:pPr>
              <a:buNone/>
            </a:pPr>
            <a:r>
              <a:rPr lang="en-US" dirty="0" smtClean="0"/>
              <a:t>    1</a:t>
            </a:r>
            <a:r>
              <a:rPr lang="en-US" dirty="0" smtClean="0"/>
              <a:t>. horizontal integration</a:t>
            </a:r>
          </a:p>
          <a:p>
            <a:pPr>
              <a:buNone/>
            </a:pPr>
            <a:r>
              <a:rPr lang="en-US" dirty="0" smtClean="0"/>
              <a:t>      a</a:t>
            </a:r>
            <a:r>
              <a:rPr lang="en-US" dirty="0" smtClean="0"/>
              <a:t>. </a:t>
            </a:r>
            <a:r>
              <a:rPr lang="en-US" dirty="0" smtClean="0"/>
              <a:t>monopoly–single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company achieves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control of an entire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market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52044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3554" name="Picture 2" descr="http://upload.wikimedia.org/wikipedia/commons/a/a0/Standard_oil_octopus_loc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4616450" cy="27527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5181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V. Marketing Products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Names &amp; Packaging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B. Advertising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C. Mail Order Catalogs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D. Department Stores</a:t>
            </a:r>
            <a:endParaRPr lang="en-US" dirty="0"/>
          </a:p>
        </p:txBody>
      </p:sp>
      <p:pic>
        <p:nvPicPr>
          <p:cNvPr id="24578" name="Picture 2" descr="Sears Roebuck and Co [Fall 1900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3511804" cy="4724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Department store began as a mail order catalog?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25400" y="2192338"/>
          <a:ext cx="9144000" cy="2508250"/>
        </p:xfrm>
        <a:graphic>
          <a:graphicData uri="http://schemas.openxmlformats.org/presentationml/2006/ole">
            <p:oleObj spid="_x0000_s25602" name="Chart" r:id="rId7" imgW="9143977" imgH="2533597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2332038"/>
            <a:ext cx="8229600" cy="4525962"/>
          </a:xfrm>
        </p:spPr>
        <p:txBody>
          <a:bodyPr tIns="45719" bIns="45719">
            <a:noAutofit/>
          </a:bodyPr>
          <a:lstStyle/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Woolworths</a:t>
            </a:r>
          </a:p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Sears</a:t>
            </a:r>
          </a:p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Macy’s</a:t>
            </a:r>
          </a:p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J.C. Penny</a:t>
            </a:r>
            <a:endParaRPr lang="en-US" sz="3200" dirty="0"/>
          </a:p>
        </p:txBody>
      </p:sp>
      <p:grpSp>
        <p:nvGrpSpPr>
          <p:cNvPr id="7" name="Countdown"/>
          <p:cNvGrpSpPr/>
          <p:nvPr>
            <p:custDataLst>
              <p:tags r:id="rId4"/>
            </p:custDataLst>
          </p:nvPr>
        </p:nvGrpSpPr>
        <p:grpSpPr>
          <a:xfrm>
            <a:off x="7239000" y="1447800"/>
            <a:ext cx="1193800" cy="4940300"/>
            <a:chOff x="7975600" y="774700"/>
            <a:chExt cx="1193800" cy="4940300"/>
          </a:xfrm>
        </p:grpSpPr>
        <p:cxnSp>
          <p:nvCxnSpPr>
            <p:cNvPr id="6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C2A874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8" name="CorShape1"/>
          <p:cNvSpPr/>
          <p:nvPr>
            <p:custDataLst>
              <p:tags r:id="rId5"/>
            </p:custDataLst>
          </p:nvPr>
        </p:nvSpPr>
        <p:spPr>
          <a:xfrm>
            <a:off x="1010919" y="2983970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Complete the “Crash Course Industrialization” video and questions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</a:t>
            </a:r>
            <a:r>
              <a:rPr lang="en-US" dirty="0" smtClean="0"/>
              <a:t>how large corporations came to dominate American business.</a:t>
            </a:r>
          </a:p>
          <a:p>
            <a:endParaRPr lang="en-US" dirty="0" smtClean="0"/>
          </a:p>
          <a:p>
            <a:r>
              <a:rPr lang="en-US" dirty="0" smtClean="0"/>
              <a:t>Evaluate how Andrew Carnegie’s innovations transformed the steel industry.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Capitalist Spirit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None/>
            </a:pPr>
            <a:r>
              <a:rPr lang="en-US" dirty="0" smtClean="0"/>
              <a:t>I. Capitalism</a:t>
            </a:r>
          </a:p>
          <a:p>
            <a:pPr marL="571500" indent="-571500">
              <a:buNone/>
            </a:pPr>
            <a:r>
              <a:rPr lang="en-US" dirty="0" smtClean="0"/>
              <a:t>    </a:t>
            </a:r>
            <a:r>
              <a:rPr lang="en-US" sz="2400" i="1" dirty="0" smtClean="0"/>
              <a:t>-economic system whereby private businesses run most industries, and competition drives costs and wages.</a:t>
            </a:r>
          </a:p>
          <a:p>
            <a:pPr marL="571500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A. Economic Factors:</a:t>
            </a:r>
          </a:p>
          <a:p>
            <a:pPr>
              <a:buNone/>
            </a:pPr>
            <a:r>
              <a:rPr lang="en-US" sz="2600" dirty="0" smtClean="0"/>
              <a:t>    1. laissez-faire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  a</a:t>
            </a:r>
            <a:r>
              <a:rPr lang="en-US" sz="2600" dirty="0" smtClean="0"/>
              <a:t>. supply/demand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2</a:t>
            </a:r>
            <a:r>
              <a:rPr lang="en-US" sz="2400" dirty="0" smtClean="0"/>
              <a:t>. entrepreneurs </a:t>
            </a:r>
          </a:p>
          <a:p>
            <a:pPr>
              <a:buNone/>
            </a:pPr>
            <a:r>
              <a:rPr lang="en-US" sz="2400" dirty="0" smtClean="0"/>
              <a:t>     3</a:t>
            </a:r>
            <a:r>
              <a:rPr lang="en-US" sz="2400" dirty="0" smtClean="0"/>
              <a:t>. investing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2400" dirty="0" smtClean="0"/>
              <a:t>a</a:t>
            </a:r>
            <a:r>
              <a:rPr lang="en-US" sz="2400" dirty="0" smtClean="0"/>
              <a:t>. stock </a:t>
            </a:r>
          </a:p>
          <a:p>
            <a:pPr>
              <a:buNone/>
            </a:pPr>
            <a:r>
              <a:rPr lang="en-US" dirty="0" smtClean="0"/>
              <a:t>   B. </a:t>
            </a:r>
            <a:r>
              <a:rPr lang="en-US" dirty="0" smtClean="0"/>
              <a:t>Government Policy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1</a:t>
            </a:r>
            <a:r>
              <a:rPr lang="en-US" sz="2400" dirty="0" smtClean="0"/>
              <a:t>. Protective tariffs </a:t>
            </a:r>
          </a:p>
          <a:p>
            <a:pPr>
              <a:buNone/>
            </a:pPr>
            <a:r>
              <a:rPr lang="en-US" sz="2400" dirty="0" smtClean="0"/>
              <a:t>    2</a:t>
            </a:r>
            <a:r>
              <a:rPr lang="en-US" sz="2400" dirty="0" smtClean="0"/>
              <a:t>. Federal subsidies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2060448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Capitalism sign illustration isolated over whi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5714997" cy="426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Supporters of laissez-faire generally oppose federal subsidies and support..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267200" y="1714500"/>
          <a:ext cx="4572000" cy="5143500"/>
        </p:xfrm>
        <a:graphic>
          <a:graphicData uri="http://schemas.openxmlformats.org/presentationml/2006/ole">
            <p:oleObj spid="_x0000_s16386" name="Chart" r:id="rId7" imgW="4571989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209800"/>
            <a:ext cx="4114800" cy="4846320"/>
          </a:xfrm>
        </p:spPr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Tariffs</a:t>
            </a:r>
          </a:p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High prices</a:t>
            </a:r>
          </a:p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Free trade</a:t>
            </a:r>
          </a:p>
          <a:p>
            <a:pPr marL="514350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sz="3200" dirty="0" smtClean="0"/>
              <a:t>monopolies</a:t>
            </a:r>
            <a:endParaRPr lang="en-US" sz="3200" dirty="0"/>
          </a:p>
        </p:txBody>
      </p:sp>
      <p:grpSp>
        <p:nvGrpSpPr>
          <p:cNvPr id="9" name="Countdown"/>
          <p:cNvGrpSpPr/>
          <p:nvPr>
            <p:custDataLst>
              <p:tags r:id="rId4"/>
            </p:custDataLst>
          </p:nvPr>
        </p:nvGrpSpPr>
        <p:grpSpPr>
          <a:xfrm>
            <a:off x="457200" y="5943600"/>
            <a:ext cx="1270000" cy="635000"/>
            <a:chOff x="7683500" y="5842000"/>
            <a:chExt cx="1270000" cy="635000"/>
          </a:xfrm>
        </p:grpSpPr>
        <p:sp>
          <p:nvSpPr>
            <p:cNvPr id="7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ahoma"/>
                </a:rPr>
                <a:t>:10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8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rShape1"/>
          <p:cNvSpPr/>
          <p:nvPr>
            <p:custDataLst>
              <p:tags r:id="rId5"/>
            </p:custDataLst>
          </p:nvPr>
        </p:nvSpPr>
        <p:spPr>
          <a:xfrm>
            <a:off x="1037589" y="3328415"/>
            <a:ext cx="2070100" cy="585216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II. Corporations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Economies of Scale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	</a:t>
            </a:r>
            <a:r>
              <a:rPr lang="en-US" sz="2000" i="1" dirty="0" smtClean="0"/>
              <a:t>-</a:t>
            </a:r>
            <a:r>
              <a:rPr lang="en-US" sz="2000" i="1" dirty="0" smtClean="0"/>
              <a:t>Corporations make goods more cheaply because  </a:t>
            </a:r>
            <a:r>
              <a:rPr lang="en-US" sz="2000" i="1" dirty="0" smtClean="0"/>
              <a:t>   	they </a:t>
            </a:r>
            <a:r>
              <a:rPr lang="en-US" sz="2000" i="1" dirty="0" smtClean="0"/>
              <a:t>produce so much so quickly using large </a:t>
            </a:r>
            <a:r>
              <a:rPr lang="en-US" sz="2000" i="1" dirty="0" smtClean="0"/>
              <a:t>	manufacturing.</a:t>
            </a:r>
          </a:p>
          <a:p>
            <a:pPr>
              <a:buNone/>
            </a:pPr>
            <a:r>
              <a:rPr lang="en-US" sz="2000" i="1" dirty="0" smtClean="0"/>
              <a:t> </a:t>
            </a:r>
            <a:r>
              <a:rPr lang="en-US" sz="2000" i="1" dirty="0" smtClean="0"/>
              <a:t>   </a:t>
            </a:r>
            <a:r>
              <a:rPr lang="en-US" sz="2400" dirty="0" smtClean="0"/>
              <a:t>B. Costs of a Business/Corporation</a:t>
            </a:r>
          </a:p>
          <a:p>
            <a:pPr>
              <a:buNone/>
            </a:pPr>
            <a:r>
              <a:rPr lang="en-US" sz="2400" i="1" dirty="0" smtClean="0"/>
              <a:t> </a:t>
            </a:r>
            <a:r>
              <a:rPr lang="en-US" sz="2400" i="1" dirty="0" smtClean="0"/>
              <a:t>      </a:t>
            </a:r>
            <a:r>
              <a:rPr lang="en-US" sz="2400" dirty="0" smtClean="0"/>
              <a:t>1. Fixed Costs</a:t>
            </a:r>
          </a:p>
          <a:p>
            <a:pPr>
              <a:buNone/>
            </a:pPr>
            <a:r>
              <a:rPr lang="en-US" sz="2400" i="1" dirty="0" smtClean="0"/>
              <a:t> </a:t>
            </a:r>
            <a:r>
              <a:rPr lang="en-US" sz="2400" i="1" dirty="0" smtClean="0"/>
              <a:t>          -Cost that is constant</a:t>
            </a:r>
          </a:p>
          <a:p>
            <a:pPr>
              <a:buNone/>
            </a:pPr>
            <a:r>
              <a:rPr lang="en-US" sz="2400" i="1" dirty="0" smtClean="0"/>
              <a:t> </a:t>
            </a:r>
            <a:r>
              <a:rPr lang="en-US" sz="2400" i="1" dirty="0" smtClean="0"/>
              <a:t>      </a:t>
            </a:r>
            <a:r>
              <a:rPr lang="en-US" sz="2400" dirty="0" smtClean="0"/>
              <a:t>2. Operating Costs</a:t>
            </a:r>
          </a:p>
          <a:p>
            <a:pPr>
              <a:buNone/>
            </a:pPr>
            <a:r>
              <a:rPr lang="en-US" sz="2400" i="1" dirty="0" smtClean="0"/>
              <a:t> </a:t>
            </a:r>
            <a:r>
              <a:rPr lang="en-US" sz="2400" i="1" dirty="0" smtClean="0"/>
              <a:t>          -Cost that is variable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8600" y="1600200"/>
            <a:ext cx="1069848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Industrial growth had slowed down since September 2010 to nearly 3 pc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1751"/>
            <a:ext cx="4038600" cy="274624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914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organization owned by many people but treated by law as though it were a single person?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679700"/>
          <a:ext cx="4610100" cy="4114800"/>
        </p:xfrm>
        <a:graphic>
          <a:graphicData uri="http://schemas.openxmlformats.org/presentationml/2006/ole">
            <p:oleObj spid="_x0000_s22530" name="Chart" r:id="rId7" imgW="4610050" imgH="4114867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2011680"/>
            <a:ext cx="4114800" cy="484632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a. a </a:t>
            </a:r>
            <a:r>
              <a:rPr lang="en-US" sz="3200" dirty="0" smtClean="0"/>
              <a:t>corporation	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b. an </a:t>
            </a:r>
            <a:r>
              <a:rPr lang="en-US" sz="3200" dirty="0" smtClean="0"/>
              <a:t>organized </a:t>
            </a:r>
            <a:r>
              <a:rPr lang="en-US" sz="3200" dirty="0" smtClean="0"/>
              <a:t>pool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c. a </a:t>
            </a:r>
            <a:r>
              <a:rPr lang="en-US" sz="3200" dirty="0" smtClean="0"/>
              <a:t>holding </a:t>
            </a:r>
            <a:r>
              <a:rPr lang="en-US" sz="3200" dirty="0" smtClean="0"/>
              <a:t>company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d. a </a:t>
            </a:r>
            <a:r>
              <a:rPr lang="en-US" sz="3200" dirty="0" smtClean="0"/>
              <a:t>trust</a:t>
            </a:r>
          </a:p>
        </p:txBody>
      </p:sp>
      <p:grpSp>
        <p:nvGrpSpPr>
          <p:cNvPr id="8" name="Countdown"/>
          <p:cNvGrpSpPr/>
          <p:nvPr>
            <p:custDataLst>
              <p:tags r:id="rId4"/>
            </p:custDataLst>
          </p:nvPr>
        </p:nvGrpSpPr>
        <p:grpSpPr>
          <a:xfrm>
            <a:off x="381000" y="59436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ahoma"/>
                </a:rPr>
                <a:t>:10</a:t>
              </a:r>
              <a:endParaRPr lang="en-US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rShape1"/>
          <p:cNvSpPr/>
          <p:nvPr>
            <p:custDataLst>
              <p:tags r:id="rId5"/>
            </p:custDataLst>
          </p:nvPr>
        </p:nvSpPr>
        <p:spPr>
          <a:xfrm>
            <a:off x="294640" y="2057400"/>
            <a:ext cx="3805238" cy="487679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Loans, mortgages, and taxes are examples of a company’s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01600" y="1536700"/>
          <a:ext cx="9144000" cy="2517775"/>
        </p:xfrm>
        <a:graphic>
          <a:graphicData uri="http://schemas.openxmlformats.org/presentationml/2006/ole">
            <p:oleObj spid="_x0000_s19458" name="Chart" r:id="rId7" imgW="9143977" imgH="254304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71600" y="1676400"/>
            <a:ext cx="8229600" cy="4525962"/>
          </a:xfrm>
        </p:spPr>
        <p:txBody>
          <a:bodyPr tIns="45719" bIns="45719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a. stock</a:t>
            </a:r>
            <a:r>
              <a:rPr lang="en-US" sz="3200" dirty="0" smtClean="0"/>
              <a:t>.	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b. pools</a:t>
            </a:r>
            <a:r>
              <a:rPr lang="en-US" sz="3200" dirty="0" smtClean="0"/>
              <a:t>.	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c. fixed </a:t>
            </a:r>
            <a:r>
              <a:rPr lang="en-US" sz="3200" dirty="0" smtClean="0"/>
              <a:t>costs.	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d. operating </a:t>
            </a:r>
            <a:r>
              <a:rPr lang="en-US" sz="3200" dirty="0" smtClean="0"/>
              <a:t>costs.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>
            <a:off x="1087119" y="29135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Countdown"/>
          <p:cNvGrpSpPr/>
          <p:nvPr>
            <p:custDataLst>
              <p:tags r:id="rId5"/>
            </p:custDataLst>
          </p:nvPr>
        </p:nvGrpSpPr>
        <p:grpSpPr>
          <a:xfrm>
            <a:off x="6705600" y="16002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C2A874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 Entrepreneurs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248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III. Andrew Carnegie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</a:t>
            </a:r>
            <a:r>
              <a:rPr lang="en-US" dirty="0" smtClean="0"/>
              <a:t>Background</a:t>
            </a:r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   </a:t>
            </a:r>
            <a:r>
              <a:rPr lang="en-US" sz="2000" dirty="0" smtClean="0"/>
              <a:t>1. Immigrant Family (Scottish)</a:t>
            </a:r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   </a:t>
            </a:r>
            <a:r>
              <a:rPr lang="en-US" sz="2000" dirty="0" smtClean="0"/>
              <a:t>2. Investor – bridges, railroads, telegraph, oil </a:t>
            </a:r>
            <a:endParaRPr lang="en-US" sz="2000" i="1" dirty="0" smtClean="0"/>
          </a:p>
          <a:p>
            <a:pPr>
              <a:buNone/>
            </a:pPr>
            <a:r>
              <a:rPr lang="en-US" dirty="0" smtClean="0"/>
              <a:t>   B</a:t>
            </a:r>
            <a:r>
              <a:rPr lang="en-US" dirty="0" smtClean="0"/>
              <a:t>. </a:t>
            </a:r>
            <a:r>
              <a:rPr lang="en-US" dirty="0" smtClean="0"/>
              <a:t>Steel Industry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       1</a:t>
            </a:r>
            <a:r>
              <a:rPr lang="en-US" sz="2000" dirty="0" smtClean="0"/>
              <a:t>. </a:t>
            </a:r>
            <a:r>
              <a:rPr lang="en-US" sz="2000" b="1" dirty="0" smtClean="0"/>
              <a:t>Bessemer process</a:t>
            </a:r>
          </a:p>
          <a:p>
            <a:pPr>
              <a:buNone/>
            </a:pPr>
            <a:r>
              <a:rPr lang="en-US" sz="2000" dirty="0" smtClean="0"/>
              <a:t>           a</a:t>
            </a:r>
            <a:r>
              <a:rPr lang="en-US" sz="2000" dirty="0" smtClean="0"/>
              <a:t>. vertical integration</a:t>
            </a:r>
          </a:p>
          <a:p>
            <a:pPr>
              <a:buNone/>
            </a:pPr>
            <a:r>
              <a:rPr lang="en-US" sz="2000" dirty="0" smtClean="0"/>
              <a:t>           b</a:t>
            </a:r>
            <a:r>
              <a:rPr lang="en-US" sz="2000" dirty="0" smtClean="0"/>
              <a:t>. horizontal integration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676400"/>
            <a:ext cx="1984248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482" name="Picture 2" descr="http://3.bp.blogspot.com/_UYOac1Yz62c/TSDU_fmtQmI/AAAAAAAABbQ/6ZlvluOd6Kk/s1600/vertical+integr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4076700"/>
            <a:ext cx="5429250" cy="27813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8987" y="1447800"/>
            <a:ext cx="2005013" cy="264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46482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52578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many firms engaged in the same type of business into one corporation is called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1506" name="Chart" r:id="rId7" imgW="4571989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04800" y="2011680"/>
            <a:ext cx="4800600" cy="484632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a. vertical </a:t>
            </a:r>
            <a:r>
              <a:rPr lang="en-US" sz="3200" dirty="0" smtClean="0"/>
              <a:t>integration.	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b. a </a:t>
            </a:r>
            <a:r>
              <a:rPr lang="en-US" sz="3200" dirty="0" smtClean="0"/>
              <a:t>holding company.	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c. horizontal integration.</a:t>
            </a:r>
          </a:p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d. a </a:t>
            </a:r>
            <a:r>
              <a:rPr lang="en-US" sz="3200" dirty="0" smtClean="0"/>
              <a:t>monopoly.</a:t>
            </a:r>
          </a:p>
        </p:txBody>
      </p:sp>
      <p:grpSp>
        <p:nvGrpSpPr>
          <p:cNvPr id="8" name="Countdown"/>
          <p:cNvGrpSpPr/>
          <p:nvPr>
            <p:custDataLst>
              <p:tags r:id="rId4"/>
            </p:custDataLst>
          </p:nvPr>
        </p:nvGrpSpPr>
        <p:grpSpPr>
          <a:xfrm>
            <a:off x="457200" y="5943600"/>
            <a:ext cx="1270000" cy="635000"/>
            <a:chOff x="7683500" y="5842000"/>
            <a:chExt cx="1270000" cy="635000"/>
          </a:xfrm>
        </p:grpSpPr>
        <p:sp>
          <p:nvSpPr>
            <p:cNvPr id="6" name="CDCub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ahoma"/>
                </a:rPr>
                <a:t>:10</a:t>
              </a:r>
              <a:endParaRPr lang="en-US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rShape1"/>
          <p:cNvSpPr/>
          <p:nvPr>
            <p:custDataLst>
              <p:tags r:id="rId5"/>
            </p:custDataLst>
          </p:nvPr>
        </p:nvSpPr>
        <p:spPr>
          <a:xfrm>
            <a:off x="370840" y="3130295"/>
            <a:ext cx="4754563" cy="585216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4C99C824B4B41A18DA74E38188AA5CA"/>
  <p:tag name="SLIDEID" val="34C99C824B4B41A18DA74E38188AA5C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is an organization owned by many people but treated by law as though it were a single person?"/>
  <p:tag name="ANSWERSALIAS" val="a. a corporation |smicln|b. an organized pool|smicln|c. a holding company|smicln|d. a trust"/>
  <p:tag name="COUNTDOWNSECONDS" val="10"/>
  <p:tag name="VALUES" val="Correct|smicln|Incorrect|smicln|In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0"/>
  <p:tag name="FONTSIZE" val="32"/>
  <p:tag name="BULLETTYPE" val="ppBulletArabicPeriod"/>
  <p:tag name="ANSWERTEXT" val="a. a corporation &#10;b. an organized pool&#10;c. a holding company&#10;d. a trus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23005B4559347AAB8E5F4F44B7C868E"/>
  <p:tag name="SLIDEID" val="123005B4559347AAB8E5F4F44B7C868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Loans, mortgages, and taxes are examples of a company’s"/>
  <p:tag name="ANSWERSALIAS" val="a. stock. |smicln|b. pools. |smicln|c. fixed costs. |smicln|d. operating costs."/>
  <p:tag name="COUNTDOWNSECONDS" val="10"/>
  <p:tag name="VALUES" val="Incorrect|smicln|Incorrect|smicln|Correct|smicln|Incorre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8"/>
  <p:tag name="FONTSIZE" val="32"/>
  <p:tag name="BULLETTYPE" val="ppBulletArabicPeriod"/>
  <p:tag name="ANSWERTEXT" val="a. stock. &#10;b. pools. &#10;c. fixed costs. &#10;d. operating cost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24C6BAA7E6F4E3884A5EEBF05A36466"/>
  <p:tag name="SLIDEID" val="224C6BAA7E6F4E3884A5EEBF05A3646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Combining many firms engaged in the same type of business into one corporation is called"/>
  <p:tag name="ANSWERSALIAS" val="a. vertical integration. |smicln|b. a holding company. |smicln|c. horizontal integration.|smicln|d. a monopoly."/>
  <p:tag name="COUNTDOWNSECONDS" val="10"/>
  <p:tag name="VALUES" val="Incorrect|smicln|Incorrect|smicln|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0"/>
  <p:tag name="FONTSIZE" val="32"/>
  <p:tag name="BULLETTYPE" val="ppBulletArabicPeriod"/>
  <p:tag name="ANSWERTEXT" val="a. vertical integration. &#10;b. a holding company. &#10;c. horizontal integration.&#10;d. a monopoly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F4FC3BC250741428C2994111BF9004E"/>
  <p:tag name="SLIDEID" val="8F4FC3BC250741428C2994111BF9004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Department store began as a mail order catalog?"/>
  <p:tag name="ANSWERSALIAS" val="Woolworths|smicln|Sears|smicln|Macy’s|smicln|J.C. Penny"/>
  <p:tag name="COUNTDOWNSECONDS" val="10"/>
  <p:tag name="VALUES" val="Incorrect|smicln|Correct|smicln|Incorrect|smicln|In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"/>
  <p:tag name="FONTSIZE" val="32"/>
  <p:tag name="BULLETTYPE" val="ppBulletArabicPeriod"/>
  <p:tag name="ANSWERTEXT" val="Woolworths&#10;Sears&#10;Macy’s&#10;J.C. Penn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0839657AB34016903C79C7706DF339"/>
  <p:tag name="SLIDEID" val="A50839657AB34016903C79C7706DF33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Supporters of laissez-faire generally oppose federal subsidies and support.."/>
  <p:tag name="ANSWERSALIAS" val="Tariffs|smicln|High prices|smicln|Free trade|smicln|monopolies"/>
  <p:tag name="COUNTDOWNSECONDS" val="10"/>
  <p:tag name="VALUES" val="Incorrect|smicln|Incorrect|smicln|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1"/>
  <p:tag name="FONTSIZE" val="32"/>
  <p:tag name="BULLETTYPE" val="ppBulletArabicPeriod"/>
  <p:tag name="ANSWERTEXT" val="Tariffs&#10;High prices&#10;Free trade&#10;monopoli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1108</TotalTime>
  <Words>317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Opulent</vt:lpstr>
      <vt:lpstr>Microsoft Graph Chart</vt:lpstr>
      <vt:lpstr>The Rise of Big Business</vt:lpstr>
      <vt:lpstr>Objectives</vt:lpstr>
      <vt:lpstr>A New Capitalist Spirit</vt:lpstr>
      <vt:lpstr>Supporters of laissez-faire generally oppose federal subsidies and support..</vt:lpstr>
      <vt:lpstr>The Corporation</vt:lpstr>
      <vt:lpstr>What is an organization owned by many people but treated by law as though it were a single person?</vt:lpstr>
      <vt:lpstr>Loans, mortgages, and taxes are examples of a company’s</vt:lpstr>
      <vt:lpstr>Big Business Entrepreneurs</vt:lpstr>
      <vt:lpstr>Combining many firms engaged in the same type of business into one corporation is called</vt:lpstr>
      <vt:lpstr>Big Business Entrepreneurs</vt:lpstr>
      <vt:lpstr>Mass Marketing</vt:lpstr>
      <vt:lpstr>Which Department store began as a mail order catalog?</vt:lpstr>
      <vt:lpstr>Homework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Big Business</dc:title>
  <dc:creator>Jennifer L Sanders</dc:creator>
  <cp:lastModifiedBy>Jennifer L Sanders</cp:lastModifiedBy>
  <cp:revision>3</cp:revision>
  <dcterms:created xsi:type="dcterms:W3CDTF">2014-10-12T14:39:34Z</dcterms:created>
  <dcterms:modified xsi:type="dcterms:W3CDTF">2014-10-13T09:07:43Z</dcterms:modified>
</cp:coreProperties>
</file>