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3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F105B46-B6B7-4C42-8365-DEEF62DBA202}" type="datetimeFigureOut">
              <a:rPr lang="en-US" smtClean="0"/>
              <a:t>3/3/2013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98BB208-510E-41ED-80C2-1896649788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105B46-B6B7-4C42-8365-DEEF62DBA202}"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B208-510E-41ED-80C2-1896649788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F105B46-B6B7-4C42-8365-DEEF62DBA202}" type="datetimeFigureOut">
              <a:rPr lang="en-US" smtClean="0"/>
              <a:t>3/3/2013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98BB208-510E-41ED-80C2-1896649788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05B46-B6B7-4C42-8365-DEEF62DBA202}"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B208-510E-41ED-80C2-1896649788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105B46-B6B7-4C42-8365-DEEF62DBA202}"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98BB208-510E-41ED-80C2-18966497884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F105B46-B6B7-4C42-8365-DEEF62DBA202}" type="datetimeFigureOut">
              <a:rPr lang="en-US" smtClean="0"/>
              <a:t>3/3/2013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98BB208-510E-41ED-80C2-18966497884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F105B46-B6B7-4C42-8365-DEEF62DBA202}" type="datetimeFigureOut">
              <a:rPr lang="en-US" smtClean="0"/>
              <a:t>3/3/2013</a:t>
            </a:fld>
            <a:endParaRPr lang="en-US"/>
          </a:p>
        </p:txBody>
      </p:sp>
      <p:sp>
        <p:nvSpPr>
          <p:cNvPr id="10" name="Slide Number Placeholder 9"/>
          <p:cNvSpPr>
            <a:spLocks noGrp="1"/>
          </p:cNvSpPr>
          <p:nvPr>
            <p:ph type="sldNum" sz="quarter" idx="16"/>
          </p:nvPr>
        </p:nvSpPr>
        <p:spPr/>
        <p:txBody>
          <a:bodyPr rtlCol="0"/>
          <a:lstStyle/>
          <a:p>
            <a:fld id="{798BB208-510E-41ED-80C2-18966497884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F105B46-B6B7-4C42-8365-DEEF62DBA202}" type="datetimeFigureOut">
              <a:rPr lang="en-US" smtClean="0"/>
              <a:t>3/3/2013</a:t>
            </a:fld>
            <a:endParaRPr lang="en-US"/>
          </a:p>
        </p:txBody>
      </p:sp>
      <p:sp>
        <p:nvSpPr>
          <p:cNvPr id="12" name="Slide Number Placeholder 11"/>
          <p:cNvSpPr>
            <a:spLocks noGrp="1"/>
          </p:cNvSpPr>
          <p:nvPr>
            <p:ph type="sldNum" sz="quarter" idx="16"/>
          </p:nvPr>
        </p:nvSpPr>
        <p:spPr/>
        <p:txBody>
          <a:bodyPr rtlCol="0"/>
          <a:lstStyle/>
          <a:p>
            <a:fld id="{798BB208-510E-41ED-80C2-18966497884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105B46-B6B7-4C42-8365-DEEF62DBA202}" type="datetimeFigureOut">
              <a:rPr lang="en-US" smtClean="0"/>
              <a:t>3/3/2013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98BB208-510E-41ED-80C2-1896649788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05B46-B6B7-4C42-8365-DEEF62DBA202}" type="datetimeFigureOut">
              <a:rPr lang="en-US" smtClean="0"/>
              <a:t>3/3/2013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98BB208-510E-41ED-80C2-1896649788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105B46-B6B7-4C42-8365-DEEF62DBA202}"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98BB208-510E-41ED-80C2-18966497884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F105B46-B6B7-4C42-8365-DEEF62DBA202}" type="datetimeFigureOut">
              <a:rPr lang="en-US" smtClean="0"/>
              <a:t>3/3/2013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98BB208-510E-41ED-80C2-18966497884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F105B46-B6B7-4C42-8365-DEEF62DBA202}" type="datetimeFigureOut">
              <a:rPr lang="en-US" smtClean="0"/>
              <a:t>3/3/2013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98BB208-510E-41ED-80C2-1896649788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ps.pearsoncustom.com/wps/media/objects/2426/2484749/chap_assets/images/img_wc5_p001.html" TargetMode="Externa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oleObject" Target="../embeddings/oleObject1.bin"/><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8.xml"/><Relationship Id="rId4"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oleObject" Target="../embeddings/oleObject2.bin"/><Relationship Id="rId2" Type="http://schemas.openxmlformats.org/officeDocument/2006/relationships/tags" Target="../tags/tag9.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12.xml"/><Relationship Id="rId4"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oleObject" Target="../embeddings/oleObject3.bin"/><Relationship Id="rId2" Type="http://schemas.openxmlformats.org/officeDocument/2006/relationships/tags" Target="../tags/tag13.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6.xml"/><Relationship Id="rId4" Type="http://schemas.openxmlformats.org/officeDocument/2006/relationships/tags" Target="../tags/tag15.xml"/></Relationships>
</file>

<file path=ppt/slides/_rels/slide7.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oleObject" Target="../embeddings/oleObject4.bin"/><Relationship Id="rId2" Type="http://schemas.openxmlformats.org/officeDocument/2006/relationships/tags" Target="../tags/tag17.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20.xml"/><Relationship Id="rId4" Type="http://schemas.openxmlformats.org/officeDocument/2006/relationships/tags" Target="../tags/tag19.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5.bin"/><Relationship Id="rId2" Type="http://schemas.openxmlformats.org/officeDocument/2006/relationships/tags" Target="../tags/tag21.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24.xml"/><Relationship Id="rId4" Type="http://schemas.openxmlformats.org/officeDocument/2006/relationships/tags" Target="../tags/tag2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OGT – WWI &amp; Onset of WWII</a:t>
            </a:r>
            <a:endParaRPr lang="en-US" dirty="0"/>
          </a:p>
        </p:txBody>
      </p:sp>
      <p:sp>
        <p:nvSpPr>
          <p:cNvPr id="3" name="Subtitle 2"/>
          <p:cNvSpPr>
            <a:spLocks noGrp="1"/>
          </p:cNvSpPr>
          <p:nvPr>
            <p:ph type="subTitle" idx="1"/>
          </p:nvPr>
        </p:nvSpPr>
        <p:spPr/>
        <p:txBody>
          <a:bodyPr/>
          <a:lstStyle/>
          <a:p>
            <a:r>
              <a:rPr lang="en-US" dirty="0" smtClean="0"/>
              <a:t>Getting down to crunch time!</a:t>
            </a:r>
            <a:endParaRPr lang="en-US" dirty="0"/>
          </a:p>
        </p:txBody>
      </p:sp>
      <p:pic>
        <p:nvPicPr>
          <p:cNvPr id="23554" name="Picture 2" descr="http://wps.pearsoncustom.com/wps/media/objects/2426/2484749/chap_assets/images/wc5_p001.jpg">
            <a:hlinkClick r:id="rId3"/>
          </p:cNvPr>
          <p:cNvPicPr>
            <a:picLocks noChangeAspect="1" noChangeArrowheads="1"/>
          </p:cNvPicPr>
          <p:nvPr/>
        </p:nvPicPr>
        <p:blipFill>
          <a:blip r:embed="rId4" cstate="print"/>
          <a:srcRect/>
          <a:stretch>
            <a:fillRect/>
          </a:stretch>
        </p:blipFill>
        <p:spPr bwMode="auto">
          <a:xfrm>
            <a:off x="1752600" y="0"/>
            <a:ext cx="5572125" cy="4572000"/>
          </a:xfrm>
          <a:prstGeom prst="rect">
            <a:avLst/>
          </a:prstGeom>
          <a:noFill/>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for the War</a:t>
            </a:r>
            <a:endParaRPr lang="en-US" dirty="0"/>
          </a:p>
        </p:txBody>
      </p:sp>
      <p:sp>
        <p:nvSpPr>
          <p:cNvPr id="3" name="Content Placeholder 2"/>
          <p:cNvSpPr>
            <a:spLocks noGrp="1"/>
          </p:cNvSpPr>
          <p:nvPr>
            <p:ph sz="quarter" idx="1"/>
          </p:nvPr>
        </p:nvSpPr>
        <p:spPr/>
        <p:txBody>
          <a:bodyPr>
            <a:normAutofit lnSpcReduction="10000"/>
          </a:bodyPr>
          <a:lstStyle/>
          <a:p>
            <a:pPr marL="514350" indent="-514350">
              <a:buAutoNum type="arabicPeriod"/>
            </a:pPr>
            <a:r>
              <a:rPr lang="en-US" b="1" dirty="0" smtClean="0"/>
              <a:t>Imperialism</a:t>
            </a:r>
            <a:r>
              <a:rPr lang="en-US" dirty="0" smtClean="0"/>
              <a:t> – nations raised tariffs against one another during industrialization and decreased economic dependences</a:t>
            </a:r>
          </a:p>
          <a:p>
            <a:pPr marL="514350" indent="-514350">
              <a:buAutoNum type="arabicPeriod"/>
            </a:pPr>
            <a:r>
              <a:rPr lang="en-US" b="1" dirty="0" smtClean="0"/>
              <a:t>Nationalism</a:t>
            </a:r>
            <a:r>
              <a:rPr lang="en-US" dirty="0" smtClean="0"/>
              <a:t> – European nations began to focus on self-determination based on shared cultural distinctions</a:t>
            </a:r>
          </a:p>
          <a:p>
            <a:pPr marL="514350" indent="-514350">
              <a:buAutoNum type="arabicPeriod"/>
            </a:pPr>
            <a:r>
              <a:rPr lang="en-US" b="1" dirty="0" smtClean="0"/>
              <a:t>Militarism</a:t>
            </a:r>
            <a:r>
              <a:rPr lang="en-US" dirty="0" smtClean="0"/>
              <a:t> – Nations began building large scale modern militaries</a:t>
            </a:r>
          </a:p>
          <a:p>
            <a:pPr marL="514350" indent="-514350">
              <a:buAutoNum type="arabicPeriod"/>
            </a:pPr>
            <a:r>
              <a:rPr lang="en-US" b="1" dirty="0" smtClean="0"/>
              <a:t>Alliances</a:t>
            </a:r>
            <a:r>
              <a:rPr lang="en-US" dirty="0" smtClean="0"/>
              <a:t> – Nations began joining militarily with similar political/cultural nations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OGT Short Answer Question</a:t>
            </a:r>
            <a:endParaRPr lang="en-US" dirty="0"/>
          </a:p>
        </p:txBody>
      </p:sp>
      <p:sp>
        <p:nvSpPr>
          <p:cNvPr id="3" name="Content Placeholder 2"/>
          <p:cNvSpPr>
            <a:spLocks noGrp="1"/>
          </p:cNvSpPr>
          <p:nvPr>
            <p:ph sz="quarter" idx="1"/>
          </p:nvPr>
        </p:nvSpPr>
        <p:spPr/>
        <p:txBody>
          <a:bodyPr/>
          <a:lstStyle/>
          <a:p>
            <a:r>
              <a:rPr lang="en-US" sz="2800" dirty="0" smtClean="0"/>
              <a:t>Historians often cite the harshness of the Treaty of Versailles on Germany as a primary cause of the eventual outbreak of World War II. </a:t>
            </a:r>
            <a:br>
              <a:rPr lang="en-US" sz="2800" dirty="0" smtClean="0"/>
            </a:br>
            <a:r>
              <a:rPr lang="en-US" sz="2800" dirty="0" smtClean="0"/>
              <a:t/>
            </a:r>
            <a:br>
              <a:rPr lang="en-US" sz="2800" dirty="0" smtClean="0"/>
            </a:br>
            <a:r>
              <a:rPr lang="en-US" sz="2800" dirty="0" smtClean="0"/>
              <a:t>Summarize two provisions of the Versailles Treaty relating to Germany and discuss how each helped lead to World War II. Write your answer in the Answer Document. (4 points)</a:t>
            </a: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828800"/>
            <a:ext cx="8153400" cy="990600"/>
          </a:xfrm>
        </p:spPr>
        <p:txBody>
          <a:bodyPr>
            <a:noAutofit/>
          </a:bodyPr>
          <a:lstStyle/>
          <a:p>
            <a:r>
              <a:rPr lang="en-US" sz="2400" dirty="0" smtClean="0"/>
              <a:t>The League of Nations was created after World War I as a forum for resolving international conflicts. However, the League was unable to resolve tensions that led to World War II.</a:t>
            </a:r>
            <a:br>
              <a:rPr lang="en-US" sz="2400" dirty="0" smtClean="0"/>
            </a:br>
            <a:r>
              <a:rPr lang="en-US" sz="2400" dirty="0" smtClean="0"/>
              <a:t>One factor that contributed to the ineffectiveness of the League was the</a:t>
            </a:r>
            <a:endParaRPr lang="en-US" sz="2400" dirty="0"/>
          </a:p>
        </p:txBody>
      </p:sp>
      <p:graphicFrame>
        <p:nvGraphicFramePr>
          <p:cNvPr id="4" name="TPChart"/>
          <p:cNvGraphicFramePr>
            <a:graphicFrameLocks noChangeAspect="1"/>
          </p:cNvGraphicFramePr>
          <p:nvPr/>
        </p:nvGraphicFramePr>
        <p:xfrm>
          <a:off x="0" y="2971801"/>
          <a:ext cx="8788400" cy="3276600"/>
        </p:xfrm>
        <a:graphic>
          <a:graphicData uri="http://schemas.openxmlformats.org/presentationml/2006/ole">
            <p:oleObj spid="_x0000_s26626" name="Chart" r:id="rId7" imgW="9143977" imgH="4276828" progId="MSGraph.Chart.8">
              <p:embed followColorScheme="full"/>
            </p:oleObj>
          </a:graphicData>
        </a:graphic>
      </p:graphicFrame>
      <p:sp>
        <p:nvSpPr>
          <p:cNvPr id="3" name="TPAnswers"/>
          <p:cNvSpPr>
            <a:spLocks noGrp="1"/>
          </p:cNvSpPr>
          <p:nvPr>
            <p:ph type="body" idx="1"/>
            <p:custDataLst>
              <p:tags r:id="rId3"/>
            </p:custDataLst>
          </p:nvPr>
        </p:nvSpPr>
        <p:spPr>
          <a:xfrm>
            <a:off x="914400" y="3352800"/>
            <a:ext cx="8229600" cy="4525962"/>
          </a:xfrm>
        </p:spPr>
        <p:txBody>
          <a:bodyPr tIns="45719" bIns="45719">
            <a:noAutofit/>
          </a:bodyPr>
          <a:lstStyle/>
          <a:p>
            <a:pPr marL="514350" indent="-514350">
              <a:spcBef>
                <a:spcPct val="20000"/>
              </a:spcBef>
              <a:buFont typeface="Wingdings"/>
              <a:buAutoNum type="arabicPeriod"/>
            </a:pPr>
            <a:r>
              <a:rPr lang="en-US" sz="3200" dirty="0" smtClean="0"/>
              <a:t> </a:t>
            </a:r>
            <a:r>
              <a:rPr lang="en-US" sz="2400" dirty="0" smtClean="0"/>
              <a:t>breakup </a:t>
            </a:r>
            <a:r>
              <a:rPr lang="en-US" sz="2400" dirty="0" smtClean="0"/>
              <a:t>of colonial empires in Africa and Asia.	 </a:t>
            </a:r>
          </a:p>
          <a:p>
            <a:pPr marL="514350" indent="-514350">
              <a:spcBef>
                <a:spcPct val="20000"/>
              </a:spcBef>
              <a:buFont typeface="Wingdings"/>
              <a:buAutoNum type="arabicPeriod"/>
            </a:pPr>
            <a:r>
              <a:rPr lang="en-US" sz="2400" dirty="0" smtClean="0"/>
              <a:t>decision </a:t>
            </a:r>
            <a:r>
              <a:rPr lang="en-US" sz="2400" dirty="0" smtClean="0"/>
              <a:t>of the United States not to join the League.	 </a:t>
            </a:r>
          </a:p>
          <a:p>
            <a:pPr marL="514350" indent="-514350">
              <a:spcBef>
                <a:spcPct val="20000"/>
              </a:spcBef>
              <a:buFont typeface="Wingdings"/>
              <a:buAutoNum type="arabicPeriod"/>
            </a:pPr>
            <a:r>
              <a:rPr lang="en-US" sz="2400" dirty="0" smtClean="0"/>
              <a:t>opposition </a:t>
            </a:r>
            <a:r>
              <a:rPr lang="en-US" sz="2400" dirty="0" smtClean="0"/>
              <a:t>of League members to the Treaty of Versailles.	 </a:t>
            </a:r>
          </a:p>
          <a:p>
            <a:pPr marL="514350" indent="-514350">
              <a:spcBef>
                <a:spcPct val="20000"/>
              </a:spcBef>
              <a:buFont typeface="Wingdings"/>
              <a:buAutoNum type="arabicPeriod"/>
            </a:pPr>
            <a:r>
              <a:rPr lang="en-US" sz="2400" dirty="0" smtClean="0"/>
              <a:t>rise </a:t>
            </a:r>
            <a:r>
              <a:rPr lang="en-US" sz="2400" dirty="0" smtClean="0"/>
              <a:t>of the Cold War between the United States and the Soviet Union.</a:t>
            </a:r>
            <a:endParaRPr lang="en-US" sz="2400" dirty="0"/>
          </a:p>
        </p:txBody>
      </p:sp>
      <p:grpSp>
        <p:nvGrpSpPr>
          <p:cNvPr id="8" name="Countdown"/>
          <p:cNvGrpSpPr/>
          <p:nvPr>
            <p:custDataLst>
              <p:tags r:id="rId4"/>
            </p:custDataLst>
          </p:nvPr>
        </p:nvGrpSpPr>
        <p:grpSpPr>
          <a:xfrm>
            <a:off x="7696200" y="3124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a:off x="1494789" y="3886198"/>
            <a:ext cx="6994526" cy="438912"/>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057400"/>
            <a:ext cx="8153400" cy="990600"/>
          </a:xfrm>
        </p:spPr>
        <p:txBody>
          <a:bodyPr>
            <a:noAutofit/>
          </a:bodyPr>
          <a:lstStyle/>
          <a:p>
            <a:r>
              <a:rPr lang="en-US" sz="2800" dirty="0" smtClean="0"/>
              <a:t>After World War I, the League of Nations was created to help resolve international conflicts before they led to war.  What did Japan’s successful invasion of Manchuria in 1931 indicate about the ability of the League of Nations to prevent World War II?</a:t>
            </a:r>
            <a:endParaRPr lang="en-US" sz="2800" dirty="0"/>
          </a:p>
        </p:txBody>
      </p:sp>
      <p:graphicFrame>
        <p:nvGraphicFramePr>
          <p:cNvPr id="4" name="TPChart"/>
          <p:cNvGraphicFramePr>
            <a:graphicFrameLocks noChangeAspect="1"/>
          </p:cNvGraphicFramePr>
          <p:nvPr/>
        </p:nvGraphicFramePr>
        <p:xfrm>
          <a:off x="0" y="3505200"/>
          <a:ext cx="9144000" cy="3562350"/>
        </p:xfrm>
        <a:graphic>
          <a:graphicData uri="http://schemas.openxmlformats.org/presentationml/2006/ole">
            <p:oleObj spid="_x0000_s27650" name="Chart" r:id="rId7" imgW="9143977" imgH="3590926" progId="MSGraph.Chart.8">
              <p:embed followColorScheme="full"/>
            </p:oleObj>
          </a:graphicData>
        </a:graphic>
      </p:graphicFrame>
      <p:sp>
        <p:nvSpPr>
          <p:cNvPr id="3" name="TPAnswers"/>
          <p:cNvSpPr>
            <a:spLocks noGrp="1"/>
          </p:cNvSpPr>
          <p:nvPr>
            <p:ph type="body" idx="1"/>
            <p:custDataLst>
              <p:tags r:id="rId3"/>
            </p:custDataLst>
          </p:nvPr>
        </p:nvSpPr>
        <p:spPr>
          <a:xfrm>
            <a:off x="914400" y="3657600"/>
            <a:ext cx="8229600" cy="4525962"/>
          </a:xfrm>
        </p:spPr>
        <p:txBody>
          <a:bodyPr tIns="45719" bIns="45719">
            <a:noAutofit/>
          </a:bodyPr>
          <a:lstStyle/>
          <a:p>
            <a:pPr marL="514350" indent="-514350">
              <a:spcBef>
                <a:spcPct val="20000"/>
              </a:spcBef>
              <a:buFont typeface="Wingdings"/>
              <a:buAutoNum type="arabicPeriod"/>
            </a:pPr>
            <a:r>
              <a:rPr lang="en-US" sz="3200" dirty="0" smtClean="0"/>
              <a:t> </a:t>
            </a:r>
            <a:r>
              <a:rPr lang="en-US" sz="2400" dirty="0" smtClean="0"/>
              <a:t>The </a:t>
            </a:r>
            <a:r>
              <a:rPr lang="en-US" sz="2400" dirty="0" smtClean="0"/>
              <a:t>League had little power to stop acts of aggression. 	 </a:t>
            </a:r>
          </a:p>
          <a:p>
            <a:pPr marL="514350" indent="-514350">
              <a:spcBef>
                <a:spcPct val="20000"/>
              </a:spcBef>
              <a:buFont typeface="Wingdings"/>
              <a:buAutoNum type="arabicPeriod"/>
            </a:pPr>
            <a:r>
              <a:rPr lang="en-US" sz="2400" dirty="0" smtClean="0"/>
              <a:t>The </a:t>
            </a:r>
            <a:r>
              <a:rPr lang="en-US" sz="2400" dirty="0" smtClean="0"/>
              <a:t>League was concerned only with disputes in Europe. 	 </a:t>
            </a:r>
          </a:p>
          <a:p>
            <a:pPr marL="514350" indent="-514350">
              <a:spcBef>
                <a:spcPct val="20000"/>
              </a:spcBef>
              <a:buFont typeface="Wingdings"/>
              <a:buAutoNum type="arabicPeriod"/>
            </a:pPr>
            <a:r>
              <a:rPr lang="en-US" sz="2400" dirty="0" smtClean="0"/>
              <a:t>The </a:t>
            </a:r>
            <a:r>
              <a:rPr lang="en-US" sz="2400" dirty="0" smtClean="0"/>
              <a:t>League’s army was unprepared for modern warfare. 	 </a:t>
            </a:r>
          </a:p>
          <a:p>
            <a:pPr marL="514350" indent="-514350">
              <a:spcBef>
                <a:spcPct val="20000"/>
              </a:spcBef>
              <a:buFont typeface="Wingdings"/>
              <a:buAutoNum type="arabicPeriod"/>
            </a:pPr>
            <a:r>
              <a:rPr lang="en-US" sz="2400" dirty="0" smtClean="0"/>
              <a:t>The </a:t>
            </a:r>
            <a:r>
              <a:rPr lang="en-US" sz="2400" dirty="0" smtClean="0"/>
              <a:t>League was led by countries with the weakest military forces.</a:t>
            </a:r>
            <a:endParaRPr lang="en-US" sz="2400" dirty="0"/>
          </a:p>
        </p:txBody>
      </p:sp>
      <p:sp>
        <p:nvSpPr>
          <p:cNvPr id="5" name="CorShape1"/>
          <p:cNvSpPr/>
          <p:nvPr>
            <p:custDataLst>
              <p:tags r:id="rId4"/>
            </p:custDataLst>
          </p:nvPr>
        </p:nvSpPr>
        <p:spPr>
          <a:xfrm>
            <a:off x="1494789" y="3703318"/>
            <a:ext cx="6894767" cy="853441"/>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Countdown"/>
          <p:cNvGrpSpPr/>
          <p:nvPr>
            <p:custDataLst>
              <p:tags r:id="rId5"/>
            </p:custDataLst>
          </p:nvPr>
        </p:nvGrpSpPr>
        <p:grpSpPr>
          <a:xfrm>
            <a:off x="7874000" y="31242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905000"/>
            <a:ext cx="8153400" cy="990600"/>
          </a:xfrm>
        </p:spPr>
        <p:txBody>
          <a:bodyPr>
            <a:noAutofit/>
          </a:bodyPr>
          <a:lstStyle/>
          <a:p>
            <a:r>
              <a:rPr lang="en-US" sz="3200" dirty="0" smtClean="0"/>
              <a:t>Britain and France suffered heavy casualties during World War I. Because of this, when faced with Axis expansion before World War II, these countries were</a:t>
            </a:r>
            <a:endParaRPr lang="en-US" sz="3200" dirty="0"/>
          </a:p>
        </p:txBody>
      </p:sp>
      <p:graphicFrame>
        <p:nvGraphicFramePr>
          <p:cNvPr id="4" name="TPChart"/>
          <p:cNvGraphicFramePr>
            <a:graphicFrameLocks noChangeAspect="1"/>
          </p:cNvGraphicFramePr>
          <p:nvPr/>
        </p:nvGraphicFramePr>
        <p:xfrm>
          <a:off x="0" y="3429000"/>
          <a:ext cx="9144000" cy="2536825"/>
        </p:xfrm>
        <a:graphic>
          <a:graphicData uri="http://schemas.openxmlformats.org/presentationml/2006/ole">
            <p:oleObj spid="_x0000_s28674" name="Chart" r:id="rId7" imgW="9143977" imgH="2562210" progId="MSGraph.Chart.8">
              <p:embed followColorScheme="full"/>
            </p:oleObj>
          </a:graphicData>
        </a:graphic>
      </p:graphicFrame>
      <p:sp>
        <p:nvSpPr>
          <p:cNvPr id="3" name="TPAnswers"/>
          <p:cNvSpPr>
            <a:spLocks noGrp="1"/>
          </p:cNvSpPr>
          <p:nvPr>
            <p:ph type="body" idx="1"/>
            <p:custDataLst>
              <p:tags r:id="rId3"/>
            </p:custDataLst>
          </p:nvPr>
        </p:nvSpPr>
        <p:spPr>
          <a:xfrm>
            <a:off x="914400" y="3505200"/>
            <a:ext cx="8229600" cy="4525962"/>
          </a:xfrm>
        </p:spPr>
        <p:txBody>
          <a:bodyPr tIns="45719" bIns="45719">
            <a:noAutofit/>
          </a:bodyPr>
          <a:lstStyle/>
          <a:p>
            <a:pPr marL="514350" indent="-514350">
              <a:spcBef>
                <a:spcPct val="20000"/>
              </a:spcBef>
              <a:buFont typeface="Wingdings"/>
              <a:buAutoNum type="arabicPeriod"/>
            </a:pPr>
            <a:r>
              <a:rPr lang="en-US" sz="2400" dirty="0" smtClean="0"/>
              <a:t>Unwilling </a:t>
            </a:r>
            <a:r>
              <a:rPr lang="en-US" sz="2400" dirty="0" smtClean="0"/>
              <a:t>to take actions that might start another </a:t>
            </a:r>
            <a:r>
              <a:rPr lang="en-US" sz="2400" dirty="0" smtClean="0"/>
              <a:t>war.</a:t>
            </a:r>
          </a:p>
          <a:p>
            <a:pPr marL="514350" indent="-514350">
              <a:spcBef>
                <a:spcPct val="20000"/>
              </a:spcBef>
              <a:buFont typeface="Wingdings"/>
              <a:buAutoNum type="arabicPeriod"/>
            </a:pPr>
            <a:r>
              <a:rPr lang="en-US" sz="2400" dirty="0" smtClean="0"/>
              <a:t>prepared </a:t>
            </a:r>
            <a:r>
              <a:rPr lang="en-US" sz="2400" dirty="0" smtClean="0"/>
              <a:t>to use military intervention wherever </a:t>
            </a:r>
            <a:r>
              <a:rPr lang="en-US" sz="2400" dirty="0" smtClean="0"/>
              <a:t>necessary.</a:t>
            </a:r>
          </a:p>
          <a:p>
            <a:pPr marL="514350" indent="-514350">
              <a:spcBef>
                <a:spcPct val="20000"/>
              </a:spcBef>
              <a:buFont typeface="Wingdings"/>
              <a:buAutoNum type="arabicPeriod"/>
            </a:pPr>
            <a:r>
              <a:rPr lang="en-US" sz="2400" dirty="0" smtClean="0"/>
              <a:t>dependent </a:t>
            </a:r>
            <a:r>
              <a:rPr lang="en-US" sz="2400" dirty="0" smtClean="0"/>
              <a:t>on the United States to intervene in an international crisis. 	 </a:t>
            </a:r>
            <a:endParaRPr lang="en-US" sz="2400" dirty="0" smtClean="0"/>
          </a:p>
          <a:p>
            <a:pPr marL="514350" indent="-514350">
              <a:spcBef>
                <a:spcPct val="20000"/>
              </a:spcBef>
              <a:buFont typeface="Wingdings"/>
              <a:buAutoNum type="arabicPeriod"/>
            </a:pPr>
            <a:r>
              <a:rPr lang="en-US" sz="2400" dirty="0" smtClean="0"/>
              <a:t>reluctant </a:t>
            </a:r>
            <a:r>
              <a:rPr lang="en-US" sz="2400" dirty="0" smtClean="0"/>
              <a:t>to call upon the League of Nations to settle disputes. </a:t>
            </a:r>
            <a:endParaRPr lang="en-US" sz="2400" dirty="0"/>
          </a:p>
        </p:txBody>
      </p:sp>
      <p:sp>
        <p:nvSpPr>
          <p:cNvPr id="5" name="CorShape1"/>
          <p:cNvSpPr/>
          <p:nvPr>
            <p:custDataLst>
              <p:tags r:id="rId4"/>
            </p:custDataLst>
          </p:nvPr>
        </p:nvSpPr>
        <p:spPr>
          <a:xfrm>
            <a:off x="1494789" y="3550918"/>
            <a:ext cx="6553074" cy="365760"/>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Countdown"/>
          <p:cNvGrpSpPr/>
          <p:nvPr>
            <p:custDataLst>
              <p:tags r:id="rId5"/>
            </p:custDataLst>
          </p:nvPr>
        </p:nvGrpSpPr>
        <p:grpSpPr>
          <a:xfrm>
            <a:off x="7620000" y="28956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752600"/>
            <a:ext cx="8153400" cy="990600"/>
          </a:xfrm>
        </p:spPr>
        <p:txBody>
          <a:bodyPr>
            <a:noAutofit/>
          </a:bodyPr>
          <a:lstStyle/>
          <a:p>
            <a:r>
              <a:rPr lang="en-US" sz="2400" dirty="0" smtClean="0"/>
              <a:t>The Weimar Republic was established in Germany following World War I. An important factor leading to the collapse of the Weimar Republic and the rise of Nazi dictatorship that took Germany into World War II was</a:t>
            </a:r>
            <a:endParaRPr lang="en-US" sz="2400" dirty="0"/>
          </a:p>
        </p:txBody>
      </p:sp>
      <p:graphicFrame>
        <p:nvGraphicFramePr>
          <p:cNvPr id="4" name="TPChart"/>
          <p:cNvGraphicFramePr>
            <a:graphicFrameLocks noChangeAspect="1"/>
          </p:cNvGraphicFramePr>
          <p:nvPr/>
        </p:nvGraphicFramePr>
        <p:xfrm>
          <a:off x="228600" y="2971800"/>
          <a:ext cx="9144000" cy="3327400"/>
        </p:xfrm>
        <a:graphic>
          <a:graphicData uri="http://schemas.openxmlformats.org/presentationml/2006/ole">
            <p:oleObj spid="_x0000_s29698" name="Chart" r:id="rId7" imgW="9143977" imgH="3352845" progId="MSGraph.Chart.8">
              <p:embed followColorScheme="full"/>
            </p:oleObj>
          </a:graphicData>
        </a:graphic>
      </p:graphicFrame>
      <p:sp>
        <p:nvSpPr>
          <p:cNvPr id="3" name="TPAnswers"/>
          <p:cNvSpPr>
            <a:spLocks noGrp="1"/>
          </p:cNvSpPr>
          <p:nvPr>
            <p:ph type="body" idx="1"/>
            <p:custDataLst>
              <p:tags r:id="rId3"/>
            </p:custDataLst>
          </p:nvPr>
        </p:nvSpPr>
        <p:spPr>
          <a:xfrm>
            <a:off x="1143000" y="3124200"/>
            <a:ext cx="8229600" cy="4525962"/>
          </a:xfrm>
        </p:spPr>
        <p:txBody>
          <a:bodyPr tIns="45719" bIns="45719">
            <a:noAutofit/>
          </a:bodyPr>
          <a:lstStyle/>
          <a:p>
            <a:pPr marL="514350" indent="-514350">
              <a:spcBef>
                <a:spcPct val="20000"/>
              </a:spcBef>
              <a:buFont typeface="Wingdings"/>
              <a:buAutoNum type="arabicPeriod"/>
            </a:pPr>
            <a:r>
              <a:rPr lang="en-US" sz="2400" dirty="0" smtClean="0"/>
              <a:t>Germany’s </a:t>
            </a:r>
            <a:r>
              <a:rPr lang="en-US" sz="2400" dirty="0" smtClean="0"/>
              <a:t>resentment of U.S. involvement in European affairs. 	 </a:t>
            </a:r>
            <a:endParaRPr lang="en-US" sz="2400" dirty="0" smtClean="0"/>
          </a:p>
          <a:p>
            <a:pPr marL="514350" indent="-514350">
              <a:spcBef>
                <a:spcPct val="20000"/>
              </a:spcBef>
              <a:buFont typeface="Wingdings"/>
              <a:buAutoNum type="arabicPeriod"/>
            </a:pPr>
            <a:r>
              <a:rPr lang="en-US" sz="2400" dirty="0" smtClean="0"/>
              <a:t>the </a:t>
            </a:r>
            <a:r>
              <a:rPr lang="en-US" sz="2400" dirty="0" smtClean="0"/>
              <a:t>rise of independence movements in Germany’s overseas colonies.	 </a:t>
            </a:r>
            <a:endParaRPr lang="en-US" sz="2400" dirty="0" smtClean="0"/>
          </a:p>
          <a:p>
            <a:pPr marL="514350" indent="-514350">
              <a:spcBef>
                <a:spcPct val="20000"/>
              </a:spcBef>
              <a:buFont typeface="Wingdings"/>
              <a:buAutoNum type="arabicPeriod"/>
            </a:pPr>
            <a:r>
              <a:rPr lang="en-US" sz="2400" dirty="0" smtClean="0"/>
              <a:t>Germany’s </a:t>
            </a:r>
            <a:r>
              <a:rPr lang="en-US" sz="2400" dirty="0" smtClean="0"/>
              <a:t>failure to rebuild its armed forces following World War I.	 </a:t>
            </a:r>
            <a:endParaRPr lang="en-US" sz="2400" dirty="0" smtClean="0"/>
          </a:p>
          <a:p>
            <a:pPr marL="514350" indent="-514350">
              <a:spcBef>
                <a:spcPct val="20000"/>
              </a:spcBef>
              <a:buFont typeface="Wingdings"/>
              <a:buAutoNum type="arabicPeriod"/>
            </a:pPr>
            <a:r>
              <a:rPr lang="en-US" sz="2400" dirty="0" smtClean="0"/>
              <a:t>the </a:t>
            </a:r>
            <a:r>
              <a:rPr lang="en-US" sz="2400" dirty="0" smtClean="0"/>
              <a:t>economic burden of war reparations (payments) to Germany’s former enemies.</a:t>
            </a:r>
            <a:endParaRPr lang="en-US" sz="2400" dirty="0"/>
          </a:p>
        </p:txBody>
      </p:sp>
      <p:sp>
        <p:nvSpPr>
          <p:cNvPr id="5" name="CorShape1"/>
          <p:cNvSpPr/>
          <p:nvPr>
            <p:custDataLst>
              <p:tags r:id="rId4"/>
            </p:custDataLst>
          </p:nvPr>
        </p:nvSpPr>
        <p:spPr>
          <a:xfrm>
            <a:off x="1723389" y="5510783"/>
            <a:ext cx="6693408" cy="804671"/>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Countdown"/>
          <p:cNvGrpSpPr/>
          <p:nvPr>
            <p:custDataLst>
              <p:tags r:id="rId5"/>
            </p:custDataLst>
          </p:nvPr>
        </p:nvGrpSpPr>
        <p:grpSpPr>
          <a:xfrm>
            <a:off x="7696200" y="25146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676400"/>
            <a:ext cx="8153400" cy="990600"/>
          </a:xfrm>
        </p:spPr>
        <p:txBody>
          <a:bodyPr>
            <a:noAutofit/>
          </a:bodyPr>
          <a:lstStyle/>
          <a:p>
            <a:r>
              <a:rPr lang="en-US" sz="2400" dirty="0" smtClean="0"/>
              <a:t>During World War I, two revolutions took place in Russia while Russia was at war with Germany. Vladimir Lenin, leader of the Bolshevik Revolution, said:</a:t>
            </a:r>
            <a:br>
              <a:rPr lang="en-US" sz="2400" dirty="0" smtClean="0"/>
            </a:br>
            <a:r>
              <a:rPr lang="en-US" sz="2400" dirty="0" smtClean="0"/>
              <a:t>	There can be no doubt that our army is absolutely in no condition... to beat back a German offensive successfully. ...</a:t>
            </a:r>
            <a:br>
              <a:rPr lang="en-US" sz="2400" dirty="0" smtClean="0"/>
            </a:br>
            <a:r>
              <a:rPr lang="en-US" sz="2400" dirty="0" smtClean="0"/>
              <a:t>Source: V. I. Lenin, </a:t>
            </a:r>
            <a:r>
              <a:rPr lang="en-US" sz="2400" i="1" dirty="0" smtClean="0"/>
              <a:t>Collected Works, 4</a:t>
            </a:r>
            <a:r>
              <a:rPr lang="en-US" sz="2400" i="1" baseline="30000" dirty="0" smtClean="0"/>
              <a:t>th</a:t>
            </a:r>
            <a:r>
              <a:rPr lang="en-US" sz="2400" i="1" dirty="0" smtClean="0"/>
              <a:t> English Edition</a:t>
            </a:r>
            <a:r>
              <a:rPr lang="en-US" sz="2400" dirty="0" smtClean="0"/>
              <a:t>, Progress Publishers, Moscow, 1964, p. 447.</a:t>
            </a:r>
            <a:br>
              <a:rPr lang="en-US" sz="2400" dirty="0" smtClean="0"/>
            </a:br>
            <a:r>
              <a:rPr lang="en-US" sz="2400" dirty="0" smtClean="0"/>
              <a:t>The excerpt above could be used to support the thesis that</a:t>
            </a:r>
            <a:endParaRPr lang="en-US" sz="2400" dirty="0"/>
          </a:p>
        </p:txBody>
      </p:sp>
      <p:graphicFrame>
        <p:nvGraphicFramePr>
          <p:cNvPr id="4" name="TPChart"/>
          <p:cNvGraphicFramePr>
            <a:graphicFrameLocks noChangeAspect="1"/>
          </p:cNvGraphicFramePr>
          <p:nvPr/>
        </p:nvGraphicFramePr>
        <p:xfrm>
          <a:off x="0" y="3657600"/>
          <a:ext cx="9144000" cy="2535238"/>
        </p:xfrm>
        <a:graphic>
          <a:graphicData uri="http://schemas.openxmlformats.org/presentationml/2006/ole">
            <p:oleObj spid="_x0000_s30722" name="Chart" r:id="rId7" imgW="9143977" imgH="2562210" progId="MSGraph.Chart.8">
              <p:embed followColorScheme="full"/>
            </p:oleObj>
          </a:graphicData>
        </a:graphic>
      </p:graphicFrame>
      <p:sp>
        <p:nvSpPr>
          <p:cNvPr id="3" name="TPAnswers"/>
          <p:cNvSpPr>
            <a:spLocks noGrp="1"/>
          </p:cNvSpPr>
          <p:nvPr>
            <p:ph type="body" idx="1"/>
            <p:custDataLst>
              <p:tags r:id="rId3"/>
            </p:custDataLst>
          </p:nvPr>
        </p:nvSpPr>
        <p:spPr>
          <a:xfrm>
            <a:off x="914400" y="3810000"/>
            <a:ext cx="8229600" cy="4525962"/>
          </a:xfrm>
        </p:spPr>
        <p:txBody>
          <a:bodyPr tIns="45719" bIns="45719">
            <a:noAutofit/>
          </a:bodyPr>
          <a:lstStyle/>
          <a:p>
            <a:pPr marL="514350" indent="-514350">
              <a:spcBef>
                <a:spcPct val="20000"/>
              </a:spcBef>
              <a:buFont typeface="Wingdings"/>
              <a:buAutoNum type="arabicPeriod"/>
            </a:pPr>
            <a:r>
              <a:rPr lang="en-US" sz="2400" dirty="0" smtClean="0"/>
              <a:t>Lenin </a:t>
            </a:r>
            <a:r>
              <a:rPr lang="en-US" sz="2400" dirty="0" smtClean="0"/>
              <a:t>had few skills as a military leader	</a:t>
            </a:r>
            <a:endParaRPr lang="en-US" sz="2400" dirty="0" smtClean="0"/>
          </a:p>
          <a:p>
            <a:pPr marL="514350" indent="-514350">
              <a:spcBef>
                <a:spcPct val="20000"/>
              </a:spcBef>
              <a:buFont typeface="Wingdings"/>
              <a:buAutoNum type="arabicPeriod"/>
            </a:pPr>
            <a:r>
              <a:rPr lang="en-US" sz="2400" dirty="0" smtClean="0"/>
              <a:t>Russia </a:t>
            </a:r>
            <a:r>
              <a:rPr lang="en-US" sz="2400" dirty="0" smtClean="0"/>
              <a:t>shared in the responsibility for World War I.	 </a:t>
            </a:r>
            <a:endParaRPr lang="en-US" sz="2400" dirty="0" smtClean="0"/>
          </a:p>
          <a:p>
            <a:pPr marL="514350" indent="-514350">
              <a:spcBef>
                <a:spcPct val="20000"/>
              </a:spcBef>
              <a:buFont typeface="Wingdings"/>
              <a:buAutoNum type="arabicPeriod"/>
            </a:pPr>
            <a:r>
              <a:rPr lang="en-US" sz="2400" dirty="0" smtClean="0"/>
              <a:t>Lenin </a:t>
            </a:r>
            <a:r>
              <a:rPr lang="en-US" sz="2400" dirty="0" smtClean="0"/>
              <a:t>believed that Russia should withdraw from World War I.	 </a:t>
            </a:r>
            <a:endParaRPr lang="en-US" sz="2400" dirty="0" smtClean="0"/>
          </a:p>
          <a:p>
            <a:pPr marL="514350" indent="-514350">
              <a:spcBef>
                <a:spcPct val="20000"/>
              </a:spcBef>
              <a:buFont typeface="Wingdings"/>
              <a:buAutoNum type="arabicPeriod"/>
            </a:pPr>
            <a:r>
              <a:rPr lang="en-US" sz="2400" dirty="0" smtClean="0"/>
              <a:t>The </a:t>
            </a:r>
            <a:r>
              <a:rPr lang="en-US" sz="2400" dirty="0" smtClean="0"/>
              <a:t>Bolshevik Revolution had the support of the Russian army.</a:t>
            </a:r>
            <a:endParaRPr lang="en-US" sz="2400" dirty="0"/>
          </a:p>
        </p:txBody>
      </p:sp>
      <p:sp>
        <p:nvSpPr>
          <p:cNvPr id="5" name="CorShape1"/>
          <p:cNvSpPr/>
          <p:nvPr>
            <p:custDataLst>
              <p:tags r:id="rId4"/>
            </p:custDataLst>
          </p:nvPr>
        </p:nvSpPr>
        <p:spPr>
          <a:xfrm>
            <a:off x="1494789" y="4660391"/>
            <a:ext cx="7525577" cy="804672"/>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Countdown"/>
          <p:cNvGrpSpPr/>
          <p:nvPr>
            <p:custDataLst>
              <p:tags r:id="rId5"/>
            </p:custDataLst>
          </p:nvPr>
        </p:nvGrpSpPr>
        <p:grpSpPr>
          <a:xfrm>
            <a:off x="7874000" y="32004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Treaty of Versailles</a:t>
            </a:r>
            <a:endParaRPr lang="en-US" dirty="0"/>
          </a:p>
        </p:txBody>
      </p:sp>
      <p:sp>
        <p:nvSpPr>
          <p:cNvPr id="3" name="Text Placeholder 2"/>
          <p:cNvSpPr>
            <a:spLocks noGrp="1"/>
          </p:cNvSpPr>
          <p:nvPr>
            <p:ph type="body" idx="1"/>
          </p:nvPr>
        </p:nvSpPr>
        <p:spPr>
          <a:xfrm>
            <a:off x="612648" y="1600200"/>
            <a:ext cx="8153400" cy="5029200"/>
          </a:xfrm>
        </p:spPr>
        <p:txBody>
          <a:bodyPr/>
          <a:lstStyle/>
          <a:p>
            <a:pPr marL="571500" indent="-571500">
              <a:buNone/>
            </a:pPr>
            <a:r>
              <a:rPr lang="en-US" dirty="0" smtClean="0"/>
              <a:t>I. Rise of Militarism&amp; totalitarian States</a:t>
            </a:r>
          </a:p>
          <a:p>
            <a:pPr marL="571500" indent="-571500">
              <a:buNone/>
            </a:pPr>
            <a:r>
              <a:rPr lang="en-US" dirty="0" smtClean="0"/>
              <a:t> </a:t>
            </a:r>
            <a:r>
              <a:rPr lang="en-US" dirty="0" smtClean="0"/>
              <a:t>  A. Dictatorial Nations:</a:t>
            </a:r>
          </a:p>
          <a:p>
            <a:pPr marL="571500" indent="-571500">
              <a:buNone/>
            </a:pPr>
            <a:r>
              <a:rPr lang="en-US" dirty="0" smtClean="0"/>
              <a:t>	1. Japan – Hirohito (militaristic society)</a:t>
            </a:r>
          </a:p>
          <a:p>
            <a:pPr marL="571500" indent="-571500">
              <a:buNone/>
            </a:pPr>
            <a:r>
              <a:rPr lang="en-US" dirty="0" smtClean="0"/>
              <a:t>	2</a:t>
            </a:r>
            <a:r>
              <a:rPr lang="en-US" dirty="0" smtClean="0"/>
              <a:t>. Italy – Mussolini (Fascism)</a:t>
            </a:r>
          </a:p>
          <a:p>
            <a:pPr marL="571500" indent="-571500">
              <a:buNone/>
            </a:pPr>
            <a:r>
              <a:rPr lang="en-US" dirty="0" smtClean="0"/>
              <a:t>	3</a:t>
            </a:r>
            <a:r>
              <a:rPr lang="en-US" dirty="0" smtClean="0"/>
              <a:t>. Germany – Hitler (Fascism)</a:t>
            </a:r>
          </a:p>
          <a:p>
            <a:pPr marL="571500" indent="-571500">
              <a:buNone/>
            </a:pPr>
            <a:r>
              <a:rPr lang="en-US" dirty="0" smtClean="0"/>
              <a:t> </a:t>
            </a:r>
            <a:r>
              <a:rPr lang="en-US" dirty="0" smtClean="0"/>
              <a:t>  B. Expansion</a:t>
            </a:r>
          </a:p>
          <a:p>
            <a:pPr marL="571500" indent="-571500">
              <a:buNone/>
            </a:pPr>
            <a:r>
              <a:rPr lang="en-US" dirty="0" smtClean="0"/>
              <a:t>	</a:t>
            </a:r>
            <a:r>
              <a:rPr lang="en-US" dirty="0" smtClean="0"/>
              <a:t>1. Japan – Pacific Islands, China, Korea</a:t>
            </a:r>
          </a:p>
          <a:p>
            <a:pPr marL="571500" indent="-571500">
              <a:buNone/>
            </a:pPr>
            <a:r>
              <a:rPr lang="en-US" dirty="0" smtClean="0"/>
              <a:t>	2. Italy – Ethiopia</a:t>
            </a:r>
          </a:p>
          <a:p>
            <a:pPr marL="571500" indent="-571500">
              <a:buNone/>
            </a:pPr>
            <a:r>
              <a:rPr lang="en-US" dirty="0" smtClean="0"/>
              <a:t>	</a:t>
            </a:r>
            <a:r>
              <a:rPr lang="en-US" dirty="0" smtClean="0"/>
              <a:t>3. Germany – Sudetenland &amp; Austria</a:t>
            </a:r>
          </a:p>
        </p:txBody>
      </p:sp>
      <p:sp>
        <p:nvSpPr>
          <p:cNvPr id="4" name="Right Brace 3"/>
          <p:cNvSpPr/>
          <p:nvPr/>
        </p:nvSpPr>
        <p:spPr>
          <a:xfrm>
            <a:off x="6705600" y="53340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7010400" y="5638800"/>
            <a:ext cx="1752600" cy="400110"/>
          </a:xfrm>
          <a:prstGeom prst="rect">
            <a:avLst/>
          </a:prstGeom>
          <a:noFill/>
        </p:spPr>
        <p:txBody>
          <a:bodyPr wrap="square" rtlCol="0">
            <a:spAutoFit/>
          </a:bodyPr>
          <a:lstStyle/>
          <a:p>
            <a:r>
              <a:rPr lang="en-US" sz="2000" dirty="0" smtClean="0"/>
              <a:t>Appeasement</a:t>
            </a:r>
            <a:endParaRPr lang="en-US"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heckerboard(across)">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heckerboard(across)">
                                      <p:cBhvr>
                                        <p:cTn id="25" dur="500"/>
                                        <p:tgtEl>
                                          <p:spTgt spid="3">
                                            <p:txEl>
                                              <p:pRg st="5" end="5"/>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heckerboard(across)">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heckerboard(across)">
                                      <p:cBhvr>
                                        <p:cTn id="38" dur="500"/>
                                        <p:tgtEl>
                                          <p:spTgt spid="3">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checkerboard(across)">
                                      <p:cBhvr>
                                        <p:cTn id="4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2.0"/>
  <p:tag name="PPVERSION" val="12.0"/>
  <p:tag name="DELIMITERS" val="3.1"/>
  <p:tag name="SHOWBARVISIBLE" val="True"/>
  <p:tag name="EXPANDSHOWBAR" val="True"/>
  <p:tag name="USESECONDARYMONITOR" val="True"/>
  <p:tag name="SAVECSVWITHSESSION" val="Tru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39"/>
  <p:tag name="FONTSIZE" val="32"/>
  <p:tag name="BULLETTYPE" val="ppBulletArabicPeriod"/>
  <p:tag name="ANSWERTEXT" val=" The League had little power to stop acts of aggression.   &#10;The League was concerned only with disputes in Europe.   &#10;The League’s army was unprepared for modern warfare.   &#10;The League was led by countries with the weakest military forces."/>
</p:tagLst>
</file>

<file path=ppt/tags/tag11.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2.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3.xml><?xml version="1.0" encoding="utf-8"?>
<p:tagLst xmlns:a="http://schemas.openxmlformats.org/drawingml/2006/main" xmlns:r="http://schemas.openxmlformats.org/officeDocument/2006/relationships" xmlns:p="http://schemas.openxmlformats.org/presentationml/2006/main">
  <p:tag name="SLIDEGUID" val="7AE370C4455142EEA55F0A38EAA6ED83"/>
  <p:tag name="SLIDEID" val="7AE370C4455142EEA55F0A38EAA6ED83"/>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Britain and France suffered heavy casualties during World War I. Because of this, when faced with Axis expansion before World War II, these countries were"/>
  <p:tag name="ANSWERSALIAS" val="Unwilling to take actions that might start another war.|smicln|prepared to use military intervention wherever necessary.|smicln|dependent on the United States to intervene in an international crisis.   |smicln|reluctant to call upon the League of Nations to settle disputes. "/>
  <p:tag name="COUNTDOWNSECONDS" val="15"/>
  <p:tag name="VALUES" val="Correct|smicln|Incorrect|smicln|Incorrect|smicln|Incorrect"/>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54"/>
  <p:tag name="FONTSIZE" val="24"/>
  <p:tag name="BULLETTYPE" val="ppBulletArabicPeriod"/>
  <p:tag name="ANSWERTEXT" val="Unwilling to take actions that might start another war.&#10;prepared to use military intervention wherever necessary.&#10;dependent on the United States to intervene in an international crisis.   &#10;reluctant to call upon the League of Nations to settle disputes. "/>
</p:tagLst>
</file>

<file path=ppt/tags/tag15.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7.xml><?xml version="1.0" encoding="utf-8"?>
<p:tagLst xmlns:a="http://schemas.openxmlformats.org/drawingml/2006/main" xmlns:r="http://schemas.openxmlformats.org/officeDocument/2006/relationships" xmlns:p="http://schemas.openxmlformats.org/presentationml/2006/main">
  <p:tag name="SLIDEGUID" val="2AD91CE87C6E4C4596ED40B59A2DFC98"/>
  <p:tag name="SLIDEID" val="2AD91CE87C6E4C4596ED40B59A2DFC98"/>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Weimar Republic was established in Germany following World War I. An important factor leading to the collapse of the Weimar Republic and the rise of Nazi dictatorship that took Germany into World War II was"/>
  <p:tag name="ANSWERSALIAS" val="Germany’s resentment of U.S. involvement in European affairs.   |smicln|the rise of independence movements in Germany’s overseas colonies.  |smicln|Germany’s failure to rebuild its armed forces following World War I.  |smicln|the economic burden of war reparations (payments) to Germany’s former enemies."/>
  <p:tag name="COUNTDOWNSECONDS" val="15"/>
  <p:tag name="VALUES" val="Incorrect|smicln|Incorrect|smicln|Incorrect|smicln|Correct"/>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83"/>
  <p:tag name="FONTSIZE" val="24"/>
  <p:tag name="BULLETTYPE" val="ppBulletArabicPeriod"/>
  <p:tag name="ANSWERTEXT" val="Germany’s resentment of U.S. involvement in European affairs.   &#10;the rise of independence movements in Germany’s overseas colonies.  &#10;Germany’s failure to rebuild its armed forces following World War I.  &#10;the economic burden of war reparations (payments) to Germany’s former enemies."/>
</p:tagLst>
</file>

<file path=ppt/tags/tag19.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1.xml><?xml version="1.0" encoding="utf-8"?>
<p:tagLst xmlns:a="http://schemas.openxmlformats.org/drawingml/2006/main" xmlns:r="http://schemas.openxmlformats.org/officeDocument/2006/relationships" xmlns:p="http://schemas.openxmlformats.org/presentationml/2006/main">
  <p:tag name="SLIDEGUID" val="011CE8CE00AB4EEEAEB1BB30578D85D3"/>
  <p:tag name="SLIDEID" val="011CE8CE00AB4EEEAEB1BB30578D85D3"/>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uring World War I, two revolutions took place in Russia while Russia was at war with Germany. Vladimir Lenin, leader of the Bolshevik Revolution, said:  There can be no doubt that our army is absolutely in no condition... to beat back a German offensive successfully. ... Source: V. I. Lenin, Collected Works, 4th English Edition, Progress Publishers, Moscow, 1964, p. 447. The excerpt above could be used to support the thesis that"/>
  <p:tag name="ANSWERSALIAS" val="Lenin had few skills as a military leader |smicln|Russia shared in the responsibility for World War I.  |smicln|Lenin believed that Russia should withdraw from World War I.  |smicln|The Bolshevik Revolution had the support of the Russian army."/>
  <p:tag name="COUNTDOWNSECONDS" val="15"/>
  <p:tag name="VALUES" val="Incorrect|smicln|Incorrect|smicln|Correct|smicln|Incorrect"/>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22"/>
  <p:tag name="FONTSIZE" val="24"/>
  <p:tag name="BULLETTYPE" val="ppBulletArabicPeriod"/>
  <p:tag name="ANSWERTEXT" val="Lenin had few skills as a military leader &#10;Russia shared in the responsibility for World War I.  &#10;Lenin believed that Russia should withdraw from World War I.  &#10;The Bolshevik Revolution had the support of the Russian army."/>
</p:tagLst>
</file>

<file path=ppt/tags/tag23.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4.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SLIDEGUID" val="AEB638B0384F4F6F91D3B55452DFE5DC"/>
  <p:tag name="SLIDEID" val="AEB638B0384F4F6F91D3B55452DFE5DC"/>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League of Nations was created after World War I as a forum for resolving international conflicts. However, the League was unable to resolve tensions that led to World War II. One factor that contributed to the ineffectiveness of the League was the"/>
  <p:tag name="ANSWERSALIAS" val=" breakup of colonial empires in Africa and Asia.  |smicln|decision of the United States not to join the League.  |smicln|opposition of League members to the Treaty of Versailles.  |smicln|rise of the Cold War between the United States and the Soviet Union."/>
  <p:tag name="COUNTDOWNSECONDS" val="15"/>
  <p:tag name="VALUES" val="Incorrect|smicln|Correct|smicln|Incorrect|smicln|Incorrect"/>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35"/>
  <p:tag name="FONTSIZE" val="32"/>
  <p:tag name="BULLETTYPE" val="ppBulletArabicPeriod"/>
  <p:tag name="ANSWERTEXT" val=" breakup of colonial empires in Africa and Asia.  &#10;decision of the United States not to join the League.  &#10;opposition of League members to the Treaty of Versailles.  &#10;rise of the Cold War between the United States and the Soviet Union."/>
</p:tagLst>
</file>

<file path=ppt/tags/tag7.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8.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9.xml><?xml version="1.0" encoding="utf-8"?>
<p:tagLst xmlns:a="http://schemas.openxmlformats.org/drawingml/2006/main" xmlns:r="http://schemas.openxmlformats.org/officeDocument/2006/relationships" xmlns:p="http://schemas.openxmlformats.org/presentationml/2006/main">
  <p:tag name="SLIDEGUID" val="0184D19BFFEE4AC3A3F5B1AD387A10A1"/>
  <p:tag name="SLIDEID" val="0184D19BFFEE4AC3A3F5B1AD387A10A1"/>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After World War I, the League of Nations was created to help resolve international conflicts before they led to war.  What did Japan’s successful invasion of Manchuria in 1931 indicate about the ability of the League of Nations to prevent World War II?"/>
  <p:tag name="ANSWERSALIAS" val=" The League had little power to stop acts of aggression.   |smicln|The League was concerned only with disputes in Europe.   |smicln|The League’s army was unprepared for modern warfare.   |smicln|The League was led by countries with the weakest military forces."/>
  <p:tag name="COUNTDOWNSECONDS" val="15"/>
  <p:tag name="VALUES" val="Correct|smicln|Incorrect|smicln|Incorrect|smicln|Incorrect"/>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688</TotalTime>
  <Words>368</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Median</vt:lpstr>
      <vt:lpstr>Microsoft Graph Chart</vt:lpstr>
      <vt:lpstr>OGT – WWI &amp; Onset of WWII</vt:lpstr>
      <vt:lpstr>Causes for the War</vt:lpstr>
      <vt:lpstr>OGT Short Answer Question</vt:lpstr>
      <vt:lpstr>The League of Nations was created after World War I as a forum for resolving international conflicts. However, the League was unable to resolve tensions that led to World War II. One factor that contributed to the ineffectiveness of the League was the</vt:lpstr>
      <vt:lpstr>After World War I, the League of Nations was created to help resolve international conflicts before they led to war.  What did Japan’s successful invasion of Manchuria in 1931 indicate about the ability of the League of Nations to prevent World War II?</vt:lpstr>
      <vt:lpstr>Britain and France suffered heavy casualties during World War I. Because of this, when faced with Axis expansion before World War II, these countries were</vt:lpstr>
      <vt:lpstr>The Weimar Republic was established in Germany following World War I. An important factor leading to the collapse of the Weimar Republic and the rise of Nazi dictatorship that took Germany into World War II was</vt:lpstr>
      <vt:lpstr>During World War I, two revolutions took place in Russia while Russia was at war with Germany. Vladimir Lenin, leader of the Bolshevik Revolution, said:  There can be no doubt that our army is absolutely in no condition... to beat back a German offensive successfully. ... Source: V. I. Lenin, Collected Works, 4th English Edition, Progress Publishers, Moscow, 1964, p. 447. The excerpt above could be used to support the thesis that</vt:lpstr>
      <vt:lpstr>After the Treaty of Versailles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OGT – WWI &amp; Onset of WWII</dc:title>
  <dc:creator>Jennifer L Sanders</dc:creator>
  <cp:lastModifiedBy>Jennifer L Sanders</cp:lastModifiedBy>
  <cp:revision>11</cp:revision>
  <dcterms:created xsi:type="dcterms:W3CDTF">2013-03-04T00:24:52Z</dcterms:created>
  <dcterms:modified xsi:type="dcterms:W3CDTF">2013-03-04T11:53:02Z</dcterms:modified>
</cp:coreProperties>
</file>