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 id="269" r:id="rId7"/>
    <p:sldId id="261" r:id="rId8"/>
    <p:sldId id="264" r:id="rId9"/>
    <p:sldId id="262" r:id="rId10"/>
    <p:sldId id="268" r:id="rId11"/>
    <p:sldId id="263" r:id="rId12"/>
    <p:sldId id="265" r:id="rId13"/>
    <p:sldId id="266" r:id="rId14"/>
    <p:sldId id="267" r:id="rId15"/>
    <p:sldId id="270" r:id="rId16"/>
    <p:sldId id="271" r:id="rId17"/>
    <p:sldId id="272" r:id="rId18"/>
    <p:sldId id="273" r:id="rId19"/>
    <p:sldId id="274" r:id="rId20"/>
    <p:sldId id="275" r:id="rId21"/>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34"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75ABA7-861E-4AC1-9EB5-C509A957FDF0}" type="datetimeFigureOut">
              <a:rPr lang="en-US" smtClean="0"/>
              <a:t>4/29/2016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9BDC855-A565-43AC-BD6F-69E606660B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75ABA7-861E-4AC1-9EB5-C509A957FDF0}"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75ABA7-861E-4AC1-9EB5-C509A957FDF0}"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5ABA7-861E-4AC1-9EB5-C509A957FDF0}"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75ABA7-861E-4AC1-9EB5-C509A957FDF0}"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75ABA7-861E-4AC1-9EB5-C509A957FDF0}"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DC855-A565-43AC-BD6F-69E606660B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75ABA7-861E-4AC1-9EB5-C509A957FDF0}"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75ABA7-861E-4AC1-9EB5-C509A957FDF0}"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F75ABA7-861E-4AC1-9EB5-C509A957FDF0}" type="datetimeFigureOut">
              <a:rPr lang="en-US" smtClean="0"/>
              <a:t>4/29/2016</a:t>
            </a:fld>
            <a:endParaRPr lang="en-US"/>
          </a:p>
        </p:txBody>
      </p:sp>
      <p:sp>
        <p:nvSpPr>
          <p:cNvPr id="8" name="Slide Number Placeholder 7"/>
          <p:cNvSpPr>
            <a:spLocks noGrp="1"/>
          </p:cNvSpPr>
          <p:nvPr>
            <p:ph type="sldNum" sz="quarter" idx="11"/>
          </p:nvPr>
        </p:nvSpPr>
        <p:spPr/>
        <p:txBody>
          <a:bodyPr/>
          <a:lstStyle/>
          <a:p>
            <a:fld id="{A9BDC855-A565-43AC-BD6F-69E606660B9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5ABA7-861E-4AC1-9EB5-C509A957FDF0}"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75ABA7-861E-4AC1-9EB5-C509A957FDF0}"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9BDC855-A565-43AC-BD6F-69E606660B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F75ABA7-861E-4AC1-9EB5-C509A957FDF0}"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DC855-A565-43AC-BD6F-69E606660B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F75ABA7-861E-4AC1-9EB5-C509A957FDF0}" type="datetimeFigureOut">
              <a:rPr lang="en-US" smtClean="0"/>
              <a:t>4/29/2016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9BDC855-A565-43AC-BD6F-69E606660B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32.xml"/><Relationship Id="rId7" Type="http://schemas.openxmlformats.org/officeDocument/2006/relationships/slideLayout" Target="../slideLayouts/slideLayout12.xml"/><Relationship Id="rId2" Type="http://schemas.openxmlformats.org/officeDocument/2006/relationships/tags" Target="../tags/tag31.xml"/><Relationship Id="rId1" Type="http://schemas.openxmlformats.org/officeDocument/2006/relationships/vmlDrawing" Target="../drawings/vmlDrawing6.v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39.xml"/><Relationship Id="rId7" Type="http://schemas.openxmlformats.org/officeDocument/2006/relationships/slideLayout" Target="../slideLayouts/slideLayout12.xml"/><Relationship Id="rId2" Type="http://schemas.openxmlformats.org/officeDocument/2006/relationships/tags" Target="../tags/tag38.xml"/><Relationship Id="rId1" Type="http://schemas.openxmlformats.org/officeDocument/2006/relationships/vmlDrawing" Target="../drawings/vmlDrawing7.v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image" Target="../media/image10.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44.xml"/><Relationship Id="rId7" Type="http://schemas.openxmlformats.org/officeDocument/2006/relationships/slideLayout" Target="../slideLayouts/slideLayout12.xml"/><Relationship Id="rId2" Type="http://schemas.openxmlformats.org/officeDocument/2006/relationships/tags" Target="../tags/tag43.xml"/><Relationship Id="rId1" Type="http://schemas.openxmlformats.org/officeDocument/2006/relationships/vmlDrawing" Target="../drawings/vmlDrawing8.v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9" Type="http://schemas.openxmlformats.org/officeDocument/2006/relationships/image" Target="../media/image11.emf"/></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8.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50.xml"/><Relationship Id="rId7" Type="http://schemas.openxmlformats.org/officeDocument/2006/relationships/slideLayout" Target="../slideLayouts/slideLayout12.xml"/><Relationship Id="rId2" Type="http://schemas.openxmlformats.org/officeDocument/2006/relationships/tags" Target="../tags/tag49.xml"/><Relationship Id="rId1" Type="http://schemas.openxmlformats.org/officeDocument/2006/relationships/vmlDrawing" Target="../drawings/vmlDrawing9.v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12.e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4.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56.xml"/><Relationship Id="rId7" Type="http://schemas.openxmlformats.org/officeDocument/2006/relationships/slideLayout" Target="../slideLayouts/slideLayout12.xml"/><Relationship Id="rId2" Type="http://schemas.openxmlformats.org/officeDocument/2006/relationships/tags" Target="../tags/tag55.xml"/><Relationship Id="rId1" Type="http://schemas.openxmlformats.org/officeDocument/2006/relationships/vmlDrawing" Target="../drawings/vmlDrawing10.v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9" Type="http://schemas.openxmlformats.org/officeDocument/2006/relationships/image" Target="../media/image13.emf"/></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0.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4.xml"/><Relationship Id="rId7"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2.e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62.xml"/><Relationship Id="rId7" Type="http://schemas.openxmlformats.org/officeDocument/2006/relationships/slideLayout" Target="../slideLayouts/slideLayout12.xml"/><Relationship Id="rId2" Type="http://schemas.openxmlformats.org/officeDocument/2006/relationships/tags" Target="../tags/tag61.xml"/><Relationship Id="rId1" Type="http://schemas.openxmlformats.org/officeDocument/2006/relationships/vmlDrawing" Target="../drawings/vmlDrawing11.v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9" Type="http://schemas.openxmlformats.org/officeDocument/2006/relationships/image" Target="../media/image14.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9.xml"/><Relationship Id="rId7"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4.xml"/><Relationship Id="rId7"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vmlDrawing" Target="../drawings/vmlDrawing3.v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20.xml"/><Relationship Id="rId7"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vmlDrawing" Target="../drawings/vmlDrawing4.v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PotsdamConference&amp;source=images&amp;cd=&amp;cad=rja&amp;docid=54Hc1gOn247ifM&amp;tbnid=wsi3BiMBLet6JM:&amp;ved=0CAUQjRw&amp;url=http://www.history.navy.mil/photos/events/wwii-dpl/hd-state/potsdam.htm&amp;ei=zFE1UeW0M-6v0AH28YGYBQ&amp;bvm=bv.43148975,d.dmQ&amp;psig=AFQjCNGjkFhUxvUjURfA8nhZ2FcqF_tTwg&amp;ust=1362535219708598" TargetMode="Externa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26.xml"/><Relationship Id="rId7" Type="http://schemas.openxmlformats.org/officeDocument/2006/relationships/slideLayout" Target="../slideLayouts/slideLayout12.xml"/><Relationship Id="rId2" Type="http://schemas.openxmlformats.org/officeDocument/2006/relationships/tags" Target="../tags/tag25.xml"/><Relationship Id="rId1" Type="http://schemas.openxmlformats.org/officeDocument/2006/relationships/vmlDrawing" Target="../drawings/vmlDrawing5.v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image" Target="../media/image7.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iXL0EMAIfg/TVkzLCTg4nI/AAAAAAAAAqs/xyRpMpUFZEA/s1600/cold_war_flag.jpg"/>
          <p:cNvPicPr>
            <a:picLocks noChangeAspect="1" noChangeArrowheads="1"/>
          </p:cNvPicPr>
          <p:nvPr/>
        </p:nvPicPr>
        <p:blipFill>
          <a:blip r:embed="rId3" cstate="print">
            <a:lum bright="30000" contrast="-30000"/>
          </a:blip>
          <a:srcRect/>
          <a:stretch>
            <a:fillRect/>
          </a:stretch>
        </p:blipFill>
        <p:spPr bwMode="auto">
          <a:xfrm>
            <a:off x="0" y="-1143000"/>
            <a:ext cx="9296400" cy="11682479"/>
          </a:xfrm>
          <a:prstGeom prst="rect">
            <a:avLst/>
          </a:prstGeom>
          <a:noFill/>
        </p:spPr>
      </p:pic>
      <p:sp>
        <p:nvSpPr>
          <p:cNvPr id="2" name="Title 1"/>
          <p:cNvSpPr>
            <a:spLocks noGrp="1"/>
          </p:cNvSpPr>
          <p:nvPr>
            <p:ph type="ctrTitle"/>
          </p:nvPr>
        </p:nvSpPr>
        <p:spPr>
          <a:xfrm>
            <a:off x="-304800" y="0"/>
            <a:ext cx="7772400" cy="1470025"/>
          </a:xfrm>
        </p:spPr>
        <p:txBody>
          <a:bodyPr/>
          <a:lstStyle/>
          <a:p>
            <a:endParaRPr lang="en-US" dirty="0"/>
          </a:p>
        </p:txBody>
      </p:sp>
      <p:sp>
        <p:nvSpPr>
          <p:cNvPr id="3" name="Subtitle 2"/>
          <p:cNvSpPr>
            <a:spLocks noGrp="1"/>
          </p:cNvSpPr>
          <p:nvPr>
            <p:ph type="subTitle" idx="1"/>
          </p:nvPr>
        </p:nvSpPr>
        <p:spPr>
          <a:xfrm>
            <a:off x="1524000" y="4343400"/>
            <a:ext cx="6400800" cy="685800"/>
          </a:xfrm>
        </p:spPr>
        <p:txBody>
          <a:bodyPr/>
          <a:lstStyle/>
          <a:p>
            <a:endParaRPr lang="en-US" b="1" dirty="0">
              <a:solidFill>
                <a:schemeClr val="tx1"/>
              </a:solidFill>
            </a:endParaRPr>
          </a:p>
        </p:txBody>
      </p:sp>
      <p:sp>
        <p:nvSpPr>
          <p:cNvPr id="5" name="Rectangle 4"/>
          <p:cNvSpPr/>
          <p:nvPr/>
        </p:nvSpPr>
        <p:spPr>
          <a:xfrm>
            <a:off x="434389" y="3429000"/>
            <a:ext cx="86933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AIR TEST</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The Cold War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7467600" cy="1143000"/>
          </a:xfrm>
        </p:spPr>
        <p:txBody>
          <a:bodyPr>
            <a:normAutofit fontScale="90000"/>
          </a:bodyPr>
          <a:lstStyle/>
          <a:p>
            <a:r>
              <a:rPr lang="en-US" sz="3200" dirty="0" smtClean="0"/>
              <a:t>In the United Nations Charter, member nations pledge to “unite our strength to maintain international peace and security.” Since ratification of its charter following World War II, the primary goal of the United Nations has been to</a:t>
            </a:r>
            <a:endParaRPr lang="en-US" sz="3200" dirty="0"/>
          </a:p>
        </p:txBody>
      </p:sp>
      <p:graphicFrame>
        <p:nvGraphicFramePr>
          <p:cNvPr id="4" name="TPChart"/>
          <p:cNvGraphicFramePr>
            <a:graphicFrameLocks noChangeAspect="1"/>
          </p:cNvGraphicFramePr>
          <p:nvPr>
            <p:custDataLst>
              <p:tags r:id="rId3"/>
            </p:custDataLst>
          </p:nvPr>
        </p:nvGraphicFramePr>
        <p:xfrm>
          <a:off x="0" y="2895600"/>
          <a:ext cx="9144000" cy="3063875"/>
        </p:xfrm>
        <a:graphic>
          <a:graphicData uri="http://schemas.openxmlformats.org/presentationml/2006/ole">
            <mc:AlternateContent xmlns:mc="http://schemas.openxmlformats.org/markup-compatibility/2006">
              <mc:Choice xmlns:v="urn:schemas-microsoft-com:vml" Requires="v">
                <p:oleObj spid="_x0000_s25604" name="Chart" r:id="rId8" imgW="9143977" imgH="3095598" progId="MSGraph.Chart.8">
                  <p:embed followColorScheme="full"/>
                </p:oleObj>
              </mc:Choice>
              <mc:Fallback>
                <p:oleObj name="Chart" r:id="rId8" imgW="9143977" imgH="3095598"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2895600"/>
                        <a:ext cx="9144000" cy="306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14400" y="3048000"/>
            <a:ext cx="8229600" cy="4525962"/>
          </a:xfrm>
        </p:spPr>
        <p:txBody>
          <a:bodyPr tIns="45719" bIns="45719">
            <a:noAutofit/>
          </a:bodyPr>
          <a:lstStyle/>
          <a:p>
            <a:pPr marL="550926" indent="-514350">
              <a:buFont typeface="Wingdings 2"/>
              <a:buAutoNum type="arabicPeriod"/>
            </a:pPr>
            <a:r>
              <a:rPr lang="en-US" sz="2400" dirty="0" smtClean="0"/>
              <a:t>restore world trade disrupted by World War II. 	 </a:t>
            </a:r>
          </a:p>
          <a:p>
            <a:pPr marL="550926" indent="-514350">
              <a:buFont typeface="Wingdings 2"/>
              <a:buAutoNum type="arabicPeriod"/>
            </a:pPr>
            <a:r>
              <a:rPr lang="en-US" sz="2400" dirty="0" smtClean="0"/>
              <a:t>encourage industrial growth begun during World War II. 	 </a:t>
            </a:r>
          </a:p>
          <a:p>
            <a:pPr marL="550926" indent="-514350">
              <a:buFont typeface="Wingdings 2"/>
              <a:buAutoNum type="arabicPeriod"/>
            </a:pPr>
            <a:r>
              <a:rPr lang="en-US" sz="2400" dirty="0" smtClean="0"/>
              <a:t>establish policies to help nations pay World War II debts. 	 </a:t>
            </a:r>
          </a:p>
          <a:p>
            <a:pPr marL="550926" indent="-514350">
              <a:buFont typeface="Wingdings 2"/>
              <a:buAutoNum type="arabicPeriod"/>
            </a:pPr>
            <a:r>
              <a:rPr lang="en-US" sz="2400" dirty="0" smtClean="0"/>
              <a:t>intervene in world conflicts to prevent another war such as World War II. </a:t>
            </a:r>
            <a:endParaRPr lang="en-US" sz="2400" dirty="0"/>
          </a:p>
        </p:txBody>
      </p:sp>
      <p:grpSp>
        <p:nvGrpSpPr>
          <p:cNvPr id="8" name="Countdown"/>
          <p:cNvGrpSpPr/>
          <p:nvPr>
            <p:custDataLst>
              <p:tags r:id="rId5"/>
            </p:custDataLst>
          </p:nvPr>
        </p:nvGrpSpPr>
        <p:grpSpPr>
          <a:xfrm>
            <a:off x="7696200" y="2438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528319" y="5229689"/>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Content Placeholder 2"/>
          <p:cNvSpPr>
            <a:spLocks noGrp="1"/>
          </p:cNvSpPr>
          <p:nvPr>
            <p:ph idx="1"/>
          </p:nvPr>
        </p:nvSpPr>
        <p:spPr>
          <a:xfrm>
            <a:off x="0" y="1600200"/>
            <a:ext cx="7924800" cy="4525963"/>
          </a:xfrm>
        </p:spPr>
        <p:txBody>
          <a:bodyPr>
            <a:normAutofit fontScale="92500" lnSpcReduction="20000"/>
          </a:bodyPr>
          <a:lstStyle/>
          <a:p>
            <a:pPr>
              <a:buNone/>
            </a:pPr>
            <a:r>
              <a:rPr lang="en-US" dirty="0" smtClean="0"/>
              <a:t>IV. Stopping the Red Threat</a:t>
            </a:r>
          </a:p>
          <a:p>
            <a:pPr>
              <a:buNone/>
            </a:pPr>
            <a:r>
              <a:rPr lang="en-US" dirty="0" smtClean="0"/>
              <a:t>    A. Policy of Containment</a:t>
            </a:r>
          </a:p>
          <a:p>
            <a:pPr>
              <a:buNone/>
            </a:pPr>
            <a:r>
              <a:rPr lang="en-US" dirty="0" smtClean="0"/>
              <a:t>       1. Truman Doctrine</a:t>
            </a:r>
          </a:p>
          <a:p>
            <a:pPr>
              <a:buNone/>
            </a:pPr>
            <a:r>
              <a:rPr lang="en-US" dirty="0" smtClean="0"/>
              <a:t>       2. Marshall Plan</a:t>
            </a:r>
          </a:p>
          <a:p>
            <a:pPr>
              <a:buNone/>
            </a:pPr>
            <a:r>
              <a:rPr lang="en-US" dirty="0" smtClean="0"/>
              <a:t>       3. Eisenhower Doctrine</a:t>
            </a:r>
          </a:p>
          <a:p>
            <a:pPr>
              <a:buNone/>
            </a:pPr>
            <a:r>
              <a:rPr lang="en-US" dirty="0" smtClean="0"/>
              <a:t>            - “Domino Theory”</a:t>
            </a:r>
          </a:p>
          <a:p>
            <a:pPr>
              <a:buNone/>
            </a:pPr>
            <a:endParaRPr lang="en-US" dirty="0" smtClean="0"/>
          </a:p>
          <a:p>
            <a:pPr>
              <a:buNone/>
            </a:pPr>
            <a:r>
              <a:rPr lang="en-US" dirty="0" smtClean="0"/>
              <a:t>**Soviets also had a containment policy….The Berlin Wall (Stop E. German people from escaping to democratic W. Germany) </a:t>
            </a:r>
            <a:endParaRPr lang="en-US" dirty="0"/>
          </a:p>
        </p:txBody>
      </p:sp>
      <p:pic>
        <p:nvPicPr>
          <p:cNvPr id="4" name="Picture 3" descr="Post WWII Europe.png"/>
          <p:cNvPicPr>
            <a:picLocks noChangeAspect="1"/>
          </p:cNvPicPr>
          <p:nvPr/>
        </p:nvPicPr>
        <p:blipFill>
          <a:blip r:embed="rId3" cstate="print"/>
          <a:stretch>
            <a:fillRect/>
          </a:stretch>
        </p:blipFill>
        <p:spPr>
          <a:xfrm>
            <a:off x="4546856" y="838200"/>
            <a:ext cx="4569122" cy="342900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OGT Short Answer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During the years between 1945 and 1950, the period directly following World War II, the Soviet Union expanded its influence in Central and Eastern Europe. </a:t>
            </a:r>
            <a:br>
              <a:rPr lang="en-US" dirty="0" smtClean="0"/>
            </a:br>
            <a:r>
              <a:rPr lang="en-US" dirty="0" smtClean="0"/>
              <a:t>      • Describe two concerns the United States had about this expansion. </a:t>
            </a:r>
            <a:br>
              <a:rPr lang="en-US" dirty="0" smtClean="0"/>
            </a:br>
            <a:r>
              <a:rPr lang="en-US" dirty="0" smtClean="0"/>
              <a:t>     • For each concern, identify a related action taken by the United States to counter Soviet activities in Europe during this time period. </a:t>
            </a:r>
            <a:br>
              <a:rPr lang="en-US" dirty="0" smtClean="0"/>
            </a:br>
            <a:r>
              <a:rPr lang="en-US" dirty="0" smtClean="0"/>
              <a:t>Write your answer in the </a:t>
            </a:r>
            <a:r>
              <a:rPr lang="en-US" b="1" dirty="0" smtClean="0"/>
              <a:t>Answer Document. (4 points)</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7467600" cy="1143000"/>
          </a:xfrm>
        </p:spPr>
        <p:txBody>
          <a:bodyPr>
            <a:noAutofit/>
          </a:bodyPr>
          <a:lstStyle/>
          <a:p>
            <a:r>
              <a:rPr lang="en-US" sz="2800" dirty="0" smtClean="0"/>
              <a:t>At the end of World War II, Soviet armies liberated the countries of Eastern Europe from Nazi Germany.</a:t>
            </a:r>
            <a:br>
              <a:rPr lang="en-US" sz="2800" dirty="0" smtClean="0"/>
            </a:br>
            <a:r>
              <a:rPr lang="en-US" sz="2800" dirty="0" smtClean="0"/>
              <a:t>The occupation of these countries by the Soviet Union contributed to the development of the Cold War by</a:t>
            </a:r>
            <a:endParaRPr lang="en-US" sz="2800" dirty="0"/>
          </a:p>
        </p:txBody>
      </p:sp>
      <p:graphicFrame>
        <p:nvGraphicFramePr>
          <p:cNvPr id="4" name="TPChart"/>
          <p:cNvGraphicFramePr>
            <a:graphicFrameLocks noChangeAspect="1"/>
          </p:cNvGraphicFramePr>
          <p:nvPr>
            <p:custDataLst>
              <p:tags r:id="rId3"/>
            </p:custDataLst>
          </p:nvPr>
        </p:nvGraphicFramePr>
        <p:xfrm>
          <a:off x="0" y="2973388"/>
          <a:ext cx="9144000" cy="3884612"/>
        </p:xfrm>
        <a:graphic>
          <a:graphicData uri="http://schemas.openxmlformats.org/presentationml/2006/ole">
            <mc:AlternateContent xmlns:mc="http://schemas.openxmlformats.org/markup-compatibility/2006">
              <mc:Choice xmlns:v="urn:schemas-microsoft-com:vml" Requires="v">
                <p:oleObj spid="_x0000_s23556" name="Chart" r:id="rId8" imgW="9143977" imgH="3914847" progId="MSGraph.Chart.8">
                  <p:embed followColorScheme="full"/>
                </p:oleObj>
              </mc:Choice>
              <mc:Fallback>
                <p:oleObj name="Chart" r:id="rId8" imgW="9143977" imgH="3914847"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2973388"/>
                        <a:ext cx="9144000" cy="388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14400" y="3124200"/>
            <a:ext cx="8229600" cy="4525962"/>
          </a:xfrm>
        </p:spPr>
        <p:txBody>
          <a:bodyPr tIns="45719" bIns="45719">
            <a:noAutofit/>
          </a:bodyPr>
          <a:lstStyle/>
          <a:p>
            <a:pPr marL="550926" indent="-514350">
              <a:buFont typeface="Wingdings 2"/>
              <a:buAutoNum type="arabicPeriod"/>
            </a:pPr>
            <a:r>
              <a:rPr lang="en-US" sz="3200" dirty="0" smtClean="0"/>
              <a:t>contributing to conflict in the Middle East.</a:t>
            </a:r>
          </a:p>
          <a:p>
            <a:pPr marL="550926" indent="-514350">
              <a:buFont typeface="Wingdings 2"/>
              <a:buAutoNum type="arabicPeriod"/>
            </a:pPr>
            <a:r>
              <a:rPr lang="en-US" sz="3200" dirty="0" smtClean="0"/>
              <a:t>bringing about the reunification of Germany.	 </a:t>
            </a:r>
          </a:p>
          <a:p>
            <a:pPr marL="550926" indent="-514350">
              <a:buFont typeface="Wingdings 2"/>
              <a:buAutoNum type="arabicPeriod"/>
            </a:pPr>
            <a:r>
              <a:rPr lang="en-US" sz="3200" dirty="0" smtClean="0"/>
              <a:t>strengthening the authority of the United Nations.	 </a:t>
            </a:r>
          </a:p>
          <a:p>
            <a:pPr marL="550926" indent="-514350">
              <a:buFont typeface="Wingdings 2"/>
              <a:buAutoNum type="arabicPeriod"/>
            </a:pPr>
            <a:r>
              <a:rPr lang="en-US" sz="3200" dirty="0" smtClean="0"/>
              <a:t>dividing Europe into communist and non-communist spheres.</a:t>
            </a:r>
            <a:endParaRPr lang="en-US" sz="3200" dirty="0"/>
          </a:p>
        </p:txBody>
      </p:sp>
      <p:grpSp>
        <p:nvGrpSpPr>
          <p:cNvPr id="8" name="Countdown"/>
          <p:cNvGrpSpPr/>
          <p:nvPr>
            <p:custDataLst>
              <p:tags r:id="rId5"/>
            </p:custDataLst>
          </p:nvPr>
        </p:nvGrpSpPr>
        <p:grpSpPr>
          <a:xfrm>
            <a:off x="7874000" y="2514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396240" y="6019291"/>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447800"/>
            <a:ext cx="7467600" cy="1143000"/>
          </a:xfrm>
        </p:spPr>
        <p:txBody>
          <a:bodyPr>
            <a:noAutofit/>
          </a:bodyPr>
          <a:lstStyle/>
          <a:p>
            <a:r>
              <a:rPr lang="en-US" sz="2000" dirty="0" smtClean="0"/>
              <a:t>On March 12, 1947, President Truman addressed a joint session of Congress to recommend that the United States provide economic assistance to Greece and Turkey. His reasons were as follows:   The seeds of totalitarian regimes are nurtured by misery and want. They spread and grow in the evil soil of poverty and strife. …  The free peoples of the world look to us for support in maintaining their freedoms. If we falter in our leadership, we may endanger the peace of the world—and we shall surely endanger the welfare of our own Nation. </a:t>
            </a:r>
            <a:br>
              <a:rPr lang="en-US" sz="2000" dirty="0" smtClean="0"/>
            </a:br>
            <a:r>
              <a:rPr lang="en-US" sz="2000" dirty="0" smtClean="0"/>
              <a:t>President Harry S. Truman, address to Congress, March 12, 1947 </a:t>
            </a:r>
            <a:br>
              <a:rPr lang="en-US" sz="2000" dirty="0" smtClean="0"/>
            </a:br>
            <a:r>
              <a:rPr lang="en-US" sz="2000" dirty="0" smtClean="0"/>
              <a:t>This statement would be helpful in supporting the thesis that, in 1947, President Truman believed the United States</a:t>
            </a:r>
            <a:endParaRPr lang="en-US" sz="2000" dirty="0"/>
          </a:p>
        </p:txBody>
      </p:sp>
      <p:graphicFrame>
        <p:nvGraphicFramePr>
          <p:cNvPr id="4" name="TPChart"/>
          <p:cNvGraphicFramePr>
            <a:graphicFrameLocks noChangeAspect="1"/>
          </p:cNvGraphicFramePr>
          <p:nvPr>
            <p:custDataLst>
              <p:tags r:id="rId3"/>
            </p:custDataLst>
          </p:nvPr>
        </p:nvGraphicFramePr>
        <p:xfrm>
          <a:off x="0" y="3657600"/>
          <a:ext cx="9144000" cy="2611438"/>
        </p:xfrm>
        <a:graphic>
          <a:graphicData uri="http://schemas.openxmlformats.org/presentationml/2006/ole">
            <mc:AlternateContent xmlns:mc="http://schemas.openxmlformats.org/markup-compatibility/2006">
              <mc:Choice xmlns:v="urn:schemas-microsoft-com:vml" Requires="v">
                <p:oleObj spid="_x0000_s24580" name="Chart" r:id="rId8" imgW="9143977" imgH="2638331" progId="MSGraph.Chart.8">
                  <p:embed followColorScheme="full"/>
                </p:oleObj>
              </mc:Choice>
              <mc:Fallback>
                <p:oleObj name="Chart" r:id="rId8" imgW="9143977" imgH="2638331"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657600"/>
                        <a:ext cx="9144000" cy="2611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609600" y="3886200"/>
            <a:ext cx="8229600" cy="2819400"/>
          </a:xfrm>
        </p:spPr>
        <p:txBody>
          <a:bodyPr tIns="45719" bIns="45719">
            <a:noAutofit/>
          </a:bodyPr>
          <a:lstStyle/>
          <a:p>
            <a:pPr marL="550926" indent="-514350">
              <a:buFont typeface="Wingdings 2"/>
              <a:buAutoNum type="arabicPeriod"/>
            </a:pPr>
            <a:r>
              <a:rPr lang="en-US" sz="2000" dirty="0" smtClean="0"/>
              <a:t>Had little to gain from membership in the United Nations. 	 </a:t>
            </a:r>
          </a:p>
          <a:p>
            <a:pPr marL="550926" indent="-514350">
              <a:buFont typeface="Wingdings 2"/>
              <a:buAutoNum type="arabicPeriod"/>
            </a:pPr>
            <a:r>
              <a:rPr lang="en-US" sz="2000" dirty="0" smtClean="0"/>
              <a:t>was more interested in foreign policy than in domestic issues. 	 </a:t>
            </a:r>
          </a:p>
          <a:p>
            <a:pPr marL="550926" indent="-514350">
              <a:buFont typeface="Wingdings 2"/>
              <a:buAutoNum type="arabicPeriod"/>
            </a:pPr>
            <a:r>
              <a:rPr lang="en-US" sz="2000" dirty="0" smtClean="0"/>
              <a:t>should help maintain democratic governments in other countries. 	 </a:t>
            </a:r>
          </a:p>
          <a:p>
            <a:pPr marL="550926" indent="-514350">
              <a:buFont typeface="Wingdings 2"/>
              <a:buAutoNum type="arabicPeriod"/>
            </a:pPr>
            <a:r>
              <a:rPr lang="en-US" sz="2000" dirty="0" smtClean="0"/>
              <a:t>should conserve its resources to maintain its own economic strength.</a:t>
            </a:r>
            <a:endParaRPr lang="en-US" sz="2000" dirty="0"/>
          </a:p>
        </p:txBody>
      </p:sp>
      <p:grpSp>
        <p:nvGrpSpPr>
          <p:cNvPr id="8" name="Countdown"/>
          <p:cNvGrpSpPr/>
          <p:nvPr>
            <p:custDataLst>
              <p:tags r:id="rId5"/>
            </p:custDataLst>
          </p:nvPr>
        </p:nvGrpSpPr>
        <p:grpSpPr>
          <a:xfrm>
            <a:off x="7620000" y="32766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284479" y="5042745"/>
            <a:ext cx="406400" cy="406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Text Placeholder 2"/>
          <p:cNvSpPr>
            <a:spLocks noGrp="1"/>
          </p:cNvSpPr>
          <p:nvPr>
            <p:ph type="body" idx="1"/>
          </p:nvPr>
        </p:nvSpPr>
        <p:spPr>
          <a:xfrm>
            <a:off x="457200" y="1600200"/>
            <a:ext cx="8686800" cy="5257800"/>
          </a:xfrm>
        </p:spPr>
        <p:txBody>
          <a:bodyPr/>
          <a:lstStyle/>
          <a:p>
            <a:pPr>
              <a:buNone/>
            </a:pPr>
            <a:r>
              <a:rPr lang="en-US" dirty="0" smtClean="0"/>
              <a:t>V. Conflicts</a:t>
            </a:r>
          </a:p>
          <a:p>
            <a:pPr>
              <a:buNone/>
            </a:pPr>
            <a:r>
              <a:rPr lang="en-US" dirty="0" smtClean="0"/>
              <a:t>    A. China</a:t>
            </a:r>
          </a:p>
          <a:p>
            <a:pPr>
              <a:buNone/>
            </a:pPr>
            <a:r>
              <a:rPr lang="en-US" dirty="0" smtClean="0"/>
              <a:t>        1. Mao Zedong</a:t>
            </a:r>
          </a:p>
          <a:p>
            <a:pPr>
              <a:buNone/>
            </a:pPr>
            <a:r>
              <a:rPr lang="en-US" dirty="0" smtClean="0"/>
              <a:t>             - supported by Soviet Union</a:t>
            </a:r>
          </a:p>
          <a:p>
            <a:pPr>
              <a:buNone/>
            </a:pPr>
            <a:r>
              <a:rPr lang="en-US" dirty="0" smtClean="0"/>
              <a:t>             -defeats Chinese Nationalists</a:t>
            </a:r>
          </a:p>
          <a:p>
            <a:pPr>
              <a:buNone/>
            </a:pPr>
            <a:r>
              <a:rPr lang="en-US" dirty="0" smtClean="0"/>
              <a:t>    B. Korea</a:t>
            </a:r>
          </a:p>
          <a:p>
            <a:pPr>
              <a:buNone/>
            </a:pPr>
            <a:r>
              <a:rPr lang="en-US" dirty="0" smtClean="0"/>
              <a:t>         1. divided after WWII @ 38</a:t>
            </a:r>
            <a:r>
              <a:rPr lang="en-US" baseline="30000" dirty="0" smtClean="0"/>
              <a:t>th</a:t>
            </a:r>
            <a:r>
              <a:rPr lang="en-US" dirty="0" smtClean="0"/>
              <a:t> parallel</a:t>
            </a:r>
          </a:p>
          <a:p>
            <a:pPr>
              <a:buNone/>
            </a:pPr>
            <a:r>
              <a:rPr lang="en-US" dirty="0" smtClean="0"/>
              <a:t>			a. NK = Communist (Soviet supported)</a:t>
            </a:r>
          </a:p>
          <a:p>
            <a:pPr>
              <a:buNone/>
            </a:pPr>
            <a:r>
              <a:rPr lang="en-US" dirty="0" smtClean="0"/>
              <a:t>                 b. SK = non-Communist (UN support)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7467600" cy="1143000"/>
          </a:xfrm>
        </p:spPr>
        <p:txBody>
          <a:bodyPr>
            <a:normAutofit fontScale="90000"/>
          </a:bodyPr>
          <a:lstStyle/>
          <a:p>
            <a:r>
              <a:rPr lang="en-US" sz="2800" dirty="0" smtClean="0"/>
              <a:t>During World War II, Japanese troops occupied much of China. This weakened the Chinese government, and in 1949, communist forces overthrew the government and established a communist state. What effect did the Chinese Communist Revolution have on the development of the Cold War?</a:t>
            </a:r>
            <a:endParaRPr lang="en-US" sz="2800" dirty="0"/>
          </a:p>
        </p:txBody>
      </p:sp>
      <p:graphicFrame>
        <p:nvGraphicFramePr>
          <p:cNvPr id="4" name="TPChart"/>
          <p:cNvGraphicFramePr>
            <a:graphicFrameLocks noChangeAspect="1"/>
          </p:cNvGraphicFramePr>
          <p:nvPr>
            <p:custDataLst>
              <p:tags r:id="rId3"/>
            </p:custDataLst>
          </p:nvPr>
        </p:nvGraphicFramePr>
        <p:xfrm>
          <a:off x="0" y="2743200"/>
          <a:ext cx="9144000" cy="3327400"/>
        </p:xfrm>
        <a:graphic>
          <a:graphicData uri="http://schemas.openxmlformats.org/presentationml/2006/ole">
            <mc:AlternateContent xmlns:mc="http://schemas.openxmlformats.org/markup-compatibility/2006">
              <mc:Choice xmlns:v="urn:schemas-microsoft-com:vml" Requires="v">
                <p:oleObj spid="_x0000_s27652" name="Chart" r:id="rId8" imgW="9143977" imgH="3352845" progId="MSGraph.Chart.8">
                  <p:embed followColorScheme="full"/>
                </p:oleObj>
              </mc:Choice>
              <mc:Fallback>
                <p:oleObj name="Chart" r:id="rId8" imgW="9143977" imgH="3352845"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2743200"/>
                        <a:ext cx="9144000" cy="332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14400" y="2819400"/>
            <a:ext cx="8229600" cy="4525962"/>
          </a:xfrm>
        </p:spPr>
        <p:txBody>
          <a:bodyPr tIns="45719" bIns="45719">
            <a:noAutofit/>
          </a:bodyPr>
          <a:lstStyle/>
          <a:p>
            <a:pPr marL="550926" indent="-514350">
              <a:buFont typeface="Wingdings 2"/>
              <a:buAutoNum type="arabicPeriod"/>
            </a:pPr>
            <a:r>
              <a:rPr lang="en-US" sz="2400" dirty="0" smtClean="0"/>
              <a:t>It decreased tensions, because it led to the formation of the Warsaw Pact.	 </a:t>
            </a:r>
          </a:p>
          <a:p>
            <a:pPr marL="550926" indent="-514350">
              <a:buFont typeface="Wingdings 2"/>
              <a:buAutoNum type="arabicPeriod"/>
            </a:pPr>
            <a:r>
              <a:rPr lang="en-US" sz="2400" dirty="0" smtClean="0"/>
              <a:t>It increased tensions, because it strengthened the independence movement in India.	 </a:t>
            </a:r>
          </a:p>
          <a:p>
            <a:pPr marL="550926" indent="-514350">
              <a:buFont typeface="Wingdings 2"/>
              <a:buAutoNum type="arabicPeriod"/>
            </a:pPr>
            <a:r>
              <a:rPr lang="en-US" sz="2400" dirty="0" smtClean="0"/>
              <a:t>It increased tensions, because it increased Western fears of communist expansion.	 </a:t>
            </a:r>
          </a:p>
          <a:p>
            <a:pPr marL="550926" indent="-514350">
              <a:buFont typeface="Wingdings 2"/>
              <a:buAutoNum type="arabicPeriod"/>
            </a:pPr>
            <a:r>
              <a:rPr lang="en-US" sz="2400" dirty="0" smtClean="0"/>
              <a:t>It decreased tensions, because it led to the collapse of communism in the Soviet Union.</a:t>
            </a:r>
            <a:endParaRPr lang="en-US" sz="2400" dirty="0"/>
          </a:p>
        </p:txBody>
      </p:sp>
      <p:grpSp>
        <p:nvGrpSpPr>
          <p:cNvPr id="8" name="Countdown"/>
          <p:cNvGrpSpPr/>
          <p:nvPr>
            <p:custDataLst>
              <p:tags r:id="rId5"/>
            </p:custDataLst>
          </p:nvPr>
        </p:nvGrpSpPr>
        <p:grpSpPr>
          <a:xfrm>
            <a:off x="7696200" y="1905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528319" y="4562177"/>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Text Placeholder 2"/>
          <p:cNvSpPr>
            <a:spLocks noGrp="1"/>
          </p:cNvSpPr>
          <p:nvPr>
            <p:ph type="body" idx="1"/>
          </p:nvPr>
        </p:nvSpPr>
        <p:spPr>
          <a:xfrm>
            <a:off x="457200" y="1600200"/>
            <a:ext cx="8686800" cy="5257800"/>
          </a:xfrm>
        </p:spPr>
        <p:txBody>
          <a:bodyPr/>
          <a:lstStyle/>
          <a:p>
            <a:pPr>
              <a:buNone/>
            </a:pPr>
            <a:r>
              <a:rPr lang="en-US" dirty="0" smtClean="0"/>
              <a:t>	C. Vietnam</a:t>
            </a:r>
          </a:p>
          <a:p>
            <a:pPr>
              <a:buNone/>
            </a:pPr>
            <a:r>
              <a:rPr lang="en-US" dirty="0" smtClean="0"/>
              <a:t>        1. former French colony taken by 	    		   Japan during WWII</a:t>
            </a:r>
          </a:p>
          <a:p>
            <a:pPr>
              <a:buNone/>
            </a:pPr>
            <a:r>
              <a:rPr lang="en-US" dirty="0" smtClean="0"/>
              <a:t>		   a. Ho Chi Minh (</a:t>
            </a:r>
            <a:r>
              <a:rPr lang="en-US" dirty="0" err="1" smtClean="0"/>
              <a:t>Comm</a:t>
            </a:r>
            <a:r>
              <a:rPr lang="en-US" dirty="0" smtClean="0"/>
              <a:t>) resist 	 	       	  	       French control</a:t>
            </a:r>
          </a:p>
          <a:p>
            <a:pPr>
              <a:buNone/>
            </a:pPr>
            <a:r>
              <a:rPr lang="en-US" dirty="0" smtClean="0"/>
              <a:t>			-division @ 17</a:t>
            </a:r>
            <a:r>
              <a:rPr lang="en-US" baseline="30000" dirty="0" smtClean="0"/>
              <a:t>th</a:t>
            </a:r>
            <a:r>
              <a:rPr lang="en-US" dirty="0" smtClean="0"/>
              <a:t> parallel</a:t>
            </a:r>
          </a:p>
          <a:p>
            <a:pPr>
              <a:buNone/>
            </a:pPr>
            <a:r>
              <a:rPr lang="en-US" dirty="0" smtClean="0"/>
              <a:t>			     *U.S. support S. Vietnam</a:t>
            </a:r>
          </a:p>
          <a:p>
            <a:pPr>
              <a:buNone/>
            </a:pPr>
            <a:r>
              <a:rPr lang="en-US" dirty="0" smtClean="0"/>
              <a:t>				-stalemate</a:t>
            </a:r>
          </a:p>
          <a:p>
            <a:pPr>
              <a:buNone/>
            </a:pP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295400"/>
            <a:ext cx="7467600" cy="1143000"/>
          </a:xfrm>
        </p:spPr>
        <p:txBody>
          <a:bodyPr>
            <a:noAutofit/>
          </a:bodyPr>
          <a:lstStyle/>
          <a:p>
            <a:pPr algn="ctr"/>
            <a:r>
              <a:rPr lang="en-US" sz="2400" dirty="0" smtClean="0"/>
              <a:t>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a:t>
            </a:r>
            <a:endParaRPr lang="en-US" sz="2400" dirty="0"/>
          </a:p>
        </p:txBody>
      </p:sp>
      <p:graphicFrame>
        <p:nvGraphicFramePr>
          <p:cNvPr id="4" name="TPChart"/>
          <p:cNvGraphicFramePr>
            <a:graphicFrameLocks noChangeAspect="1"/>
          </p:cNvGraphicFramePr>
          <p:nvPr>
            <p:custDataLst>
              <p:tags r:id="rId3"/>
            </p:custDataLst>
          </p:nvPr>
        </p:nvGraphicFramePr>
        <p:xfrm>
          <a:off x="0" y="3581400"/>
          <a:ext cx="9144000" cy="2535238"/>
        </p:xfrm>
        <a:graphic>
          <a:graphicData uri="http://schemas.openxmlformats.org/presentationml/2006/ole">
            <mc:AlternateContent xmlns:mc="http://schemas.openxmlformats.org/markup-compatibility/2006">
              <mc:Choice xmlns:v="urn:schemas-microsoft-com:vml" Requires="v">
                <p:oleObj spid="_x0000_s28676" name="Chart" r:id="rId8" imgW="9143977" imgH="2562210" progId="MSGraph.Chart.8">
                  <p:embed followColorScheme="full"/>
                </p:oleObj>
              </mc:Choice>
              <mc:Fallback>
                <p:oleObj name="Chart" r:id="rId8" imgW="9143977" imgH="2562210"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581400"/>
                        <a:ext cx="9144000" cy="253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219200" y="3886200"/>
            <a:ext cx="8229600" cy="4525962"/>
          </a:xfrm>
        </p:spPr>
        <p:txBody>
          <a:bodyPr tIns="45719" bIns="45719">
            <a:noAutofit/>
          </a:bodyPr>
          <a:lstStyle/>
          <a:p>
            <a:pPr marL="550926" indent="-514350">
              <a:buFont typeface="Wingdings 2"/>
              <a:buAutoNum type="arabicPeriod"/>
            </a:pPr>
            <a:r>
              <a:rPr lang="en-US" sz="2400" dirty="0" smtClean="0"/>
              <a:t>a policy of opposing colonialism	 </a:t>
            </a:r>
          </a:p>
          <a:p>
            <a:pPr marL="550926" indent="-514350">
              <a:buFont typeface="Wingdings 2"/>
              <a:buAutoNum type="arabicPeriod"/>
            </a:pPr>
            <a:r>
              <a:rPr lang="en-US" sz="2400" dirty="0" smtClean="0"/>
              <a:t>a policy of helping Japan rebuild its economy	 </a:t>
            </a:r>
          </a:p>
          <a:p>
            <a:pPr marL="550926" indent="-514350">
              <a:buFont typeface="Wingdings 2"/>
              <a:buAutoNum type="arabicPeriod"/>
            </a:pPr>
            <a:r>
              <a:rPr lang="en-US" sz="2400" dirty="0" smtClean="0"/>
              <a:t>a policy of containing the spread of communism	 </a:t>
            </a:r>
          </a:p>
          <a:p>
            <a:pPr marL="550926" indent="-514350">
              <a:buFont typeface="Wingdings 2"/>
              <a:buAutoNum type="arabicPeriod"/>
            </a:pPr>
            <a:r>
              <a:rPr lang="en-US" sz="2400" dirty="0" smtClean="0"/>
              <a:t>a policy of participating in United Nations’ peacekeeping efforts</a:t>
            </a:r>
            <a:endParaRPr lang="en-US" sz="2400" dirty="0"/>
          </a:p>
        </p:txBody>
      </p:sp>
      <p:grpSp>
        <p:nvGrpSpPr>
          <p:cNvPr id="8" name="Countdown"/>
          <p:cNvGrpSpPr/>
          <p:nvPr>
            <p:custDataLst>
              <p:tags r:id="rId5"/>
            </p:custDataLst>
          </p:nvPr>
        </p:nvGrpSpPr>
        <p:grpSpPr>
          <a:xfrm>
            <a:off x="7620000" y="31242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1005839" y="4825491"/>
            <a:ext cx="266700" cy="266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Text Placeholder 2"/>
          <p:cNvSpPr>
            <a:spLocks noGrp="1"/>
          </p:cNvSpPr>
          <p:nvPr>
            <p:ph type="body" idx="1"/>
          </p:nvPr>
        </p:nvSpPr>
        <p:spPr/>
        <p:txBody>
          <a:bodyPr/>
          <a:lstStyle/>
          <a:p>
            <a:pPr>
              <a:buNone/>
            </a:pPr>
            <a:r>
              <a:rPr lang="en-US" dirty="0" smtClean="0"/>
              <a:t>	D. Cuban Missile Crisis</a:t>
            </a:r>
          </a:p>
          <a:p>
            <a:pPr>
              <a:buNone/>
            </a:pPr>
            <a:r>
              <a:rPr lang="en-US" dirty="0" smtClean="0"/>
              <a:t>        1. Bay of Pigs</a:t>
            </a:r>
          </a:p>
          <a:p>
            <a:pPr>
              <a:buNone/>
            </a:pPr>
            <a:r>
              <a:rPr lang="en-US" dirty="0" smtClean="0"/>
              <a:t>             a. U.S. support Cuban nationals</a:t>
            </a:r>
          </a:p>
          <a:p>
            <a:pPr>
              <a:buNone/>
            </a:pPr>
            <a:r>
              <a:rPr lang="en-US" dirty="0" smtClean="0"/>
              <a:t>                - failed mission</a:t>
            </a:r>
          </a:p>
          <a:p>
            <a:pPr>
              <a:buNone/>
            </a:pPr>
            <a:r>
              <a:rPr lang="en-US" dirty="0" smtClean="0"/>
              <a:t>        2. Soviet/Cuban relations</a:t>
            </a:r>
          </a:p>
          <a:p>
            <a:pPr>
              <a:buNone/>
            </a:pPr>
            <a:r>
              <a:rPr lang="en-US" dirty="0" smtClean="0"/>
              <a:t>             a. Missile launch sites in Cuba</a:t>
            </a:r>
          </a:p>
          <a:p>
            <a:pPr>
              <a:buNone/>
            </a:pPr>
            <a:r>
              <a:rPr lang="en-US" dirty="0" smtClean="0"/>
              <a:t>			-Kennedy blockades island</a:t>
            </a:r>
          </a:p>
          <a:p>
            <a:pPr>
              <a:buNone/>
            </a:pPr>
            <a:r>
              <a:rPr lang="en-US" dirty="0" smtClean="0"/>
              <a:t>                    *Soviets withdraw missiles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371600"/>
            <a:ext cx="8686800" cy="1143000"/>
          </a:xfrm>
        </p:spPr>
        <p:txBody>
          <a:bodyPr>
            <a:normAutofit fontScale="90000"/>
          </a:bodyPr>
          <a:lstStyle/>
          <a:p>
            <a:pPr algn="ctr"/>
            <a:r>
              <a:rPr lang="en-US" sz="2400" dirty="0" smtClean="0"/>
              <a:t>In 1923, Adolf Hitler, the future leader of Nazi Germany, declared: </a:t>
            </a:r>
            <a:br>
              <a:rPr lang="en-US" sz="2400" dirty="0" smtClean="0"/>
            </a:br>
            <a:r>
              <a:rPr lang="en-US" sz="2400" dirty="0" smtClean="0"/>
              <a:t>The day must come when a German government shall summon up the courage to declare to the foreign powers: “The Treaty of Versailles is founded on a monstrous lie.” We fulfill nothing more. Do what you will! If you want battle, look for it!</a:t>
            </a:r>
            <a:br>
              <a:rPr lang="en-US" sz="2400" dirty="0" smtClean="0"/>
            </a:br>
            <a:r>
              <a:rPr lang="en-US" sz="2400" dirty="0" smtClean="0"/>
              <a:t>Source: Adolf Hitler,</a:t>
            </a:r>
            <a:br>
              <a:rPr lang="en-US" sz="2400" dirty="0" smtClean="0"/>
            </a:br>
            <a:r>
              <a:rPr lang="en-US" sz="2400" dirty="0" smtClean="0"/>
              <a:t>Speech of August 1, 1923,</a:t>
            </a:r>
            <a:br>
              <a:rPr lang="en-US" sz="2400" dirty="0" smtClean="0"/>
            </a:br>
            <a:r>
              <a:rPr lang="en-US" sz="2400" dirty="0" smtClean="0"/>
              <a:t>reprinted at www.nizkor.org</a:t>
            </a:r>
            <a:br>
              <a:rPr lang="en-US" sz="2400" dirty="0" smtClean="0"/>
            </a:br>
            <a:r>
              <a:rPr lang="en-US" sz="2400" dirty="0" smtClean="0"/>
              <a:t>This excerpt would help support which thesis?</a:t>
            </a:r>
            <a:endParaRPr lang="en-US" sz="2400" dirty="0"/>
          </a:p>
        </p:txBody>
      </p:sp>
      <p:graphicFrame>
        <p:nvGraphicFramePr>
          <p:cNvPr id="4" name="TPChart"/>
          <p:cNvGraphicFramePr>
            <a:graphicFrameLocks noChangeAspect="1"/>
          </p:cNvGraphicFramePr>
          <p:nvPr>
            <p:custDataLst>
              <p:tags r:id="rId3"/>
            </p:custDataLst>
          </p:nvPr>
        </p:nvGraphicFramePr>
        <p:xfrm>
          <a:off x="0" y="3294062"/>
          <a:ext cx="9144000" cy="3563938"/>
        </p:xfrm>
        <a:graphic>
          <a:graphicData uri="http://schemas.openxmlformats.org/presentationml/2006/ole">
            <mc:AlternateContent xmlns:mc="http://schemas.openxmlformats.org/markup-compatibility/2006">
              <mc:Choice xmlns:v="urn:schemas-microsoft-com:vml" Requires="v">
                <p:oleObj spid="_x0000_s4100" name="Chart" r:id="rId8" imgW="9143977" imgH="3590926" progId="MSGraph.Chart.8">
                  <p:embed followColorScheme="full"/>
                </p:oleObj>
              </mc:Choice>
              <mc:Fallback>
                <p:oleObj name="Chart" r:id="rId8" imgW="9143977" imgH="3590926"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294062"/>
                        <a:ext cx="9144000" cy="3563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066800" y="3581400"/>
            <a:ext cx="8229600" cy="4525962"/>
          </a:xfrm>
        </p:spPr>
        <p:txBody>
          <a:bodyPr tIns="45719" bIns="45719">
            <a:noAutofit/>
          </a:bodyPr>
          <a:lstStyle/>
          <a:p>
            <a:pPr marL="550926" indent="-514350">
              <a:buFont typeface="Wingdings 2"/>
              <a:buAutoNum type="arabicPeriod"/>
            </a:pPr>
            <a:r>
              <a:rPr lang="en-US" sz="3200" dirty="0" smtClean="0"/>
              <a:t> </a:t>
            </a:r>
            <a:r>
              <a:rPr lang="en-US" sz="2400" dirty="0" smtClean="0"/>
              <a:t>Hitler believed the League of Nations would help Germany.	 </a:t>
            </a:r>
          </a:p>
          <a:p>
            <a:pPr marL="550926" indent="-514350">
              <a:buFont typeface="Wingdings 2"/>
              <a:buAutoNum type="arabicPeriod"/>
            </a:pPr>
            <a:r>
              <a:rPr lang="en-US" sz="2400" dirty="0" smtClean="0"/>
              <a:t>Hitler believed Germany was responsible for starting World War I.	 </a:t>
            </a:r>
          </a:p>
          <a:p>
            <a:pPr marL="550926" indent="-514350">
              <a:buFont typeface="Wingdings 2"/>
              <a:buAutoNum type="arabicPeriod"/>
            </a:pPr>
            <a:r>
              <a:rPr lang="en-US" sz="2400" dirty="0" smtClean="0"/>
              <a:t>Hitler used German resentment toward the Treaty of Versailles to gain power.	 </a:t>
            </a:r>
          </a:p>
          <a:p>
            <a:pPr marL="550926" indent="-514350">
              <a:buFont typeface="Wingdings 2"/>
              <a:buAutoNum type="arabicPeriod"/>
            </a:pPr>
            <a:r>
              <a:rPr lang="en-US" sz="2400" dirty="0" smtClean="0"/>
              <a:t>Hitler wanted the World War I Allies to live up to what they promised in the Treaty of Versailles.</a:t>
            </a:r>
            <a:endParaRPr lang="en-US" sz="2400" dirty="0"/>
          </a:p>
        </p:txBody>
      </p:sp>
      <p:grpSp>
        <p:nvGrpSpPr>
          <p:cNvPr id="8" name="Countdown"/>
          <p:cNvGrpSpPr/>
          <p:nvPr>
            <p:custDataLst>
              <p:tags r:id="rId5"/>
            </p:custDataLst>
          </p:nvPr>
        </p:nvGrpSpPr>
        <p:grpSpPr>
          <a:xfrm>
            <a:off x="7620000" y="22860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680719" y="5446097"/>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1295400"/>
            <a:ext cx="7467600" cy="1143000"/>
          </a:xfrm>
        </p:spPr>
        <p:txBody>
          <a:bodyPr>
            <a:noAutofit/>
          </a:bodyPr>
          <a:lstStyle/>
          <a:p>
            <a:r>
              <a:rPr lang="en-US" sz="3200" dirty="0" smtClean="0"/>
              <a:t>The use of atomic weapons at the end of World War II fostered fears about their potential use during the Cold War years.  These fears were critical in determining the U.S. response to</a:t>
            </a:r>
            <a:endParaRPr lang="en-US" sz="3200" dirty="0"/>
          </a:p>
        </p:txBody>
      </p:sp>
      <p:graphicFrame>
        <p:nvGraphicFramePr>
          <p:cNvPr id="4" name="TPChart"/>
          <p:cNvGraphicFramePr>
            <a:graphicFrameLocks noChangeAspect="1"/>
          </p:cNvGraphicFramePr>
          <p:nvPr>
            <p:custDataLst>
              <p:tags r:id="rId3"/>
            </p:custDataLst>
          </p:nvPr>
        </p:nvGraphicFramePr>
        <p:xfrm>
          <a:off x="-50800" y="2832100"/>
          <a:ext cx="9144000" cy="2516188"/>
        </p:xfrm>
        <a:graphic>
          <a:graphicData uri="http://schemas.openxmlformats.org/presentationml/2006/ole">
            <mc:AlternateContent xmlns:mc="http://schemas.openxmlformats.org/markup-compatibility/2006">
              <mc:Choice xmlns:v="urn:schemas-microsoft-com:vml" Requires="v">
                <p:oleObj spid="_x0000_s29700" name="Chart" r:id="rId8" imgW="9143977" imgH="2543044" progId="MSGraph.Chart.8">
                  <p:embed followColorScheme="full"/>
                </p:oleObj>
              </mc:Choice>
              <mc:Fallback>
                <p:oleObj name="Chart" r:id="rId8" imgW="9143977" imgH="2543044"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800" y="2832100"/>
                        <a:ext cx="9144000" cy="251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219200" y="2971800"/>
            <a:ext cx="8229600" cy="4525962"/>
          </a:xfrm>
        </p:spPr>
        <p:txBody>
          <a:bodyPr tIns="45719" bIns="45719">
            <a:noAutofit/>
          </a:bodyPr>
          <a:lstStyle/>
          <a:p>
            <a:pPr marL="550926" indent="-514350">
              <a:buFont typeface="Wingdings 2"/>
              <a:buAutoNum type="arabicPeriod"/>
            </a:pPr>
            <a:r>
              <a:rPr lang="en-US" sz="3200" dirty="0" smtClean="0"/>
              <a:t>The Marshall Plan. 	 </a:t>
            </a:r>
          </a:p>
          <a:p>
            <a:pPr marL="550926" indent="-514350">
              <a:buFont typeface="Wingdings 2"/>
              <a:buAutoNum type="arabicPeriod"/>
            </a:pPr>
            <a:r>
              <a:rPr lang="en-US" sz="3200" dirty="0" smtClean="0"/>
              <a:t>the Berlin Blockade. 	 </a:t>
            </a:r>
          </a:p>
          <a:p>
            <a:pPr marL="550926" indent="-514350">
              <a:buFont typeface="Wingdings 2"/>
              <a:buAutoNum type="arabicPeriod"/>
            </a:pPr>
            <a:r>
              <a:rPr lang="en-US" sz="3200" dirty="0" smtClean="0"/>
              <a:t>the Cuban Missile Crisis. 	 </a:t>
            </a:r>
          </a:p>
          <a:p>
            <a:pPr marL="550926" indent="-514350">
              <a:buFont typeface="Wingdings 2"/>
              <a:buAutoNum type="arabicPeriod"/>
            </a:pPr>
            <a:r>
              <a:rPr lang="en-US" sz="3200" dirty="0" smtClean="0"/>
              <a:t>the independence movement in India. </a:t>
            </a:r>
            <a:endParaRPr lang="en-US" sz="3200" dirty="0"/>
          </a:p>
        </p:txBody>
      </p:sp>
      <p:grpSp>
        <p:nvGrpSpPr>
          <p:cNvPr id="8" name="Countdown"/>
          <p:cNvGrpSpPr/>
          <p:nvPr>
            <p:custDataLst>
              <p:tags r:id="rId5"/>
            </p:custDataLst>
          </p:nvPr>
        </p:nvGrpSpPr>
        <p:grpSpPr>
          <a:xfrm>
            <a:off x="7620000" y="2819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934719" y="4208948"/>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371600"/>
            <a:ext cx="7467600" cy="1143000"/>
          </a:xfrm>
        </p:spPr>
        <p:txBody>
          <a:bodyPr>
            <a:noAutofit/>
          </a:bodyPr>
          <a:lstStyle/>
          <a:p>
            <a:r>
              <a:rPr lang="en-US" sz="2000" dirty="0" smtClean="0"/>
              <a:t>In 1942, President Roosevelt issued a series of executive orders that authorized the military to remove persons of Japanese ancestry from the West Coast and relocate them to internment camps. In 1982, a commission established by Congress to review the reasons for the relocation and internment found that the decisions were not justified by military necessity. Instead, the commission found that the decision to relocate and intern Japanese- Americans was the result of “race prejudice, war hysteria, and a failure of political leadership.” The commission findings reflect a change in views on what subject?</a:t>
            </a:r>
            <a:endParaRPr lang="en-US" sz="2000" dirty="0"/>
          </a:p>
        </p:txBody>
      </p:sp>
      <p:graphicFrame>
        <p:nvGraphicFramePr>
          <p:cNvPr id="4" name="TPChart"/>
          <p:cNvGraphicFramePr>
            <a:graphicFrameLocks noChangeAspect="1"/>
          </p:cNvGraphicFramePr>
          <p:nvPr>
            <p:custDataLst>
              <p:tags r:id="rId3"/>
            </p:custDataLst>
          </p:nvPr>
        </p:nvGraphicFramePr>
        <p:xfrm>
          <a:off x="-127000" y="3441700"/>
          <a:ext cx="9144000" cy="3327400"/>
        </p:xfrm>
        <a:graphic>
          <a:graphicData uri="http://schemas.openxmlformats.org/presentationml/2006/ole">
            <mc:AlternateContent xmlns:mc="http://schemas.openxmlformats.org/markup-compatibility/2006">
              <mc:Choice xmlns:v="urn:schemas-microsoft-com:vml" Requires="v">
                <p:oleObj spid="_x0000_s5124" name="Chart" r:id="rId8" imgW="9143977" imgH="3352845" progId="MSGraph.Chart.8">
                  <p:embed followColorScheme="full"/>
                </p:oleObj>
              </mc:Choice>
              <mc:Fallback>
                <p:oleObj name="Chart" r:id="rId8" imgW="9143977" imgH="3352845"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000" y="3441700"/>
                        <a:ext cx="9144000" cy="332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143000" y="3581400"/>
            <a:ext cx="8229600" cy="4525962"/>
          </a:xfrm>
        </p:spPr>
        <p:txBody>
          <a:bodyPr tIns="45719" bIns="45719">
            <a:noAutofit/>
          </a:bodyPr>
          <a:lstStyle/>
          <a:p>
            <a:pPr marL="550926" indent="-514350">
              <a:buFont typeface="Wingdings 2"/>
              <a:buAutoNum type="arabicPeriod"/>
            </a:pPr>
            <a:r>
              <a:rPr lang="en-US" sz="2400" dirty="0" smtClean="0"/>
              <a:t>the balance of power between Congress and the judiciary	 </a:t>
            </a:r>
          </a:p>
          <a:p>
            <a:pPr marL="550926" indent="-514350">
              <a:buFont typeface="Wingdings 2"/>
              <a:buAutoNum type="arabicPeriod"/>
            </a:pPr>
            <a:r>
              <a:rPr lang="en-US" sz="2400" dirty="0" smtClean="0"/>
              <a:t>the balance between individual rights and national security	 </a:t>
            </a:r>
          </a:p>
          <a:p>
            <a:pPr marL="550926" indent="-514350">
              <a:buFont typeface="Wingdings 2"/>
              <a:buAutoNum type="arabicPeriod"/>
            </a:pPr>
            <a:r>
              <a:rPr lang="en-US" sz="2400" dirty="0" smtClean="0"/>
              <a:t>the balance of power between the states and the federal government	 </a:t>
            </a:r>
          </a:p>
          <a:p>
            <a:pPr marL="550926" indent="-514350">
              <a:buFont typeface="Wingdings 2"/>
              <a:buAutoNum type="arabicPeriod"/>
            </a:pPr>
            <a:r>
              <a:rPr lang="en-US" sz="2400" dirty="0" smtClean="0"/>
              <a:t>the balance between freedom of the press and compelling government interest</a:t>
            </a:r>
            <a:endParaRPr lang="en-US" sz="2400" dirty="0"/>
          </a:p>
        </p:txBody>
      </p:sp>
      <p:grpSp>
        <p:nvGrpSpPr>
          <p:cNvPr id="8" name="Countdown"/>
          <p:cNvGrpSpPr/>
          <p:nvPr>
            <p:custDataLst>
              <p:tags r:id="rId5"/>
            </p:custDataLst>
          </p:nvPr>
        </p:nvGrpSpPr>
        <p:grpSpPr>
          <a:xfrm>
            <a:off x="7874000" y="2819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:20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756919" y="4519505"/>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7467600" cy="1143000"/>
          </a:xfrm>
        </p:spPr>
        <p:txBody>
          <a:bodyPr>
            <a:noAutofit/>
          </a:bodyPr>
          <a:lstStyle/>
          <a:p>
            <a:r>
              <a:rPr lang="en-US" sz="3200" dirty="0" smtClean="0"/>
              <a:t>As a result of the Versailles Treaty, Germany lost its overseas colonies in Africa. How did the loss of these colonies contribute to the outbreak of World War II?</a:t>
            </a:r>
            <a:endParaRPr lang="en-US" sz="3200" dirty="0"/>
          </a:p>
        </p:txBody>
      </p:sp>
      <p:graphicFrame>
        <p:nvGraphicFramePr>
          <p:cNvPr id="4" name="TPChart"/>
          <p:cNvGraphicFramePr>
            <a:graphicFrameLocks noChangeAspect="1"/>
          </p:cNvGraphicFramePr>
          <p:nvPr>
            <p:custDataLst>
              <p:tags r:id="rId3"/>
            </p:custDataLst>
          </p:nvPr>
        </p:nvGraphicFramePr>
        <p:xfrm>
          <a:off x="-50800" y="2192338"/>
          <a:ext cx="9144000" cy="4081463"/>
        </p:xfrm>
        <a:graphic>
          <a:graphicData uri="http://schemas.openxmlformats.org/presentationml/2006/ole">
            <mc:AlternateContent xmlns:mc="http://schemas.openxmlformats.org/markup-compatibility/2006">
              <mc:Choice xmlns:v="urn:schemas-microsoft-com:vml" Requires="v">
                <p:oleObj spid="_x0000_s6148" name="Chart" r:id="rId8" imgW="9143977" imgH="4124315" progId="MSGraph.Chart.8">
                  <p:embed followColorScheme="full"/>
                </p:oleObj>
              </mc:Choice>
              <mc:Fallback>
                <p:oleObj name="Chart" r:id="rId8" imgW="9143977" imgH="4124315"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800" y="2192338"/>
                        <a:ext cx="9144000" cy="4081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219200" y="2332038"/>
            <a:ext cx="8229600" cy="4525962"/>
          </a:xfrm>
        </p:spPr>
        <p:txBody>
          <a:bodyPr tIns="45719" bIns="45719">
            <a:noAutofit/>
          </a:bodyPr>
          <a:lstStyle/>
          <a:p>
            <a:pPr marL="550926" indent="-514350">
              <a:buFont typeface="Wingdings 2"/>
              <a:buAutoNum type="arabicPeriod"/>
            </a:pPr>
            <a:r>
              <a:rPr lang="en-US" sz="2400" dirty="0" smtClean="0"/>
              <a:t>Without Germany as a competitor for colonies, Britain and France put little effort into rebuilding their navies</a:t>
            </a:r>
          </a:p>
          <a:p>
            <a:pPr marL="550926" indent="-514350">
              <a:buFont typeface="Wingdings 2"/>
              <a:buAutoNum type="arabicPeriod"/>
            </a:pPr>
            <a:r>
              <a:rPr lang="en-US" sz="2400" dirty="0" smtClean="0"/>
              <a:t>The Nazis exploited German resentment of their colonial losses by engaging in territorial expansion in Europe.	 </a:t>
            </a:r>
          </a:p>
          <a:p>
            <a:pPr marL="550926" indent="-514350">
              <a:buFont typeface="Wingdings 2"/>
              <a:buAutoNum type="arabicPeriod"/>
            </a:pPr>
            <a:r>
              <a:rPr lang="en-US" sz="2400" dirty="0" smtClean="0"/>
              <a:t>Rivalries between Britain and France for territory in Africa prevented these countries from taking action to stop aggression in Europe.	 </a:t>
            </a:r>
          </a:p>
          <a:p>
            <a:pPr marL="550926" indent="-514350">
              <a:buFont typeface="Wingdings 2"/>
              <a:buAutoNum type="arabicPeriod"/>
            </a:pPr>
            <a:r>
              <a:rPr lang="en-US" sz="2400" dirty="0" smtClean="0"/>
              <a:t>The United States ignored Germany’s military build-up because Germany was not likely to become powerful without raw materials from its former African colonies.</a:t>
            </a:r>
            <a:endParaRPr lang="en-US" sz="2400" dirty="0"/>
          </a:p>
        </p:txBody>
      </p:sp>
      <p:grpSp>
        <p:nvGrpSpPr>
          <p:cNvPr id="8" name="Countdown"/>
          <p:cNvGrpSpPr/>
          <p:nvPr>
            <p:custDataLst>
              <p:tags r:id="rId5"/>
            </p:custDataLst>
          </p:nvPr>
        </p:nvGrpSpPr>
        <p:grpSpPr>
          <a:xfrm>
            <a:off x="7696200" y="9144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:30</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660400" y="3342110"/>
            <a:ext cx="698500" cy="698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Content Placeholder 2"/>
          <p:cNvSpPr>
            <a:spLocks noGrp="1"/>
          </p:cNvSpPr>
          <p:nvPr>
            <p:ph idx="1"/>
          </p:nvPr>
        </p:nvSpPr>
        <p:spPr>
          <a:xfrm>
            <a:off x="457200" y="1600200"/>
            <a:ext cx="8382000" cy="5257800"/>
          </a:xfrm>
        </p:spPr>
        <p:txBody>
          <a:bodyPr>
            <a:normAutofit fontScale="92500"/>
          </a:bodyPr>
          <a:lstStyle/>
          <a:p>
            <a:pPr marL="608076" indent="-571500">
              <a:buNone/>
            </a:pPr>
            <a:r>
              <a:rPr lang="en-US" dirty="0" smtClean="0"/>
              <a:t>I. Major Differences:</a:t>
            </a:r>
          </a:p>
          <a:p>
            <a:pPr marL="608076" indent="-571500">
              <a:buNone/>
            </a:pPr>
            <a:r>
              <a:rPr lang="en-US" dirty="0" smtClean="0"/>
              <a:t>   A. Political</a:t>
            </a:r>
            <a:r>
              <a:rPr lang="en-US" dirty="0" smtClean="0">
                <a:sym typeface="Wingdings" pitchFamily="2" charset="2"/>
              </a:rPr>
              <a:t> U.S. = Democracy</a:t>
            </a:r>
          </a:p>
          <a:p>
            <a:pPr marL="608076" indent="-571500">
              <a:buNone/>
            </a:pPr>
            <a:r>
              <a:rPr lang="en-US" dirty="0" smtClean="0">
                <a:sym typeface="Wingdings" pitchFamily="2" charset="2"/>
              </a:rPr>
              <a:t>                        USSR = Communist</a:t>
            </a:r>
          </a:p>
          <a:p>
            <a:pPr marL="608076" indent="-571500">
              <a:buNone/>
            </a:pPr>
            <a:r>
              <a:rPr lang="en-US" dirty="0" smtClean="0">
                <a:sym typeface="Wingdings" pitchFamily="2" charset="2"/>
              </a:rPr>
              <a:t>   B. Economic U.S. = Capitalistic/Market</a:t>
            </a:r>
          </a:p>
          <a:p>
            <a:pPr marL="608076" indent="-571500">
              <a:buNone/>
            </a:pPr>
            <a:r>
              <a:rPr lang="en-US" dirty="0" smtClean="0">
                <a:sym typeface="Wingdings" pitchFamily="2" charset="2"/>
              </a:rPr>
              <a:t>                         USSR = Command</a:t>
            </a:r>
          </a:p>
          <a:p>
            <a:pPr marL="608076" indent="-571500">
              <a:buNone/>
            </a:pPr>
            <a:r>
              <a:rPr lang="en-US" i="1" dirty="0" smtClean="0">
                <a:sym typeface="Wingdings" pitchFamily="2" charset="2"/>
              </a:rPr>
              <a:t>      Following WWII, the Soviet Union was mainly concerned with national protection.  They wanted to build a buffer area between Moscow and the rest of Europe.  In opposition, the U.S. was concerned with spreading their way of life into other areas of the world. </a:t>
            </a:r>
            <a:r>
              <a:rPr lang="en-US" dirty="0" smtClean="0">
                <a:sym typeface="Wingdings" pitchFamily="2" charset="2"/>
              </a:rPr>
              <a:t>(Yalta Conference)</a:t>
            </a:r>
            <a:endParaRPr lang="en-US" i="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990600"/>
            <a:ext cx="7467600" cy="1143000"/>
          </a:xfrm>
        </p:spPr>
        <p:txBody>
          <a:bodyPr>
            <a:noAutofit/>
          </a:bodyPr>
          <a:lstStyle/>
          <a:p>
            <a:r>
              <a:rPr lang="en-US" sz="3200" dirty="0" smtClean="0"/>
              <a:t>Which was a common factor in the United States that caused the Red Scare following World War I and McCarthyism following World War II?</a:t>
            </a:r>
            <a:endParaRPr lang="en-US" sz="3200" dirty="0"/>
          </a:p>
        </p:txBody>
      </p:sp>
      <p:graphicFrame>
        <p:nvGraphicFramePr>
          <p:cNvPr id="4" name="TPChart"/>
          <p:cNvGraphicFramePr>
            <a:graphicFrameLocks noChangeAspect="1"/>
          </p:cNvGraphicFramePr>
          <p:nvPr>
            <p:custDataLst>
              <p:tags r:id="rId3"/>
            </p:custDataLst>
          </p:nvPr>
        </p:nvGraphicFramePr>
        <p:xfrm>
          <a:off x="0" y="3200400"/>
          <a:ext cx="9144000" cy="2516188"/>
        </p:xfrm>
        <a:graphic>
          <a:graphicData uri="http://schemas.openxmlformats.org/presentationml/2006/ole">
            <mc:AlternateContent xmlns:mc="http://schemas.openxmlformats.org/markup-compatibility/2006">
              <mc:Choice xmlns:v="urn:schemas-microsoft-com:vml" Requires="v">
                <p:oleObj spid="_x0000_s26628" name="Chart" r:id="rId8" imgW="9143977" imgH="2543044" progId="MSGraph.Chart.8">
                  <p:embed followColorScheme="full"/>
                </p:oleObj>
              </mc:Choice>
              <mc:Fallback>
                <p:oleObj name="Chart" r:id="rId8" imgW="9143977" imgH="2543044"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200400"/>
                        <a:ext cx="9144000" cy="251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14400" y="3200400"/>
            <a:ext cx="8229600" cy="4525962"/>
          </a:xfrm>
        </p:spPr>
        <p:txBody>
          <a:bodyPr tIns="45719" bIns="45719">
            <a:noAutofit/>
          </a:bodyPr>
          <a:lstStyle/>
          <a:p>
            <a:pPr marL="550926" indent="-514350">
              <a:buFont typeface="Wingdings 2"/>
              <a:buAutoNum type="arabicPeriod"/>
            </a:pPr>
            <a:r>
              <a:rPr lang="en-US" sz="3200" dirty="0" smtClean="0"/>
              <a:t>racial tension in major cities	 </a:t>
            </a:r>
          </a:p>
          <a:p>
            <a:pPr marL="550926" indent="-514350">
              <a:buFont typeface="Wingdings 2"/>
              <a:buAutoNum type="arabicPeriod"/>
            </a:pPr>
            <a:r>
              <a:rPr lang="en-US" sz="3200" dirty="0" smtClean="0"/>
              <a:t>signs of economic downturn	 </a:t>
            </a:r>
          </a:p>
          <a:p>
            <a:pPr marL="550926" indent="-514350">
              <a:buFont typeface="Wingdings 2"/>
              <a:buAutoNum type="arabicPeriod"/>
            </a:pPr>
            <a:r>
              <a:rPr lang="en-US" sz="3200" dirty="0" smtClean="0"/>
              <a:t>fear of communist expansion	 </a:t>
            </a:r>
          </a:p>
          <a:p>
            <a:pPr marL="550926" indent="-514350">
              <a:buFont typeface="Wingdings 2"/>
              <a:buAutoNum type="arabicPeriod"/>
            </a:pPr>
            <a:r>
              <a:rPr lang="en-US" sz="3200" dirty="0" smtClean="0"/>
              <a:t>the counterculture movement</a:t>
            </a:r>
            <a:endParaRPr lang="en-US" sz="3200" dirty="0"/>
          </a:p>
        </p:txBody>
      </p:sp>
      <p:grpSp>
        <p:nvGrpSpPr>
          <p:cNvPr id="8" name="Countdown"/>
          <p:cNvGrpSpPr/>
          <p:nvPr>
            <p:custDataLst>
              <p:tags r:id="rId5"/>
            </p:custDataLst>
          </p:nvPr>
        </p:nvGrpSpPr>
        <p:grpSpPr>
          <a:xfrm>
            <a:off x="7543800" y="2590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629919" y="4437548"/>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II. Tensions between the powers</a:t>
            </a:r>
          </a:p>
          <a:p>
            <a:pPr>
              <a:buNone/>
            </a:pPr>
            <a:r>
              <a:rPr lang="en-US" dirty="0" smtClean="0"/>
              <a:t>    A. Potsdam Conference</a:t>
            </a:r>
          </a:p>
          <a:p>
            <a:pPr>
              <a:buNone/>
            </a:pPr>
            <a:r>
              <a:rPr lang="en-US" dirty="0" smtClean="0"/>
              <a:t>        1. Disagreed upon:</a:t>
            </a:r>
          </a:p>
          <a:p>
            <a:pPr>
              <a:buNone/>
            </a:pPr>
            <a:r>
              <a:rPr lang="en-US" dirty="0" smtClean="0"/>
              <a:t>            -reparations</a:t>
            </a:r>
          </a:p>
          <a:p>
            <a:pPr>
              <a:buNone/>
            </a:pPr>
            <a:r>
              <a:rPr lang="en-US" dirty="0" smtClean="0"/>
              <a:t>		    -borders for Germany</a:t>
            </a:r>
          </a:p>
          <a:p>
            <a:pPr>
              <a:buNone/>
            </a:pPr>
            <a:r>
              <a:rPr lang="en-US" dirty="0" smtClean="0"/>
              <a:t>    B. An Iron Curtain Descends</a:t>
            </a:r>
          </a:p>
          <a:p>
            <a:pPr>
              <a:buNone/>
            </a:pPr>
            <a:r>
              <a:rPr lang="en-US" dirty="0" smtClean="0"/>
              <a:t>        1. Poland, Romania, Bulgaria, 	 	    Hungary, Czechoslovakia fall to 	    Communist governments</a:t>
            </a:r>
            <a:endParaRPr lang="en-US" dirty="0"/>
          </a:p>
        </p:txBody>
      </p:sp>
      <p:pic>
        <p:nvPicPr>
          <p:cNvPr id="7170" name="Picture 2" descr="http://www.history.navy.mil/photos/images/ac00001/ac01860.jpg">
            <a:hlinkClick r:id="rId3"/>
          </p:cNvPr>
          <p:cNvPicPr>
            <a:picLocks noChangeAspect="1" noChangeArrowheads="1"/>
          </p:cNvPicPr>
          <p:nvPr/>
        </p:nvPicPr>
        <p:blipFill>
          <a:blip r:embed="rId4" cstate="print"/>
          <a:srcRect/>
          <a:stretch>
            <a:fillRect/>
          </a:stretch>
        </p:blipFill>
        <p:spPr bwMode="auto">
          <a:xfrm>
            <a:off x="6019800" y="1981200"/>
            <a:ext cx="3124200" cy="2574026"/>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219200"/>
            <a:ext cx="7467600" cy="1143000"/>
          </a:xfrm>
        </p:spPr>
        <p:txBody>
          <a:bodyPr>
            <a:noAutofit/>
          </a:bodyPr>
          <a:lstStyle/>
          <a:p>
            <a:pPr algn="ctr"/>
            <a:r>
              <a:rPr lang="en-US" sz="3200" dirty="0" smtClean="0"/>
              <a:t>In the years following World War II, the countries of communist Eastern Europe were often referred to as being “behind the iron curtain.” </a:t>
            </a:r>
            <a:br>
              <a:rPr lang="en-US" sz="3200" dirty="0" smtClean="0"/>
            </a:br>
            <a:r>
              <a:rPr lang="en-US" sz="3200" dirty="0" smtClean="0"/>
              <a:t>These countries were perceived as a single region based on</a:t>
            </a:r>
            <a:endParaRPr lang="en-US" sz="3200" dirty="0"/>
          </a:p>
        </p:txBody>
      </p:sp>
      <p:graphicFrame>
        <p:nvGraphicFramePr>
          <p:cNvPr id="4" name="TPChart"/>
          <p:cNvGraphicFramePr>
            <a:graphicFrameLocks noChangeAspect="1"/>
          </p:cNvGraphicFramePr>
          <p:nvPr>
            <p:custDataLst>
              <p:tags r:id="rId3"/>
            </p:custDataLst>
          </p:nvPr>
        </p:nvGraphicFramePr>
        <p:xfrm>
          <a:off x="0" y="3276600"/>
          <a:ext cx="9144000" cy="3167062"/>
        </p:xfrm>
        <a:graphic>
          <a:graphicData uri="http://schemas.openxmlformats.org/presentationml/2006/ole">
            <mc:AlternateContent xmlns:mc="http://schemas.openxmlformats.org/markup-compatibility/2006">
              <mc:Choice xmlns:v="urn:schemas-microsoft-com:vml" Requires="v">
                <p:oleObj spid="_x0000_s22532" name="Chart" r:id="rId8" imgW="9143977" imgH="3190885" progId="MSGraph.Chart.8">
                  <p:embed followColorScheme="full"/>
                </p:oleObj>
              </mc:Choice>
              <mc:Fallback>
                <p:oleObj name="Chart" r:id="rId8" imgW="9143977" imgH="3190885" progId="MSGraph.Chart.8">
                  <p:embed followColorScheme="full"/>
                  <p:pic>
                    <p:nvPicPr>
                      <p:cNvPr id="0" name="TPCh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276600"/>
                        <a:ext cx="9144000" cy="316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066800" y="3505200"/>
            <a:ext cx="8229600" cy="4525962"/>
          </a:xfrm>
        </p:spPr>
        <p:txBody>
          <a:bodyPr tIns="45719" bIns="45719">
            <a:noAutofit/>
          </a:bodyPr>
          <a:lstStyle/>
          <a:p>
            <a:pPr marL="550926" indent="-514350">
              <a:buFont typeface="Wingdings 2"/>
              <a:buAutoNum type="arabicPeriod"/>
            </a:pPr>
            <a:r>
              <a:rPr lang="en-US" sz="3200" dirty="0" smtClean="0"/>
              <a:t>a common cultural heritage. 	 </a:t>
            </a:r>
          </a:p>
          <a:p>
            <a:pPr marL="550926" indent="-514350">
              <a:buFont typeface="Wingdings 2"/>
              <a:buAutoNum type="arabicPeriod"/>
            </a:pPr>
            <a:r>
              <a:rPr lang="en-US" sz="3200" dirty="0" smtClean="0"/>
              <a:t>unique physical features. 	 </a:t>
            </a:r>
          </a:p>
          <a:p>
            <a:pPr marL="550926" indent="-514350">
              <a:buFont typeface="Wingdings 2"/>
              <a:buAutoNum type="arabicPeriod"/>
            </a:pPr>
            <a:r>
              <a:rPr lang="en-US" sz="3200" dirty="0" smtClean="0"/>
              <a:t>economic and political characteristics.</a:t>
            </a:r>
          </a:p>
          <a:p>
            <a:pPr marL="550926" indent="-514350">
              <a:buFont typeface="Wingdings 2"/>
              <a:buAutoNum type="arabicPeriod"/>
            </a:pPr>
            <a:r>
              <a:rPr lang="en-US" sz="3200" dirty="0" smtClean="0"/>
              <a:t>widespread immigration from other regions.</a:t>
            </a:r>
            <a:endParaRPr lang="en-US" sz="3200" dirty="0"/>
          </a:p>
        </p:txBody>
      </p:sp>
      <p:grpSp>
        <p:nvGrpSpPr>
          <p:cNvPr id="8" name="Countdown"/>
          <p:cNvGrpSpPr/>
          <p:nvPr>
            <p:custDataLst>
              <p:tags r:id="rId5"/>
            </p:custDataLst>
          </p:nvPr>
        </p:nvGrpSpPr>
        <p:grpSpPr>
          <a:xfrm>
            <a:off x="7620000" y="2971800"/>
            <a:ext cx="1270000" cy="635000"/>
            <a:chOff x="7683500" y="5842000"/>
            <a:chExt cx="1270000" cy="635000"/>
          </a:xfrm>
        </p:grpSpPr>
        <p:sp>
          <p:nvSpPr>
            <p:cNvPr id="6"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dirty="0" smtClean="0">
                  <a:solidFill>
                    <a:srgbClr val="FF0000"/>
                  </a:solidFill>
                  <a:latin typeface="Tahoma"/>
                </a:rPr>
                <a:t>:15</a:t>
              </a:r>
              <a:endParaRPr lang="en-US" sz="2400" b="1" dirty="0">
                <a:solidFill>
                  <a:srgbClr val="FF0000"/>
                </a:solidFill>
                <a:latin typeface="Tahoma"/>
              </a:endParaRPr>
            </a:p>
          </p:txBody>
        </p:sp>
        <p:cxnSp>
          <p:nvCxnSpPr>
            <p:cNvPr id="7"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9" name="CorShape1"/>
          <p:cNvSpPr/>
          <p:nvPr>
            <p:custDataLst>
              <p:tags r:id="rId6"/>
            </p:custDataLst>
          </p:nvPr>
        </p:nvSpPr>
        <p:spPr>
          <a:xfrm rot="10800000">
            <a:off x="782319" y="4742348"/>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Cold War</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t>III. Organizations</a:t>
            </a:r>
          </a:p>
          <a:p>
            <a:pPr>
              <a:buNone/>
            </a:pPr>
            <a:r>
              <a:rPr lang="en-US" dirty="0" smtClean="0"/>
              <a:t>   A. United Nations</a:t>
            </a:r>
          </a:p>
          <a:p>
            <a:pPr>
              <a:buNone/>
            </a:pPr>
            <a:r>
              <a:rPr lang="en-US" dirty="0" smtClean="0"/>
              <a:t>   B. North Atlantic Treaty Organization (NATO) 1949</a:t>
            </a:r>
          </a:p>
          <a:p>
            <a:pPr>
              <a:buNone/>
            </a:pPr>
            <a:r>
              <a:rPr lang="en-US" dirty="0" smtClean="0"/>
              <a:t>   		-mutual defense organization</a:t>
            </a:r>
          </a:p>
          <a:p>
            <a:pPr>
              <a:buNone/>
            </a:pPr>
            <a:r>
              <a:rPr lang="en-US" dirty="0" smtClean="0"/>
              <a:t>   C. Warsaw Pact 1955</a:t>
            </a:r>
          </a:p>
          <a:p>
            <a:pPr>
              <a:buNone/>
            </a:pPr>
            <a:r>
              <a:rPr lang="en-US" dirty="0" smtClean="0"/>
              <a:t>   D. Southeast Asia Treaty Organization 1955</a:t>
            </a:r>
          </a:p>
          <a:p>
            <a:pPr>
              <a:buNone/>
            </a:pPr>
            <a:r>
              <a:rPr lang="en-US" dirty="0" smtClean="0"/>
              <a:t>   E. Central Treaty Organization 1959</a:t>
            </a:r>
          </a:p>
          <a:p>
            <a:pPr>
              <a:buNone/>
            </a:pPr>
            <a:r>
              <a:rPr lang="en-US" dirty="0" smtClean="0"/>
              <a:t>           -Middle Eastern Nations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2.0"/>
  <p:tag name="PPVERSION" val="12.0"/>
  <p:tag name="DELIMITERS" val="3.1"/>
  <p:tag name="SHOWBARVISIBLE" val="True"/>
  <p:tag name="EXPANDSHOWBAR" val="True"/>
  <p:tag name="USESECONDARYMONITOR" val="True"/>
  <p:tag name="SAVECSVWITHSESSION" val="Tru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64"/>
  <p:tag name="FONTSIZE" val="24"/>
  <p:tag name="BULLETTYPE" val="ppBulletArabicPeriod"/>
  <p:tag name="ANSWERTEXT" val="the balance of power between Congress and the judiciary  &#10;the balance between individual rights and national security  &#10;the balance of power between the states and the federal government  &#10;the balance between freedom of the press and compelling government interest"/>
</p:tagLst>
</file>

<file path=ppt/tags/tag1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3.xml><?xml version="1.0" encoding="utf-8"?>
<p:tagLst xmlns:a="http://schemas.openxmlformats.org/drawingml/2006/main" xmlns:r="http://schemas.openxmlformats.org/officeDocument/2006/relationships" xmlns:p="http://schemas.openxmlformats.org/presentationml/2006/main">
  <p:tag name="SLIDEGUID" val="7D0F4E4DFF7F4D6AA0DB7039DD572AB8"/>
  <p:tag name="SLIDEID" val="7D0F4E4DFF7F4D6AA0DB7039DD572AB8"/>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As a result of the Versailles Treaty, Germany lost its overseas colonies in Africa. How did the loss of these colonies contribute to the outbreak of World War II?"/>
  <p:tag name="ANSWERSALIAS" val="Without Germany as a competitor for colonies, Britain and France put little effort into rebuilding their navies|smicln|The Nazis exploited German resentment of their colonial losses by engaging in territorial expansion in Europe.  |smicln|Rivalries between Britain and France for territory in Africa prevented these countries from taking action to stop aggression in Europe.  |smicln|The United States ignored Germany’s military build-up because Germany was not likely to become powerful without raw materials from its former African colonies."/>
  <p:tag name="COUNTDOWNSECONDS" val="30"/>
  <p:tag name="VALUES" val="Incorrect|smicln|Correct|smicln|Incorrect|smicln|Incorrect"/>
</p:tagLst>
</file>

<file path=ppt/tags/tag14.xml><?xml version="1.0" encoding="utf-8"?>
<p:tagLst xmlns:a="http://schemas.openxmlformats.org/drawingml/2006/main" xmlns:r="http://schemas.openxmlformats.org/officeDocument/2006/relationships" xmlns:p="http://schemas.openxmlformats.org/presentationml/2006/main">
  <p:tag name="CHARTTYPE" val="3"/>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522"/>
  <p:tag name="FONTSIZE" val="24"/>
  <p:tag name="BULLETTYPE" val="ppBulletArabicPeriod"/>
  <p:tag name="ANSWERTEXT" val="Without Germany as a competitor for colonies, Britain and France put little effort into rebuilding their navies&#10;The Nazis exploited German resentment of their colonial losses by engaging in territorial expansion in Europe.  &#10;Rivalries between Britain and France for territory in Africa prevented these countries from taking action to stop aggression in Europe.  &#10;The United States ignored Germany’s military build-up because Germany was not likely to become powerful without raw materials from its former African colonies."/>
</p:tagLst>
</file>

<file path=ppt/tags/tag1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SLIDEGUID" val="D40BBAE1762D4DDDA9D04DE0749746CE"/>
  <p:tag name="SLIDEID" val="D40BBAE1762D4DDDA9D04DE0749746CE"/>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was a common factor in the United States that caused the Red Scare following World War I and McCarthyism following World War II?"/>
  <p:tag name="ANSWERSALIAS" val="racial tension in major cities  |smicln|signs of economic downturn  |smicln|fear of communist expansion  |smicln|the counterculture movement"/>
  <p:tag name="COUNTDOWNSECONDS" val="15"/>
  <p:tag name="VALUES" val="Incorrect|smicln|Incorrect|smicln|Correct|smicln|Incorrect"/>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HARTTYPE" val="3"/>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19"/>
  <p:tag name="FONTSIZE" val="32"/>
  <p:tag name="BULLETTYPE" val="ppBulletArabicPeriod"/>
  <p:tag name="ANSWERTEXT" val="racial tension in major cities  &#10;signs of economic downturn  &#10;fear of communist expansion  &#10;the counterculture movement"/>
</p:tagLst>
</file>

<file path=ppt/tags/tag22.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SLIDEGUID" val="D32156E295E54D78921B2DA69A759469"/>
  <p:tag name="SLIDEID" val="D32156E295E54D78921B2DA69A759469"/>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the years following World War II, the countries of communist Eastern Europe were often referred to as being “behind the iron curtain.”  These countries were perceived as a single region based on"/>
  <p:tag name="ANSWERSALIAS" val="a common cultural heritage.   |smicln|unique physical features.   |smicln|economic and political characteristics.|smicln|widespread immigration from other regions."/>
  <p:tag name="COUNTDOWNSECONDS" val="15"/>
  <p:tag name="VALUES" val="Incorrect|smicln|Incorrect|smicln|Correct|smicln|Incorrect"/>
</p:tagLst>
</file>

<file path=ppt/tags/tag26.xml><?xml version="1.0" encoding="utf-8"?>
<p:tagLst xmlns:a="http://schemas.openxmlformats.org/drawingml/2006/main" xmlns:r="http://schemas.openxmlformats.org/officeDocument/2006/relationships" xmlns:p="http://schemas.openxmlformats.org/presentationml/2006/main">
  <p:tag name="CHARTTYPE" val="3"/>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42"/>
  <p:tag name="FONTSIZE" val="32"/>
  <p:tag name="BULLETTYPE" val="ppBulletArabicPeriod"/>
  <p:tag name="ANSWERTEXT" val="a common cultural heritage.   &#10;unique physical features.   &#10;economic and political characteristics.&#10;widespread immigration from other regions."/>
</p:tagLst>
</file>

<file path=ppt/tags/tag28.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xml><?xml version="1.0" encoding="utf-8"?>
<p:tagLst xmlns:a="http://schemas.openxmlformats.org/drawingml/2006/main" xmlns:r="http://schemas.openxmlformats.org/officeDocument/2006/relationships" xmlns:p="http://schemas.openxmlformats.org/presentationml/2006/main">
  <p:tag name="SLIDEGUID" val="BE736F77F9454370A49F9321B8A89CA2"/>
  <p:tag name="SLIDEID" val="BE736F77F9454370A49F9321B8A89CA2"/>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1923, Adolf Hitler, the future leader of Nazi Germany, declared:  The day must come when a German government shall summon up the courage to declare to the foreign powers: “The Treaty of Versailles is founded on a monstrous lie.” We fulfill nothing more. Do what you will! If you want battle, look for it! Source: Adolf Hitler, Speech of August 1, 1923, reprinted at www.nizkor.org This excerpt would help support which thesis?"/>
  <p:tag name="ANSWERSALIAS" val=" Hitler believed the League of Nations would help Germany.  |smicln|Hitler believed Germany was responsible for starting World War I.  |smicln|Hitler used German resentment toward the Treaty of Versailles to gain power.  |smicln|Hitler wanted the World War I Allies to live up to what they promised in the Treaty of Versailles."/>
  <p:tag name="COUNTDOWNSECONDS" val="20"/>
  <p:tag name="VALUES" val="Incorrect|smicln|Incorrect|smicln|Correct|smicln|Incorrect"/>
</p:tagLst>
</file>

<file path=ppt/tags/tag30.xml><?xml version="1.0" encoding="utf-8"?>
<p:tagLst xmlns:a="http://schemas.openxmlformats.org/drawingml/2006/main" xmlns:r="http://schemas.openxmlformats.org/officeDocument/2006/relationships" xmlns:p="http://schemas.openxmlformats.org/presentationml/2006/main">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SLIDEGUID" val="F6AB1DC7A4554803B856E73EF49EDCCD"/>
  <p:tag name="SLIDEID" val="F6AB1DC7A4554803B856E73EF49EDCCD"/>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the United Nations Charter, member nations pledge to “unite our strength to maintain international peace and security.” Since ratification of its charter following World War II, the primary goal of the United Nations has been to"/>
  <p:tag name="ANSWERSALIAS" val="restore world trade disrupted by World War II.   |smicln|encourage industrial growth begun during World War II.   |smicln|establish policies to help nations pay World War II debts.   |smicln|intervene in world conflicts to prevent another war such as World War II. "/>
  <p:tag name="COUNTDOWNSECONDS" val="15"/>
  <p:tag name="VALUES" val="Incorrect|smicln|Incorrect|smicln|Incorrect|smicln|Correct"/>
</p:tagLst>
</file>

<file path=ppt/tags/tag32.xml><?xml version="1.0" encoding="utf-8"?>
<p:tagLst xmlns:a="http://schemas.openxmlformats.org/drawingml/2006/main" xmlns:r="http://schemas.openxmlformats.org/officeDocument/2006/relationships" xmlns:p="http://schemas.openxmlformats.org/presentationml/2006/main">
  <p:tag name="CHARTTYPE" val="3"/>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44"/>
  <p:tag name="FONTSIZE" val="24"/>
  <p:tag name="BULLETTYPE" val="ppBulletArabicPeriod"/>
  <p:tag name="ANSWERTEXT" val="restore world trade disrupted by World War II.   &#10;encourage industrial growth begun during World War II.   &#10;establish policies to help nations pay World War II debts.   &#10;intervene in world conflicts to prevent another war such as World War II. "/>
</p:tagLst>
</file>

<file path=ppt/tags/tag34.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3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6.xml><?xml version="1.0" encoding="utf-8"?>
<p:tagLst xmlns:a="http://schemas.openxmlformats.org/drawingml/2006/main" xmlns:r="http://schemas.openxmlformats.org/officeDocument/2006/relationships" xmlns:p="http://schemas.openxmlformats.org/presentationml/2006/main">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SLIDEGUID" val="69B51982B09247EC8B0EB379C88A5F0F"/>
  <p:tag name="SLIDEID" val="69B51982B09247EC8B0EB379C88A5F0F"/>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At the end of World War II, Soviet armies liberated the countries of Eastern Europe from Nazi Germany. The occupation of these countries by the Soviet Union contributed to the development of the Cold War by"/>
  <p:tag name="ANSWERSALIAS" val="contributing to conflict in the Middle East.|smicln|bringing about the reunification of Germany.  |smicln|strengthening the authority of the United Nations.  |smicln|dividing Europe into communist and non-communist spheres."/>
  <p:tag name="COUNTDOWNSECONDS" val="15"/>
  <p:tag name="VALUES" val="Incorrect|smicln|Incorrect|smicln|Incorrect|smicln|Correct"/>
</p:tagLst>
</file>

<file path=ppt/tags/tag39.xml><?xml version="1.0" encoding="utf-8"?>
<p:tagLst xmlns:a="http://schemas.openxmlformats.org/drawingml/2006/main" xmlns:r="http://schemas.openxmlformats.org/officeDocument/2006/relationships" xmlns:p="http://schemas.openxmlformats.org/presentationml/2006/main">
  <p:tag name="CHARTTYPE" val="3"/>
</p:tagLst>
</file>

<file path=ppt/tags/tag4.xml><?xml version="1.0" encoding="utf-8"?>
<p:tagLst xmlns:a="http://schemas.openxmlformats.org/drawingml/2006/main" xmlns:r="http://schemas.openxmlformats.org/officeDocument/2006/relationships" xmlns:p="http://schemas.openxmlformats.org/presentationml/2006/main">
  <p:tag name="CHARTTYPE" val="3"/>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02"/>
  <p:tag name="FONTSIZE" val="32"/>
  <p:tag name="BULLETTYPE" val="ppBulletArabicPeriod"/>
  <p:tag name="ANSWERTEXT" val="contributing to conflict in the Middle East.&#10;bringing about the reunification of Germany.  &#10;strengthening the authority of the United Nations.  &#10;dividing Europe into communist and non-communist spheres."/>
</p:tagLst>
</file>

<file path=ppt/tags/tag41.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4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3.xml><?xml version="1.0" encoding="utf-8"?>
<p:tagLst xmlns:a="http://schemas.openxmlformats.org/drawingml/2006/main" xmlns:r="http://schemas.openxmlformats.org/officeDocument/2006/relationships" xmlns:p="http://schemas.openxmlformats.org/presentationml/2006/main">
  <p:tag name="SLIDEGUID" val="CDBB135163344A66A439667AB3EEF315"/>
  <p:tag name="SLIDEID" val="CDBB135163344A66A439667AB3EEF31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On March 12, 1947, President Truman addressed a joint session of Congress to recommend that the United States provide economic assistance to Greece and Turkey. His reasons were as follows:   The seeds of totalitarian regimes are nurtured by misery and want. They spread and grow in the evil soil of poverty and strife. …  The free peoples of the world look to us for support in maintaining their freedoms. If we falter in our leadership, we may endanger the peace of the world—and we shall surely endanger the welfare of our own Nation.  President Harry S. Truman, address to Congress, March 12, 1947  This statement would be helpful in supporting the thesis that, in 1947, President Truman believed the United States"/>
  <p:tag name="ANSWERSALIAS" val="Had little to gain from membership in the United Nations.   |smicln|was more interested in foreign policy than in domestic issues.   |smicln|should help maintain democratic governments in other countries.   |smicln|should conserve its resources to maintain its own economic strength."/>
  <p:tag name="COUNTDOWNSECONDS" val="15"/>
  <p:tag name="VALUES" val="Incorrect|smicln|Incorrect|smicln|Correct|smicln|Incorrect"/>
</p:tagLst>
</file>

<file path=ppt/tags/tag44.xml><?xml version="1.0" encoding="utf-8"?>
<p:tagLst xmlns:a="http://schemas.openxmlformats.org/drawingml/2006/main" xmlns:r="http://schemas.openxmlformats.org/officeDocument/2006/relationships" xmlns:p="http://schemas.openxmlformats.org/presentationml/2006/main">
  <p:tag name="CHARTTYPE" val="3"/>
</p:tagLst>
</file>

<file path=ppt/tags/tag4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62"/>
  <p:tag name="FONTSIZE" val="20"/>
  <p:tag name="BULLETTYPE" val="ppBulletArabicPeriod"/>
  <p:tag name="ANSWERTEXT" val="Had little to gain from membership in the United Nations.   &#10;was more interested in foreign policy than in domestic issues.   &#10;should help maintain democratic governments in other countries.   &#10;should conserve its resources to maintain its own economic strength."/>
</p:tagLst>
</file>

<file path=ppt/tags/tag4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4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8.xml><?xml version="1.0" encoding="utf-8"?>
<p:tagLst xmlns:a="http://schemas.openxmlformats.org/drawingml/2006/main" xmlns:r="http://schemas.openxmlformats.org/officeDocument/2006/relationships" xmlns:p="http://schemas.openxmlformats.org/presentationml/2006/main">
  <p:tag name="DELIMITERS" val="3.1"/>
</p:tagLst>
</file>

<file path=ppt/tags/tag49.xml><?xml version="1.0" encoding="utf-8"?>
<p:tagLst xmlns:a="http://schemas.openxmlformats.org/drawingml/2006/main" xmlns:r="http://schemas.openxmlformats.org/officeDocument/2006/relationships" xmlns:p="http://schemas.openxmlformats.org/presentationml/2006/main">
  <p:tag name="SLIDEGUID" val="D2C69412858745ECB25E296287BF98D0"/>
  <p:tag name="SLIDEID" val="D2C69412858745ECB25E296287BF98D0"/>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uring World War II, Japanese troops occupied much of China. This weakened the Chinese government, and in 1949, communist forces overthrew the government and established a communist state. What effect did the Chinese Communist Revolution have on the development of the Cold War?"/>
  <p:tag name="ANSWERSALIAS" val="It decreased tensions, because it led to the formation of the Warsaw Pact.  |smicln|It increased tensions, because it strengthened the independence movement in India.  |smicln|It increased tensions, because it increased Western fears of communist expansion.  |smicln|It decreased tensions, because it led to the collapse of communism in the Soviet Union."/>
  <p:tag name="COUNTDOWNSECONDS" val="20"/>
  <p:tag name="VALUES" val="Incorrect|smicln|Incorrect|smicln|Correct|smicln|Incorrect"/>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306"/>
  <p:tag name="FONTSIZE" val="32"/>
  <p:tag name="BULLETTYPE" val="ppBulletArabicPeriod"/>
  <p:tag name="ANSWERTEXT" val=" Hitler believed the League of Nations would help Germany.  &#10;Hitler believed Germany was responsible for starting World War I.  &#10;Hitler used German resentment toward the Treaty of Versailles to gain power.  &#10;Hitler wanted the World War I Allies to live up to what they promised in the Treaty of Versailles."/>
</p:tagLst>
</file>

<file path=ppt/tags/tag50.xml><?xml version="1.0" encoding="utf-8"?>
<p:tagLst xmlns:a="http://schemas.openxmlformats.org/drawingml/2006/main" xmlns:r="http://schemas.openxmlformats.org/officeDocument/2006/relationships" xmlns:p="http://schemas.openxmlformats.org/presentationml/2006/main">
  <p:tag name="CHARTTYPE" val="3"/>
</p:tagLst>
</file>

<file path=ppt/tags/tag5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333"/>
  <p:tag name="FONTSIZE" val="24"/>
  <p:tag name="BULLETTYPE" val="ppBulletArabicPeriod"/>
  <p:tag name="ANSWERTEXT" val="It decreased tensions, because it led to the formation of the Warsaw Pact.  &#10;It increased tensions, because it strengthened the independence movement in India.  &#10;It increased tensions, because it increased Western fears of communist expansion.  &#10;It decreased tensions, because it led to the collapse of communism in the Soviet Union."/>
</p:tagLst>
</file>

<file path=ppt/tags/tag52.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5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4.xml><?xml version="1.0" encoding="utf-8"?>
<p:tagLst xmlns:a="http://schemas.openxmlformats.org/drawingml/2006/main" xmlns:r="http://schemas.openxmlformats.org/officeDocument/2006/relationships" xmlns:p="http://schemas.openxmlformats.org/presentationml/2006/main">
  <p:tag name="DELIMITERS" val="3.1"/>
</p:tagLst>
</file>

<file path=ppt/tags/tag55.xml><?xml version="1.0" encoding="utf-8"?>
<p:tagLst xmlns:a="http://schemas.openxmlformats.org/drawingml/2006/main" xmlns:r="http://schemas.openxmlformats.org/officeDocument/2006/relationships" xmlns:p="http://schemas.openxmlformats.org/presentationml/2006/main">
  <p:tag name="SLIDEGUID" val="D5C9F15A1E064D1F84058E85FC96A4B2"/>
  <p:tag name="SLIDEID" val="D5C9F15A1E064D1F84058E85FC96A4B2"/>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
  <p:tag name="ANSWERSALIAS" val="a policy of opposing colonialism  |smicln|a policy of helping Japan rebuild its economy  |smicln|a policy of containing the spread of communism  |smicln|a policy of participating in United Nations’ peacekeeping efforts"/>
  <p:tag name="COUNTDOWNSECONDS" val="15"/>
  <p:tag name="VALUES" val="Incorrect|smicln|Incorrect|smicln|Correct|smicln|Incorrect"/>
</p:tagLst>
</file>

<file path=ppt/tags/tag56.xml><?xml version="1.0" encoding="utf-8"?>
<p:tagLst xmlns:a="http://schemas.openxmlformats.org/drawingml/2006/main" xmlns:r="http://schemas.openxmlformats.org/officeDocument/2006/relationships" xmlns:p="http://schemas.openxmlformats.org/presentationml/2006/main">
  <p:tag name="CHARTTYPE" val="3"/>
</p:tagLst>
</file>

<file path=ppt/tags/tag5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97"/>
  <p:tag name="FONTSIZE" val="24"/>
  <p:tag name="BULLETTYPE" val="ppBulletArabicPeriod"/>
  <p:tag name="ANSWERTEXT" val="a policy of opposing colonialism  &#10;a policy of helping Japan rebuild its economy  &#10;a policy of containing the spread of communism  &#10;a policy of participating in United Nations’ peacekeeping efforts"/>
</p:tagLst>
</file>

<file path=ppt/tags/tag58.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5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60.xml><?xml version="1.0" encoding="utf-8"?>
<p:tagLst xmlns:a="http://schemas.openxmlformats.org/drawingml/2006/main" xmlns:r="http://schemas.openxmlformats.org/officeDocument/2006/relationships" xmlns:p="http://schemas.openxmlformats.org/presentationml/2006/main">
  <p:tag name="DELIMITERS" val="3.1"/>
</p:tagLst>
</file>

<file path=ppt/tags/tag61.xml><?xml version="1.0" encoding="utf-8"?>
<p:tagLst xmlns:a="http://schemas.openxmlformats.org/drawingml/2006/main" xmlns:r="http://schemas.openxmlformats.org/officeDocument/2006/relationships" xmlns:p="http://schemas.openxmlformats.org/presentationml/2006/main">
  <p:tag name="SLIDEGUID" val="3F786770EDCF4D60944C4121166F0B4E"/>
  <p:tag name="SLIDEID" val="3F786770EDCF4D60944C4121166F0B4E"/>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use of atomic weapons at the end of World War II fostered fears about their potential use during the Cold War years.  These fears were critical in determining the U.S. response to"/>
  <p:tag name="ANSWERSALIAS" val="The Marshall Plan.   |smicln|the Berlin Blockade.   |smicln|the Cuban Missile Crisis.   |smicln|the independence movement in India. "/>
  <p:tag name="VALUES" val="Incorrect|smicln|Incorrect|smicln|Correct|smicln|Incorrect"/>
  <p:tag name="COUNTDOWNSECONDS" val="15"/>
</p:tagLst>
</file>

<file path=ppt/tags/tag62.xml><?xml version="1.0" encoding="utf-8"?>
<p:tagLst xmlns:a="http://schemas.openxmlformats.org/drawingml/2006/main" xmlns:r="http://schemas.openxmlformats.org/officeDocument/2006/relationships" xmlns:p="http://schemas.openxmlformats.org/presentationml/2006/main">
  <p:tag name="CHARTTYPE" val="3"/>
</p:tagLst>
</file>

<file path=ppt/tags/tag63.xml><?xml version="1.0" encoding="utf-8"?>
<p:tagLst xmlns:a="http://schemas.openxmlformats.org/drawingml/2006/main" xmlns:r="http://schemas.openxmlformats.org/officeDocument/2006/relationships" xmlns:p="http://schemas.openxmlformats.org/presentationml/2006/main">
  <p:tag name="TEXTLENGTH" val="111"/>
  <p:tag name="FONTSIZE" val="32"/>
  <p:tag name="BULLETTYPE" val="ppBulletArabicPeriod"/>
  <p:tag name="ANSWERTEXT" val="The Marshall Plan.   &#10;the Berlin Blockade.   &#10;the Cuban Missile Crisis.   &#10;the independence movement in India. "/>
  <p:tag name="ANSWERBULLETS" val="3"/>
  <p:tag name="OLDNUMANSWERS" val="4"/>
</p:tagLst>
</file>

<file path=ppt/tags/tag64.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6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xml><?xml version="1.0" encoding="utf-8"?>
<p:tagLst xmlns:a="http://schemas.openxmlformats.org/drawingml/2006/main" xmlns:r="http://schemas.openxmlformats.org/officeDocument/2006/relationships" xmlns:p="http://schemas.openxmlformats.org/presentationml/2006/main">
  <p:tag name="SLIDEGUID" val="E59E86745B814FEBB640C3ACBDD833B8"/>
  <p:tag name="SLIDEID" val="E59E86745B814FEBB640C3ACBDD833B8"/>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1942, President Roosevelt issued a series of executive orders that authorized the military to remove persons of Japanese ancestry from the West Coast and relocate them to internment camps. In 1982, a commission established by Congress to review the reasons for the relocation and internment found that the decisions were not justified by military necessity. Instead, the commission found that the decision to relocate and intern Japanese- Americans was the result of “race prejudice, war hysteria, and a failure of political leadership.” The commission findings reflect a change in views on what subject?"/>
  <p:tag name="ANSWERSALIAS" val="the balance of power between Congress and the judiciary  |smicln|the balance between individual rights and national security  |smicln|the balance of power between the states and the federal government  |smicln|the balance between freedom of the press and compelling government interest"/>
  <p:tag name="COUNTDOWNSECONDS" val="20"/>
  <p:tag name="VALUES" val="Incorrect|smicln|Correct|smicln|Incorrect|smicln|Incorrect"/>
</p:tagLst>
</file>

<file path=ppt/tags/tag9.xml><?xml version="1.0" encoding="utf-8"?>
<p:tagLst xmlns:a="http://schemas.openxmlformats.org/drawingml/2006/main" xmlns:r="http://schemas.openxmlformats.org/officeDocument/2006/relationships" xmlns:p="http://schemas.openxmlformats.org/presentationml/2006/main">
  <p:tag name="CHARTTYPE" val="3"/>
</p:tagLst>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619</TotalTime>
  <Words>911</Words>
  <Application>Microsoft Office PowerPoint</Application>
  <PresentationFormat>On-screen Show (4:3)</PresentationFormat>
  <Paragraphs>128</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Technic</vt:lpstr>
      <vt:lpstr>Chart</vt:lpstr>
      <vt:lpstr>PowerPoint Presentation</vt:lpstr>
      <vt:lpstr>In 1923, Adolf Hitler, the future leader of Nazi Germany, declared:  The day must come when a German government shall summon up the courage to declare to the foreign powers: “The Treaty of Versailles is founded on a monstrous lie.” We fulfill nothing more. Do what you will! If you want battle, look for it! Source: Adolf Hitler, Speech of August 1, 1923, reprinted at www.nizkor.org This excerpt would help support which thesis?</vt:lpstr>
      <vt:lpstr>In 1942, President Roosevelt issued a series of executive orders that authorized the military to remove persons of Japanese ancestry from the West Coast and relocate them to internment camps. In 1982, a commission established by Congress to review the reasons for the relocation and internment found that the decisions were not justified by military necessity. Instead, the commission found that the decision to relocate and intern Japanese- Americans was the result of “race prejudice, war hysteria, and a failure of political leadership.” The commission findings reflect a change in views on what subject?</vt:lpstr>
      <vt:lpstr>As a result of the Versailles Treaty, Germany lost its overseas colonies in Africa. How did the loss of these colonies contribute to the outbreak of World War II?</vt:lpstr>
      <vt:lpstr>The Cold War</vt:lpstr>
      <vt:lpstr>Which was a common factor in the United States that caused the Red Scare following World War I and McCarthyism following World War II?</vt:lpstr>
      <vt:lpstr>The Cold War</vt:lpstr>
      <vt:lpstr>In the years following World War II, the countries of communist Eastern Europe were often referred to as being “behind the iron curtain.”  These countries were perceived as a single region based on</vt:lpstr>
      <vt:lpstr>The Cold War</vt:lpstr>
      <vt:lpstr>In the United Nations Charter, member nations pledge to “unite our strength to maintain international peace and security.” Since ratification of its charter following World War II, the primary goal of the United Nations has been to</vt:lpstr>
      <vt:lpstr>The Cold War</vt:lpstr>
      <vt:lpstr>OGT Short Answer</vt:lpstr>
      <vt:lpstr>At the end of World War II, Soviet armies liberated the countries of Eastern Europe from Nazi Germany. The occupation of these countries by the Soviet Union contributed to the development of the Cold War by</vt:lpstr>
      <vt:lpstr>On March 12, 1947, President Truman addressed a joint session of Congress to recommend that the United States provide economic assistance to Greece and Turkey. His reasons were as follows:   The seeds of totalitarian regimes are nurtured by misery and want. They spread and grow in the evil soil of poverty and strife. …  The free peoples of the world look to us for support in maintaining their freedoms. If we falter in our leadership, we may endanger the peace of the world—and we shall surely endanger the welfare of our own Nation.  President Harry S. Truman, address to Congress, March 12, 1947  This statement would be helpful in supporting the thesis that, in 1947, President Truman believed the United States</vt:lpstr>
      <vt:lpstr>The Cold War</vt:lpstr>
      <vt:lpstr>During World War II, Japanese troops occupied much of China. This weakened the Chinese government, and in 1949, communist forces overthrew the government and established a communist state. What effect did the Chinese Communist Revolution have on the development of the Cold War?</vt:lpstr>
      <vt:lpstr>The Cold War</vt:lpstr>
      <vt:lpstr>Following World War II, France attempted to re-establish control over its colony, Indochina, which included Vietnam. Leaders of the Vietminh, a communist-supported independence movement in Vietnam, fought against France’s efforts to retake the colony. The United States viewed this conflict as part of the Cold War and aided France. This U.S. action was based on which policy?</vt:lpstr>
      <vt:lpstr>The Cold War</vt:lpstr>
      <vt:lpstr>The use of atomic weapons at the end of World War II fostered fears about their potential use during the Cold War years.  These fears were critical in determining the U.S. response to</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L Sanders</dc:creator>
  <cp:lastModifiedBy>Thomas Preisse</cp:lastModifiedBy>
  <cp:revision>21</cp:revision>
  <dcterms:created xsi:type="dcterms:W3CDTF">2013-03-05T00:55:19Z</dcterms:created>
  <dcterms:modified xsi:type="dcterms:W3CDTF">2016-04-29T12:01:57Z</dcterms:modified>
</cp:coreProperties>
</file>