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9" r:id="rId6"/>
    <p:sldId id="263" r:id="rId7"/>
    <p:sldId id="259" r:id="rId8"/>
    <p:sldId id="271" r:id="rId9"/>
    <p:sldId id="264" r:id="rId10"/>
    <p:sldId id="260" r:id="rId11"/>
    <p:sldId id="270" r:id="rId12"/>
    <p:sldId id="268" r:id="rId13"/>
    <p:sldId id="266" r:id="rId14"/>
    <p:sldId id="267" r:id="rId15"/>
    <p:sldId id="265" r:id="rId16"/>
    <p:sldId id="261"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33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F598649-3F70-4F48-A3D7-FBC7ACC88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8649-3F70-4F48-A3D7-FBC7ACC88633}" type="slidenum">
              <a:rPr lang="en-US" smtClean="0"/>
              <a:pPr/>
              <a:t>‹#›</a:t>
            </a:fld>
            <a:endParaRPr lang="en-US"/>
          </a:p>
        </p:txBody>
      </p:sp>
    </p:spTree>
    <p:extLst>
      <p:ext uri="{BB962C8B-B14F-4D97-AF65-F5344CB8AC3E}">
        <p14:creationId xmlns:p14="http://schemas.microsoft.com/office/powerpoint/2010/main" xmlns="" val="340534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6AB3C04-096A-4ED8-98BB-C43543568B50}" type="datetimeFigureOut">
              <a:rPr lang="en-US" smtClean="0"/>
              <a:pPr/>
              <a:t>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AB3C04-096A-4ED8-98BB-C43543568B50}" type="datetimeFigureOut">
              <a:rPr lang="en-US" smtClean="0"/>
              <a:pPr/>
              <a:t>2/24/2013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98649-3F70-4F48-A3D7-FBC7ACC88633}"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6AB3C04-096A-4ED8-98BB-C43543568B50}" type="datetimeFigureOut">
              <a:rPr lang="en-US" smtClean="0"/>
              <a:pPr/>
              <a:t>2/24/2013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98649-3F70-4F48-A3D7-FBC7ACC88633}"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6AB3C04-096A-4ED8-98BB-C43543568B50}" type="datetimeFigureOut">
              <a:rPr lang="en-US" smtClean="0"/>
              <a:pPr/>
              <a:t>2/24/2013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6AB3C04-096A-4ED8-98BB-C43543568B50}" type="datetimeFigureOut">
              <a:rPr lang="en-US" smtClean="0"/>
              <a:pPr/>
              <a:t>2/24/2013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98649-3F70-4F48-A3D7-FBC7ACC88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AB3C04-096A-4ED8-98BB-C43543568B50}" type="datetimeFigureOut">
              <a:rPr lang="en-US" smtClean="0"/>
              <a:pPr/>
              <a:t>2/24/2013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98649-3F70-4F48-A3D7-FBC7ACC88633}"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AB3C04-096A-4ED8-98BB-C43543568B50}" type="datetimeFigureOut">
              <a:rPr lang="en-US" smtClean="0"/>
              <a:pPr/>
              <a:t>2/24/2013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98649-3F70-4F48-A3D7-FBC7ACC88633}"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6AB3C04-096A-4ED8-98BB-C43543568B50}" type="datetimeFigureOut">
              <a:rPr lang="en-US" smtClean="0"/>
              <a:pPr/>
              <a:t>2/24/2013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F598649-3F70-4F48-A3D7-FBC7ACC886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oleObject" Target="../embeddings/oleObject7.bin"/><Relationship Id="rId2" Type="http://schemas.openxmlformats.org/officeDocument/2006/relationships/tags" Target="../tags/tag29.xml"/><Relationship Id="rId1" Type="http://schemas.openxmlformats.org/officeDocument/2006/relationships/vmlDrawing" Target="../drawings/vmlDrawing7.vml"/><Relationship Id="rId6" Type="http://schemas.openxmlformats.org/officeDocument/2006/relationships/slideLayout" Target="../slideLayouts/slideLayout12.xml"/><Relationship Id="rId5" Type="http://schemas.openxmlformats.org/officeDocument/2006/relationships/tags" Target="../tags/tag32.xml"/><Relationship Id="rId4"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oleObject" Target="../embeddings/oleObject8.bin"/><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slideLayout" Target="../slideLayouts/slideLayout12.xml"/><Relationship Id="rId5" Type="http://schemas.openxmlformats.org/officeDocument/2006/relationships/tags" Target="../tags/tag36.xml"/><Relationship Id="rId4"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oleObject" Target="../embeddings/oleObject9.bin"/><Relationship Id="rId2" Type="http://schemas.openxmlformats.org/officeDocument/2006/relationships/tags" Target="../tags/tag37.xml"/><Relationship Id="rId1" Type="http://schemas.openxmlformats.org/officeDocument/2006/relationships/vmlDrawing" Target="../drawings/vmlDrawing9.vml"/><Relationship Id="rId6" Type="http://schemas.openxmlformats.org/officeDocument/2006/relationships/slideLayout" Target="../slideLayouts/slideLayout12.xml"/><Relationship Id="rId5" Type="http://schemas.openxmlformats.org/officeDocument/2006/relationships/tags" Target="../tags/tag40.xml"/><Relationship Id="rId4"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oleObject" Target="../embeddings/oleObject10.bin"/><Relationship Id="rId2" Type="http://schemas.openxmlformats.org/officeDocument/2006/relationships/tags" Target="../tags/tag41.xml"/><Relationship Id="rId1" Type="http://schemas.openxmlformats.org/officeDocument/2006/relationships/vmlDrawing" Target="../drawings/vmlDrawing10.vml"/><Relationship Id="rId6" Type="http://schemas.openxmlformats.org/officeDocument/2006/relationships/slideLayout" Target="../slideLayouts/slideLayout12.xml"/><Relationship Id="rId5" Type="http://schemas.openxmlformats.org/officeDocument/2006/relationships/tags" Target="../tags/tag44.xml"/><Relationship Id="rId4"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7.xml"/><Relationship Id="rId4"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oleObject" Target="../embeddings/oleObject2.bin"/><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1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oleObject" Target="../embeddings/oleObject3.bin"/><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oleObject" Target="../embeddings/oleObject4.bin"/><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slideLayout" Target="../slideLayouts/slideLayout12.xml"/><Relationship Id="rId5" Type="http://schemas.openxmlformats.org/officeDocument/2006/relationships/tags" Target="../tags/tag21.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oleObject" Target="../embeddings/oleObject5.bin"/><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slideLayout" Target="../slideLayouts/slideLayout12.xml"/><Relationship Id="rId5" Type="http://schemas.openxmlformats.org/officeDocument/2006/relationships/tags" Target="../tags/tag25.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91" y="-579120"/>
            <a:ext cx="9144000" cy="8016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762000" y="228600"/>
            <a:ext cx="7772400" cy="1470025"/>
          </a:xfrm>
        </p:spPr>
        <p:txBody>
          <a:bodyPr/>
          <a:lstStyle/>
          <a:p>
            <a:endParaRPr lang="en-US" dirty="0"/>
          </a:p>
        </p:txBody>
      </p:sp>
      <p:sp>
        <p:nvSpPr>
          <p:cNvPr id="3" name="Subtitle 2"/>
          <p:cNvSpPr>
            <a:spLocks noGrp="1"/>
          </p:cNvSpPr>
          <p:nvPr>
            <p:ph type="subTitle" idx="1"/>
          </p:nvPr>
        </p:nvSpPr>
        <p:spPr>
          <a:xfrm>
            <a:off x="2895600" y="5867400"/>
            <a:ext cx="6400800" cy="762000"/>
          </a:xfrm>
        </p:spPr>
        <p:txBody>
          <a:bodyPr>
            <a:normAutofit/>
          </a:bodyPr>
          <a:lstStyle/>
          <a:p>
            <a:r>
              <a:rPr lang="en-US" b="1" dirty="0" smtClean="0">
                <a:solidFill>
                  <a:schemeClr val="bg1">
                    <a:lumMod val="95000"/>
                    <a:lumOff val="5000"/>
                  </a:schemeClr>
                </a:solidFill>
              </a:rPr>
              <a:t>Because you didn’t remember everything!</a:t>
            </a:r>
            <a:endParaRPr lang="en-US" b="1" dirty="0">
              <a:solidFill>
                <a:schemeClr val="bg1">
                  <a:lumMod val="95000"/>
                  <a:lumOff val="5000"/>
                </a:schemeClr>
              </a:solidFill>
            </a:endParaRPr>
          </a:p>
        </p:txBody>
      </p:sp>
    </p:spTree>
    <p:custDataLst>
      <p:tags r:id="rId1"/>
    </p:custDataLst>
    <p:extLst>
      <p:ext uri="{BB962C8B-B14F-4D97-AF65-F5344CB8AC3E}">
        <p14:creationId xmlns:p14="http://schemas.microsoft.com/office/powerpoint/2010/main" xmlns="" val="24191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Revolutions</a:t>
            </a:r>
            <a:endParaRPr lang="en-US" dirty="0"/>
          </a:p>
        </p:txBody>
      </p:sp>
      <p:sp>
        <p:nvSpPr>
          <p:cNvPr id="3" name="Content Placeholder 2"/>
          <p:cNvSpPr>
            <a:spLocks noGrp="1"/>
          </p:cNvSpPr>
          <p:nvPr>
            <p:ph sz="quarter" idx="13"/>
          </p:nvPr>
        </p:nvSpPr>
        <p:spPr>
          <a:xfrm>
            <a:off x="685800" y="1536192"/>
            <a:ext cx="838200" cy="3877056"/>
          </a:xfrm>
        </p:spPr>
        <p:txBody>
          <a:bodyPr/>
          <a:lstStyle/>
          <a:p>
            <a:endParaRPr lang="en-US" dirty="0"/>
          </a:p>
        </p:txBody>
      </p:sp>
      <p:sp>
        <p:nvSpPr>
          <p:cNvPr id="4" name="Content Placeholder 3"/>
          <p:cNvSpPr>
            <a:spLocks noGrp="1"/>
          </p:cNvSpPr>
          <p:nvPr>
            <p:ph sz="quarter" idx="14"/>
          </p:nvPr>
        </p:nvSpPr>
        <p:spPr>
          <a:xfrm>
            <a:off x="1905000" y="1536192"/>
            <a:ext cx="7086600" cy="5093208"/>
          </a:xfrm>
        </p:spPr>
        <p:txBody>
          <a:bodyPr/>
          <a:lstStyle/>
          <a:p>
            <a:pPr marL="68580" indent="0">
              <a:buNone/>
            </a:pPr>
            <a:r>
              <a:rPr lang="en-US" dirty="0" smtClean="0"/>
              <a:t>IV. French Revolution</a:t>
            </a:r>
          </a:p>
          <a:p>
            <a:pPr marL="68580" indent="0">
              <a:buNone/>
            </a:pPr>
            <a:r>
              <a:rPr lang="en-US" dirty="0"/>
              <a:t> </a:t>
            </a:r>
            <a:r>
              <a:rPr lang="en-US" dirty="0" smtClean="0"/>
              <a:t>    A. King Lois XVI versus the French People</a:t>
            </a:r>
          </a:p>
          <a:p>
            <a:pPr marL="68580" indent="0">
              <a:buNone/>
            </a:pPr>
            <a:r>
              <a:rPr lang="en-US" dirty="0"/>
              <a:t> </a:t>
            </a:r>
            <a:r>
              <a:rPr lang="en-US" dirty="0" smtClean="0"/>
              <a:t>       1. Class Struggles:  Estate 1&amp;2 (2%) vs. 3</a:t>
            </a:r>
            <a:r>
              <a:rPr lang="en-US" baseline="30000" dirty="0" smtClean="0"/>
              <a:t>rd</a:t>
            </a:r>
            <a:r>
              <a:rPr lang="en-US" dirty="0" smtClean="0"/>
              <a:t> Estate (taxed)</a:t>
            </a:r>
          </a:p>
          <a:p>
            <a:pPr marL="68580" indent="0">
              <a:buNone/>
            </a:pPr>
            <a:r>
              <a:rPr lang="en-US" dirty="0"/>
              <a:t>	</a:t>
            </a:r>
            <a:r>
              <a:rPr lang="en-US" dirty="0" smtClean="0"/>
              <a:t>a. Estates-General vs. National Assembly</a:t>
            </a:r>
          </a:p>
          <a:p>
            <a:pPr marL="68580" indent="0">
              <a:buNone/>
            </a:pPr>
            <a:r>
              <a:rPr lang="en-US" dirty="0"/>
              <a:t> </a:t>
            </a:r>
            <a:r>
              <a:rPr lang="en-US" dirty="0" smtClean="0"/>
              <a:t>       II. Storming of the Bastille</a:t>
            </a:r>
          </a:p>
          <a:p>
            <a:pPr marL="68580" indent="0">
              <a:buNone/>
            </a:pPr>
            <a:r>
              <a:rPr lang="en-US" dirty="0"/>
              <a:t>	</a:t>
            </a:r>
            <a:r>
              <a:rPr lang="en-US" dirty="0" smtClean="0"/>
              <a:t>a. </a:t>
            </a:r>
            <a:r>
              <a:rPr lang="en-US" i="1" dirty="0" smtClean="0"/>
              <a:t>Declaration of the Rights of Man and of the Citizen </a:t>
            </a:r>
            <a:endParaRPr lang="en-US" dirty="0"/>
          </a:p>
          <a:p>
            <a:pPr marL="68580" indent="0">
              <a:buNone/>
            </a:pPr>
            <a:r>
              <a:rPr lang="en-US" dirty="0" smtClean="0"/>
              <a:t>               -based on enlightenment thought</a:t>
            </a:r>
          </a:p>
          <a:p>
            <a:pPr marL="68580" indent="0">
              <a:buNone/>
            </a:pPr>
            <a:r>
              <a:rPr lang="en-US" dirty="0" smtClean="0"/>
              <a:t>        III. National Convention (Robespierre)</a:t>
            </a:r>
          </a:p>
          <a:p>
            <a:pPr marL="68580" indent="0">
              <a:buNone/>
            </a:pPr>
            <a:r>
              <a:rPr lang="en-US" dirty="0" smtClean="0"/>
              <a:t>	a. overthrew Monarchy (killed King &amp; Queen)</a:t>
            </a:r>
          </a:p>
          <a:p>
            <a:pPr marL="68580" indent="0">
              <a:buNone/>
            </a:pPr>
            <a:r>
              <a:rPr lang="en-US" dirty="0"/>
              <a:t> </a:t>
            </a:r>
            <a:r>
              <a:rPr lang="en-US" dirty="0" smtClean="0"/>
              <a:t>       IV.  Napoleon Bonaparte</a:t>
            </a:r>
          </a:p>
          <a:p>
            <a:pPr marL="68580" indent="0">
              <a:buNone/>
            </a:pPr>
            <a:r>
              <a:rPr lang="en-US" dirty="0"/>
              <a:t>	</a:t>
            </a:r>
            <a:r>
              <a:rPr lang="en-US" dirty="0" smtClean="0"/>
              <a:t>a. declared an emperor</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981200"/>
            <a:ext cx="2133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25" y="4495800"/>
            <a:ext cx="260985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8963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5" end="5"/>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p:cTn id="40"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p:cTn id="47"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4">
                                            <p:txEl>
                                              <p:pRg st="7" end="7"/>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p:cTn id="52"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53"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54" dur="100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p:cTn id="59"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60"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61" dur="1000"/>
                                        <p:tgtEl>
                                          <p:spTgt spid="4">
                                            <p:txEl>
                                              <p:pRg st="9" end="9"/>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 calcmode="lin" valueType="num">
                                      <p:cBhvr>
                                        <p:cTn id="64"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65"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66"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990600"/>
            <a:ext cx="7772400" cy="1143000"/>
          </a:xfrm>
        </p:spPr>
        <p:txBody>
          <a:bodyPr>
            <a:noAutofit/>
          </a:bodyPr>
          <a:lstStyle/>
          <a:p>
            <a:r>
              <a:rPr lang="en-US" sz="2000" dirty="0"/>
              <a:t>Enlightenment philosophers such as John Locke and Jean Jacques Rousseau wrote that the relationship between citizens and their</a:t>
            </a:r>
            <a:br>
              <a:rPr lang="en-US" sz="2000" dirty="0"/>
            </a:br>
            <a:r>
              <a:rPr lang="en-US" sz="2000" dirty="0"/>
              <a:t>government was a social contract. Which statement describes the impact of the idea of government</a:t>
            </a:r>
            <a:br>
              <a:rPr lang="en-US" sz="2000" dirty="0"/>
            </a:br>
            <a:r>
              <a:rPr lang="en-US" sz="2000" dirty="0"/>
              <a:t>as a social contract on the French Revolution in 1789?</a:t>
            </a:r>
          </a:p>
        </p:txBody>
      </p:sp>
      <p:graphicFrame>
        <p:nvGraphicFramePr>
          <p:cNvPr id="4" name="TPChart"/>
          <p:cNvGraphicFramePr>
            <a:graphicFrameLocks/>
          </p:cNvGraphicFramePr>
          <p:nvPr>
            <p:extLst>
              <p:ext uri="{D42A27DB-BD31-4B8C-83A1-F6EECF244321}">
                <p14:modId xmlns:p14="http://schemas.microsoft.com/office/powerpoint/2010/main" xmlns="" val="2393317907"/>
              </p:ext>
            </p:extLst>
          </p:nvPr>
        </p:nvGraphicFramePr>
        <p:xfrm>
          <a:off x="381000" y="2590800"/>
          <a:ext cx="9134475" cy="3562350"/>
        </p:xfrm>
        <a:graphic>
          <a:graphicData uri="http://schemas.openxmlformats.org/presentationml/2006/ole">
            <p:oleObj spid="_x0000_s14339" name="Chart" r:id="rId5" imgW="9143977" imgH="3552866" progId="MSGraph.Chart.8">
              <p:embed followColorScheme="full"/>
            </p:oleObj>
          </a:graphicData>
        </a:graphic>
      </p:graphicFrame>
      <p:sp>
        <p:nvSpPr>
          <p:cNvPr id="3" name="TPAnswers"/>
          <p:cNvSpPr>
            <a:spLocks noGrp="1"/>
          </p:cNvSpPr>
          <p:nvPr>
            <p:ph type="body" idx="1"/>
            <p:custDataLst>
              <p:tags r:id="rId3"/>
            </p:custDataLst>
          </p:nvPr>
        </p:nvSpPr>
        <p:spPr>
          <a:xfrm>
            <a:off x="685800" y="28956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a:t>The king granted women the right to vote.</a:t>
            </a:r>
          </a:p>
          <a:p>
            <a:pPr marL="525780" indent="-457200">
              <a:spcBef>
                <a:spcPct val="20000"/>
              </a:spcBef>
              <a:buFont typeface="Wingdings 3" pitchFamily="18" charset="2"/>
              <a:buAutoNum type="arabicPeriod"/>
            </a:pPr>
            <a:r>
              <a:rPr lang="en-US" sz="3200" dirty="0" smtClean="0"/>
              <a:t>French </a:t>
            </a:r>
            <a:r>
              <a:rPr lang="en-US" sz="3200" dirty="0"/>
              <a:t>citizens claimed their natural rights.</a:t>
            </a:r>
          </a:p>
          <a:p>
            <a:pPr marL="525780" indent="-457200">
              <a:spcBef>
                <a:spcPct val="20000"/>
              </a:spcBef>
              <a:buFont typeface="Wingdings 3" pitchFamily="18" charset="2"/>
              <a:buAutoNum type="arabicPeriod"/>
            </a:pPr>
            <a:r>
              <a:rPr lang="en-US" sz="3200" dirty="0" smtClean="0"/>
              <a:t>The </a:t>
            </a:r>
            <a:r>
              <a:rPr lang="en-US" sz="3200" dirty="0"/>
              <a:t>king raised taxes to pay off the public debt.</a:t>
            </a:r>
          </a:p>
          <a:p>
            <a:pPr marL="525780" indent="-457200">
              <a:spcBef>
                <a:spcPct val="20000"/>
              </a:spcBef>
              <a:buFont typeface="Wingdings 3" pitchFamily="18" charset="2"/>
              <a:buAutoNum type="arabicPeriod"/>
            </a:pPr>
            <a:r>
              <a:rPr lang="en-US" sz="3200" dirty="0" smtClean="0"/>
              <a:t>French </a:t>
            </a:r>
            <a:r>
              <a:rPr lang="en-US" sz="3200" dirty="0"/>
              <a:t>citizens supported the king against the nobles.</a:t>
            </a:r>
          </a:p>
        </p:txBody>
      </p:sp>
    </p:spTree>
    <p:custDataLst>
      <p:tags r:id="rId2"/>
    </p:custDataLst>
    <p:extLst>
      <p:ext uri="{BB962C8B-B14F-4D97-AF65-F5344CB8AC3E}">
        <p14:creationId xmlns:p14="http://schemas.microsoft.com/office/powerpoint/2010/main" xmlns="" val="36581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990600"/>
            <a:ext cx="7772400" cy="1143000"/>
          </a:xfrm>
        </p:spPr>
        <p:txBody>
          <a:bodyPr>
            <a:noAutofit/>
          </a:bodyPr>
          <a:lstStyle/>
          <a:p>
            <a:r>
              <a:rPr lang="en-US" sz="2800" dirty="0"/>
              <a:t>What action by the leaders of the French Revolution demonstrates that they were influenced by Enlightenment ideas?</a:t>
            </a:r>
          </a:p>
        </p:txBody>
      </p:sp>
      <p:graphicFrame>
        <p:nvGraphicFramePr>
          <p:cNvPr id="4" name="TPChart"/>
          <p:cNvGraphicFramePr>
            <a:graphicFrameLocks/>
          </p:cNvGraphicFramePr>
          <p:nvPr>
            <p:extLst>
              <p:ext uri="{D42A27DB-BD31-4B8C-83A1-F6EECF244321}">
                <p14:modId xmlns:p14="http://schemas.microsoft.com/office/powerpoint/2010/main" xmlns="" val="1174752667"/>
              </p:ext>
            </p:extLst>
          </p:nvPr>
        </p:nvGraphicFramePr>
        <p:xfrm>
          <a:off x="304800" y="2590800"/>
          <a:ext cx="9134475" cy="3924300"/>
        </p:xfrm>
        <a:graphic>
          <a:graphicData uri="http://schemas.openxmlformats.org/presentationml/2006/ole">
            <p:oleObj spid="_x0000_s15363" name="Chart" r:id="rId7" imgW="9143977" imgH="3914847" progId="MSGraph.Chart.8">
              <p:embed followColorScheme="full"/>
            </p:oleObj>
          </a:graphicData>
        </a:graphic>
      </p:graphicFrame>
      <p:sp>
        <p:nvSpPr>
          <p:cNvPr id="3" name="TPAnswers"/>
          <p:cNvSpPr>
            <a:spLocks noGrp="1"/>
          </p:cNvSpPr>
          <p:nvPr>
            <p:ph type="body" idx="1"/>
            <p:custDataLst>
              <p:tags r:id="rId3"/>
            </p:custDataLst>
          </p:nvPr>
        </p:nvSpPr>
        <p:spPr>
          <a:xfrm>
            <a:off x="990600" y="27432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a:t>They called for the fall of the absolute monarchy.</a:t>
            </a:r>
          </a:p>
          <a:p>
            <a:pPr marL="525780" indent="-457200">
              <a:spcBef>
                <a:spcPct val="20000"/>
              </a:spcBef>
              <a:buFont typeface="Wingdings 3" pitchFamily="18" charset="2"/>
              <a:buAutoNum type="arabicPeriod"/>
            </a:pPr>
            <a:r>
              <a:rPr lang="en-US" sz="3200" dirty="0"/>
              <a:t>They encouraged the conquests of Napoleon.</a:t>
            </a:r>
          </a:p>
          <a:p>
            <a:pPr marL="525780" indent="-457200">
              <a:spcBef>
                <a:spcPct val="20000"/>
              </a:spcBef>
              <a:buFont typeface="Wingdings 3" pitchFamily="18" charset="2"/>
              <a:buAutoNum type="arabicPeriod"/>
            </a:pPr>
            <a:r>
              <a:rPr lang="en-US" sz="3200" dirty="0"/>
              <a:t>They fought to maintain France’s colonial empire.</a:t>
            </a:r>
          </a:p>
          <a:p>
            <a:pPr marL="525780" indent="-457200">
              <a:spcBef>
                <a:spcPct val="20000"/>
              </a:spcBef>
              <a:buFont typeface="Wingdings 3" pitchFamily="18" charset="2"/>
              <a:buAutoNum type="arabicPeriod"/>
            </a:pPr>
            <a:r>
              <a:rPr lang="en-US" sz="3200" dirty="0"/>
              <a:t>They supported the combination of church and state.</a:t>
            </a:r>
          </a:p>
        </p:txBody>
      </p:sp>
      <p:sp>
        <p:nvSpPr>
          <p:cNvPr id="5" name="CorShape1"/>
          <p:cNvSpPr/>
          <p:nvPr>
            <p:custDataLst>
              <p:tags r:id="rId4"/>
            </p:custDataLst>
          </p:nvPr>
        </p:nvSpPr>
        <p:spPr>
          <a:xfrm>
            <a:off x="706119" y="290745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Countdown"/>
          <p:cNvGrpSpPr/>
          <p:nvPr>
            <p:custDataLst>
              <p:tags r:id="rId5"/>
            </p:custDataLst>
          </p:nvPr>
        </p:nvGrpSpPr>
        <p:grpSpPr>
          <a:xfrm>
            <a:off x="8382000" y="6096000"/>
            <a:ext cx="635000" cy="635000"/>
            <a:chOff x="8318500" y="6032500"/>
            <a:chExt cx="635000" cy="635000"/>
          </a:xfrm>
        </p:grpSpPr>
        <p:sp>
          <p:nvSpPr>
            <p:cNvPr id="7"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Tree>
    <p:custDataLst>
      <p:tags r:id="rId2"/>
    </p:custDataLst>
    <p:extLst>
      <p:ext uri="{BB962C8B-B14F-4D97-AF65-F5344CB8AC3E}">
        <p14:creationId xmlns:p14="http://schemas.microsoft.com/office/powerpoint/2010/main" xmlns="" val="1827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1066800"/>
            <a:ext cx="7772400" cy="1143000"/>
          </a:xfrm>
        </p:spPr>
        <p:txBody>
          <a:bodyPr>
            <a:noAutofit/>
          </a:bodyPr>
          <a:lstStyle/>
          <a:p>
            <a:r>
              <a:rPr lang="en-US" sz="2400" dirty="0"/>
              <a:t>One way absolute monarchies are similar to dictatorships is that citizens under both systems of government typically</a:t>
            </a:r>
          </a:p>
        </p:txBody>
      </p:sp>
      <p:graphicFrame>
        <p:nvGraphicFramePr>
          <p:cNvPr id="4" name="TPChart"/>
          <p:cNvGraphicFramePr>
            <a:graphicFrameLocks/>
          </p:cNvGraphicFramePr>
          <p:nvPr>
            <p:extLst>
              <p:ext uri="{D42A27DB-BD31-4B8C-83A1-F6EECF244321}">
                <p14:modId xmlns:p14="http://schemas.microsoft.com/office/powerpoint/2010/main" xmlns="" val="236049191"/>
              </p:ext>
            </p:extLst>
          </p:nvPr>
        </p:nvGraphicFramePr>
        <p:xfrm>
          <a:off x="0" y="2514600"/>
          <a:ext cx="9134475" cy="3267075"/>
        </p:xfrm>
        <a:graphic>
          <a:graphicData uri="http://schemas.openxmlformats.org/presentationml/2006/ole">
            <p:oleObj spid="_x0000_s11267" name="Chart" r:id="rId7" imgW="9143977" imgH="3257558" progId="MSGraph.Chart.8">
              <p:embed followColorScheme="full"/>
            </p:oleObj>
          </a:graphicData>
        </a:graphic>
      </p:graphicFrame>
      <p:sp>
        <p:nvSpPr>
          <p:cNvPr id="3" name="TPAnswers"/>
          <p:cNvSpPr>
            <a:spLocks noGrp="1"/>
          </p:cNvSpPr>
          <p:nvPr>
            <p:ph type="body" idx="1"/>
            <p:custDataLst>
              <p:tags r:id="rId3"/>
            </p:custDataLst>
          </p:nvPr>
        </p:nvSpPr>
        <p:spPr>
          <a:xfrm>
            <a:off x="762000" y="2819400"/>
            <a:ext cx="8229600" cy="4525963"/>
          </a:xfrm>
        </p:spPr>
        <p:txBody>
          <a:bodyPr tIns="45720" bIns="45720">
            <a:noAutofit/>
          </a:bodyPr>
          <a:lstStyle/>
          <a:p>
            <a:pPr marL="525780" indent="-457200">
              <a:spcBef>
                <a:spcPct val="20000"/>
              </a:spcBef>
              <a:buFont typeface="Wingdings 3" pitchFamily="18" charset="2"/>
              <a:buAutoNum type="arabicPeriod"/>
            </a:pPr>
            <a:r>
              <a:rPr lang="en-US" sz="2800" dirty="0"/>
              <a:t>can elect new leadership by voting in elections. </a:t>
            </a:r>
          </a:p>
          <a:p>
            <a:pPr marL="525780" indent="-457200">
              <a:spcBef>
                <a:spcPct val="20000"/>
              </a:spcBef>
              <a:buFont typeface="Wingdings 3" pitchFamily="18" charset="2"/>
              <a:buAutoNum type="arabicPeriod"/>
            </a:pPr>
            <a:r>
              <a:rPr lang="en-US" sz="2800" dirty="0"/>
              <a:t>have greater freedoms than citizens in democracies. </a:t>
            </a:r>
          </a:p>
          <a:p>
            <a:pPr marL="525780" indent="-457200">
              <a:spcBef>
                <a:spcPct val="20000"/>
              </a:spcBef>
              <a:buFont typeface="Wingdings 3" pitchFamily="18" charset="2"/>
              <a:buAutoNum type="arabicPeriod"/>
            </a:pPr>
            <a:r>
              <a:rPr lang="en-US" sz="2800" dirty="0"/>
              <a:t>can amend their constitutions by gathering signatures on petitions. </a:t>
            </a:r>
          </a:p>
          <a:p>
            <a:pPr marL="525780" indent="-457200">
              <a:spcBef>
                <a:spcPct val="20000"/>
              </a:spcBef>
              <a:buFont typeface="Wingdings 3" pitchFamily="18" charset="2"/>
              <a:buAutoNum type="arabicPeriod"/>
            </a:pPr>
            <a:r>
              <a:rPr lang="en-US" sz="2800" dirty="0"/>
              <a:t>must engage in revolution in order to achieve governmental change</a:t>
            </a:r>
          </a:p>
        </p:txBody>
      </p:sp>
      <p:sp>
        <p:nvSpPr>
          <p:cNvPr id="5" name="CorShape1"/>
          <p:cNvSpPr/>
          <p:nvPr>
            <p:custDataLst>
              <p:tags r:id="rId4"/>
            </p:custDataLst>
          </p:nvPr>
        </p:nvSpPr>
        <p:spPr>
          <a:xfrm>
            <a:off x="314959" y="4928954"/>
            <a:ext cx="558801" cy="5588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Countdown"/>
          <p:cNvGrpSpPr/>
          <p:nvPr>
            <p:custDataLst>
              <p:tags r:id="rId5"/>
            </p:custDataLst>
          </p:nvPr>
        </p:nvGrpSpPr>
        <p:grpSpPr>
          <a:xfrm>
            <a:off x="8382000" y="6096000"/>
            <a:ext cx="635000" cy="635000"/>
            <a:chOff x="8318500" y="6032500"/>
            <a:chExt cx="635000" cy="635000"/>
          </a:xfrm>
        </p:grpSpPr>
        <p:sp>
          <p:nvSpPr>
            <p:cNvPr id="7"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Tree>
    <p:custDataLst>
      <p:tags r:id="rId2"/>
    </p:custDataLst>
    <p:extLst>
      <p:ext uri="{BB962C8B-B14F-4D97-AF65-F5344CB8AC3E}">
        <p14:creationId xmlns:p14="http://schemas.microsoft.com/office/powerpoint/2010/main" xmlns="" val="33117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762000"/>
            <a:ext cx="7772400" cy="1143000"/>
          </a:xfrm>
        </p:spPr>
        <p:txBody>
          <a:bodyPr>
            <a:normAutofit fontScale="90000"/>
          </a:bodyPr>
          <a:lstStyle/>
          <a:p>
            <a:r>
              <a:rPr lang="en-US" dirty="0"/>
              <a:t>How do absolute monarchs differ from constitutional monarchs in their ability to use power?</a:t>
            </a:r>
          </a:p>
        </p:txBody>
      </p:sp>
      <p:graphicFrame>
        <p:nvGraphicFramePr>
          <p:cNvPr id="4" name="TPChart"/>
          <p:cNvGraphicFramePr>
            <a:graphicFrameLocks/>
          </p:cNvGraphicFramePr>
          <p:nvPr>
            <p:extLst>
              <p:ext uri="{D42A27DB-BD31-4B8C-83A1-F6EECF244321}">
                <p14:modId xmlns:p14="http://schemas.microsoft.com/office/powerpoint/2010/main" xmlns="" val="3117860211"/>
              </p:ext>
            </p:extLst>
          </p:nvPr>
        </p:nvGraphicFramePr>
        <p:xfrm>
          <a:off x="9525" y="2438400"/>
          <a:ext cx="9134475" cy="3924300"/>
        </p:xfrm>
        <a:graphic>
          <a:graphicData uri="http://schemas.openxmlformats.org/presentationml/2006/ole">
            <p:oleObj spid="_x0000_s16387" name="Chart" r:id="rId7" imgW="9143977" imgH="3914847" progId="MSGraph.Chart.8">
              <p:embed followColorScheme="full"/>
            </p:oleObj>
          </a:graphicData>
        </a:graphic>
      </p:graphicFrame>
      <p:sp>
        <p:nvSpPr>
          <p:cNvPr id="3" name="TPAnswers"/>
          <p:cNvSpPr>
            <a:spLocks noGrp="1"/>
          </p:cNvSpPr>
          <p:nvPr>
            <p:ph type="body" idx="1"/>
            <p:custDataLst>
              <p:tags r:id="rId3"/>
            </p:custDataLst>
          </p:nvPr>
        </p:nvSpPr>
        <p:spPr>
          <a:xfrm>
            <a:off x="762000" y="26670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a:t>The power of absolute monarchs is unlimited.</a:t>
            </a:r>
          </a:p>
          <a:p>
            <a:pPr marL="525780" indent="-457200">
              <a:spcBef>
                <a:spcPct val="20000"/>
              </a:spcBef>
              <a:buFont typeface="Wingdings 3" pitchFamily="18" charset="2"/>
              <a:buAutoNum type="arabicPeriod"/>
            </a:pPr>
            <a:r>
              <a:rPr lang="en-US" sz="3200" dirty="0"/>
              <a:t>The power of absolute monarchs is maintained through periodic elections. </a:t>
            </a:r>
          </a:p>
          <a:p>
            <a:pPr marL="525780" indent="-457200">
              <a:spcBef>
                <a:spcPct val="20000"/>
              </a:spcBef>
              <a:buFont typeface="Wingdings 3" pitchFamily="18" charset="2"/>
              <a:buAutoNum type="arabicPeriod"/>
            </a:pPr>
            <a:r>
              <a:rPr lang="en-US" sz="3200" dirty="0"/>
              <a:t>The power of absolute monarchs is limited by the fundamental laws of the country.</a:t>
            </a:r>
          </a:p>
          <a:p>
            <a:pPr marL="525780" indent="-457200">
              <a:spcBef>
                <a:spcPct val="20000"/>
              </a:spcBef>
              <a:buFont typeface="Wingdings 3" pitchFamily="18" charset="2"/>
              <a:buAutoNum type="arabicPeriod"/>
            </a:pPr>
            <a:r>
              <a:rPr lang="en-US" sz="3200" dirty="0"/>
              <a:t>The power of absolute monarchs depends on continued support from their political party.</a:t>
            </a:r>
          </a:p>
        </p:txBody>
      </p:sp>
      <p:grpSp>
        <p:nvGrpSpPr>
          <p:cNvPr id="10" name="Countdown"/>
          <p:cNvGrpSpPr/>
          <p:nvPr>
            <p:custDataLst>
              <p:tags r:id="rId4"/>
            </p:custDataLst>
          </p:nvPr>
        </p:nvGrpSpPr>
        <p:grpSpPr>
          <a:xfrm>
            <a:off x="228600" y="6019800"/>
            <a:ext cx="635000" cy="635000"/>
            <a:chOff x="8318500" y="6032500"/>
            <a:chExt cx="635000" cy="635000"/>
          </a:xfrm>
        </p:grpSpPr>
        <p:sp>
          <p:nvSpPr>
            <p:cNvPr id="9"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11" name="CorShape1"/>
          <p:cNvSpPr/>
          <p:nvPr>
            <p:custDataLst>
              <p:tags r:id="rId5"/>
            </p:custDataLst>
          </p:nvPr>
        </p:nvSpPr>
        <p:spPr>
          <a:xfrm>
            <a:off x="243840" y="2928620"/>
            <a:ext cx="647699" cy="647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25863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676400"/>
            <a:ext cx="7772400" cy="1143000"/>
          </a:xfrm>
        </p:spPr>
        <p:txBody>
          <a:bodyPr>
            <a:noAutofit/>
          </a:bodyPr>
          <a:lstStyle/>
          <a:p>
            <a:r>
              <a:rPr lang="en-US" sz="2000" dirty="0"/>
              <a:t>During the Enlightenment, a number of writers explored the relationship between governments and the people they governed. For example, Rousseau wrote The Social Contract, in which he examined ideas about majority will and the common good.</a:t>
            </a:r>
            <a:br>
              <a:rPr lang="en-US" sz="2000" dirty="0"/>
            </a:br>
            <a:r>
              <a:rPr lang="en-US" sz="2000" dirty="0"/>
              <a:t>How did these ideas influence the American and French Revolutions?</a:t>
            </a:r>
          </a:p>
        </p:txBody>
      </p:sp>
      <p:graphicFrame>
        <p:nvGraphicFramePr>
          <p:cNvPr id="4" name="TPChart"/>
          <p:cNvGraphicFramePr>
            <a:graphicFrameLocks/>
          </p:cNvGraphicFramePr>
          <p:nvPr>
            <p:extLst>
              <p:ext uri="{D42A27DB-BD31-4B8C-83A1-F6EECF244321}">
                <p14:modId xmlns:p14="http://schemas.microsoft.com/office/powerpoint/2010/main" xmlns="" val="3666539036"/>
              </p:ext>
            </p:extLst>
          </p:nvPr>
        </p:nvGraphicFramePr>
        <p:xfrm>
          <a:off x="304800" y="3581400"/>
          <a:ext cx="9134475" cy="2828925"/>
        </p:xfrm>
        <a:graphic>
          <a:graphicData uri="http://schemas.openxmlformats.org/presentationml/2006/ole">
            <p:oleObj spid="_x0000_s12291" name="Chart" r:id="rId7" imgW="9143977" imgH="2828904" progId="MSGraph.Chart.8">
              <p:embed followColorScheme="full"/>
            </p:oleObj>
          </a:graphicData>
        </a:graphic>
      </p:graphicFrame>
      <p:sp>
        <p:nvSpPr>
          <p:cNvPr id="3" name="TPAnswers"/>
          <p:cNvSpPr>
            <a:spLocks noGrp="1"/>
          </p:cNvSpPr>
          <p:nvPr>
            <p:ph type="body" idx="1"/>
            <p:custDataLst>
              <p:tags r:id="rId3"/>
            </p:custDataLst>
          </p:nvPr>
        </p:nvSpPr>
        <p:spPr>
          <a:xfrm>
            <a:off x="685800" y="3810000"/>
            <a:ext cx="8229600" cy="4525963"/>
          </a:xfrm>
        </p:spPr>
        <p:txBody>
          <a:bodyPr tIns="45720" bIns="45720">
            <a:noAutofit/>
          </a:bodyPr>
          <a:lstStyle/>
          <a:p>
            <a:pPr marL="525780" indent="-457200">
              <a:spcBef>
                <a:spcPct val="20000"/>
              </a:spcBef>
              <a:buFont typeface="Wingdings 3" pitchFamily="18" charset="2"/>
              <a:buAutoNum type="arabicPeriod"/>
            </a:pPr>
            <a:r>
              <a:rPr lang="en-US" sz="2400" dirty="0" smtClean="0"/>
              <a:t>They </a:t>
            </a:r>
            <a:r>
              <a:rPr lang="en-US" sz="2400" dirty="0"/>
              <a:t>encouraged loyalty to established governments.</a:t>
            </a:r>
          </a:p>
          <a:p>
            <a:pPr marL="525780" indent="-457200">
              <a:spcBef>
                <a:spcPct val="20000"/>
              </a:spcBef>
              <a:buFont typeface="Wingdings 3" pitchFamily="18" charset="2"/>
              <a:buAutoNum type="arabicPeriod"/>
            </a:pPr>
            <a:r>
              <a:rPr lang="en-US" sz="2400" dirty="0" smtClean="0"/>
              <a:t>They </a:t>
            </a:r>
            <a:r>
              <a:rPr lang="en-US" sz="2400" dirty="0"/>
              <a:t>supported movements for social and political change.</a:t>
            </a:r>
          </a:p>
          <a:p>
            <a:pPr marL="525780" indent="-457200">
              <a:spcBef>
                <a:spcPct val="20000"/>
              </a:spcBef>
              <a:buFont typeface="Wingdings 3" pitchFamily="18" charset="2"/>
              <a:buAutoNum type="arabicPeriod"/>
            </a:pPr>
            <a:r>
              <a:rPr lang="en-US" sz="2400" dirty="0" smtClean="0"/>
              <a:t>They </a:t>
            </a:r>
            <a:r>
              <a:rPr lang="en-US" sz="2400" dirty="0"/>
              <a:t>encouraged the formation of American and French constitutional monarchies.</a:t>
            </a:r>
          </a:p>
          <a:p>
            <a:pPr marL="525780" indent="-457200">
              <a:spcBef>
                <a:spcPct val="20000"/>
              </a:spcBef>
              <a:buFont typeface="Wingdings 3" pitchFamily="18" charset="2"/>
              <a:buAutoNum type="arabicPeriod"/>
            </a:pPr>
            <a:r>
              <a:rPr lang="en-US" sz="2400" dirty="0" smtClean="0"/>
              <a:t>They </a:t>
            </a:r>
            <a:r>
              <a:rPr lang="en-US" sz="2400" dirty="0"/>
              <a:t>supported the efforts of governments to maintain control over their subjects.</a:t>
            </a:r>
          </a:p>
        </p:txBody>
      </p:sp>
      <p:grpSp>
        <p:nvGrpSpPr>
          <p:cNvPr id="7" name="Countdown"/>
          <p:cNvGrpSpPr/>
          <p:nvPr>
            <p:custDataLst>
              <p:tags r:id="rId4"/>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8" name="CorShape1"/>
          <p:cNvSpPr/>
          <p:nvPr>
            <p:custDataLst>
              <p:tags r:id="rId5"/>
            </p:custDataLst>
          </p:nvPr>
        </p:nvSpPr>
        <p:spPr>
          <a:xfrm>
            <a:off x="472440" y="4310379"/>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37700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Revolutions</a:t>
            </a:r>
            <a:endParaRPr lang="en-US" dirty="0"/>
          </a:p>
        </p:txBody>
      </p:sp>
      <p:sp>
        <p:nvSpPr>
          <p:cNvPr id="3" name="Content Placeholder 2"/>
          <p:cNvSpPr>
            <a:spLocks noGrp="1"/>
          </p:cNvSpPr>
          <p:nvPr>
            <p:ph sz="quarter" idx="13"/>
          </p:nvPr>
        </p:nvSpPr>
        <p:spPr>
          <a:xfrm>
            <a:off x="152400" y="1536192"/>
            <a:ext cx="7239000" cy="4788408"/>
          </a:xfrm>
        </p:spPr>
        <p:txBody>
          <a:bodyPr/>
          <a:lstStyle/>
          <a:p>
            <a:pPr marL="68580" indent="0">
              <a:buNone/>
            </a:pPr>
            <a:r>
              <a:rPr lang="en-US" dirty="0" smtClean="0"/>
              <a:t>V. Latin American Revolutions</a:t>
            </a:r>
          </a:p>
          <a:p>
            <a:pPr marL="68580" indent="0">
              <a:buNone/>
            </a:pPr>
            <a:r>
              <a:rPr lang="en-US" dirty="0"/>
              <a:t> </a:t>
            </a:r>
            <a:r>
              <a:rPr lang="en-US" dirty="0" smtClean="0"/>
              <a:t>    A. Haiti</a:t>
            </a:r>
          </a:p>
          <a:p>
            <a:pPr marL="68580" indent="0">
              <a:buNone/>
            </a:pPr>
            <a:r>
              <a:rPr lang="en-US" dirty="0"/>
              <a:t> </a:t>
            </a:r>
            <a:r>
              <a:rPr lang="en-US" dirty="0" smtClean="0"/>
              <a:t>        1. French Colony – existed under slavery to fuel French sugar 		             trade</a:t>
            </a:r>
          </a:p>
          <a:p>
            <a:pPr marL="68580" indent="0">
              <a:buNone/>
            </a:pPr>
            <a:r>
              <a:rPr lang="en-US" dirty="0"/>
              <a:t> </a:t>
            </a:r>
            <a:r>
              <a:rPr lang="en-US" dirty="0" smtClean="0"/>
              <a:t>             a. Toussaint-</a:t>
            </a:r>
            <a:r>
              <a:rPr lang="en-US" dirty="0" err="1" smtClean="0"/>
              <a:t>L’Ouverture</a:t>
            </a:r>
            <a:r>
              <a:rPr lang="en-US" dirty="0" smtClean="0"/>
              <a:t> leads slaves against their 	  	     oppressors</a:t>
            </a:r>
          </a:p>
          <a:p>
            <a:pPr marL="68580" indent="0">
              <a:buNone/>
            </a:pPr>
            <a:r>
              <a:rPr lang="en-US" dirty="0"/>
              <a:t>	 </a:t>
            </a:r>
            <a:r>
              <a:rPr lang="en-US" dirty="0" smtClean="0"/>
              <a:t>       -French sell land W. of Mississippi River to U.S. </a:t>
            </a:r>
          </a:p>
          <a:p>
            <a:pPr marL="68580" indent="0">
              <a:buNone/>
            </a:pPr>
            <a:r>
              <a:rPr lang="en-US" dirty="0"/>
              <a:t> </a:t>
            </a:r>
            <a:r>
              <a:rPr lang="en-US" dirty="0" smtClean="0"/>
              <a:t>                     (Louisiana Purchase)</a:t>
            </a:r>
          </a:p>
          <a:p>
            <a:pPr marL="68580" indent="0">
              <a:buNone/>
            </a:pPr>
            <a:r>
              <a:rPr lang="en-US" dirty="0" smtClean="0"/>
              <a:t>    B. Mexico</a:t>
            </a:r>
          </a:p>
          <a:p>
            <a:pPr marL="68580" indent="0">
              <a:buNone/>
            </a:pPr>
            <a:r>
              <a:rPr lang="en-US" dirty="0"/>
              <a:t>	</a:t>
            </a:r>
            <a:r>
              <a:rPr lang="en-US" dirty="0" smtClean="0"/>
              <a:t>I. Spain defeated by Napoleon in 1808</a:t>
            </a:r>
          </a:p>
          <a:p>
            <a:pPr marL="68580" indent="0">
              <a:buNone/>
            </a:pPr>
            <a:r>
              <a:rPr lang="en-US" dirty="0" smtClean="0"/>
              <a:t>		a. Father Hidalgo wins independence for Mexico</a:t>
            </a:r>
            <a:endParaRPr lang="en-US" dirty="0"/>
          </a:p>
        </p:txBody>
      </p:sp>
      <p:sp>
        <p:nvSpPr>
          <p:cNvPr id="4" name="Content Placeholder 3"/>
          <p:cNvSpPr>
            <a:spLocks noGrp="1"/>
          </p:cNvSpPr>
          <p:nvPr>
            <p:ph sz="quarter" idx="14"/>
          </p:nvPr>
        </p:nvSpPr>
        <p:spPr>
          <a:xfrm>
            <a:off x="7543800" y="1536192"/>
            <a:ext cx="914400" cy="3877056"/>
          </a:xfrm>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2971800"/>
            <a:ext cx="2173224"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0210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6" end="6"/>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7" end="7"/>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4" name="Content Placeholder 3"/>
          <p:cNvSpPr>
            <a:spLocks noGrp="1"/>
          </p:cNvSpPr>
          <p:nvPr>
            <p:ph sz="quarter" idx="13"/>
          </p:nvPr>
        </p:nvSpPr>
        <p:spPr>
          <a:xfrm>
            <a:off x="76200" y="1447800"/>
            <a:ext cx="6324600" cy="4525963"/>
          </a:xfrm>
        </p:spPr>
        <p:txBody>
          <a:bodyPr>
            <a:normAutofit/>
          </a:bodyPr>
          <a:lstStyle/>
          <a:p>
            <a:pPr marL="0" indent="0">
              <a:buNone/>
            </a:pPr>
            <a:r>
              <a:rPr lang="en-US" sz="2800" dirty="0" smtClean="0"/>
              <a:t>I. Scientific Method</a:t>
            </a:r>
          </a:p>
          <a:p>
            <a:pPr marL="0" indent="0">
              <a:buNone/>
            </a:pPr>
            <a:r>
              <a:rPr lang="en-US" sz="2800" dirty="0"/>
              <a:t> </a:t>
            </a:r>
            <a:r>
              <a:rPr lang="en-US" sz="2800" dirty="0" smtClean="0"/>
              <a:t>   A. Ptolemy v. Copernicus</a:t>
            </a:r>
          </a:p>
          <a:p>
            <a:pPr marL="0" indent="0">
              <a:buNone/>
            </a:pPr>
            <a:r>
              <a:rPr lang="en-US" sz="2800" dirty="0"/>
              <a:t>	</a:t>
            </a:r>
            <a:r>
              <a:rPr lang="en-US" sz="2800" dirty="0" smtClean="0"/>
              <a:t>-heliocentric theory (sun centered)</a:t>
            </a:r>
          </a:p>
          <a:p>
            <a:pPr marL="0" indent="0">
              <a:buNone/>
            </a:pPr>
            <a:r>
              <a:rPr lang="en-US" sz="2800" dirty="0" smtClean="0"/>
              <a:t>    B. Galileo</a:t>
            </a:r>
          </a:p>
          <a:p>
            <a:pPr marL="0" indent="0">
              <a:buNone/>
            </a:pPr>
            <a:r>
              <a:rPr lang="en-US" sz="2800" dirty="0"/>
              <a:t>	</a:t>
            </a:r>
            <a:r>
              <a:rPr lang="en-US" sz="2800" dirty="0" smtClean="0"/>
              <a:t>-1</a:t>
            </a:r>
            <a:r>
              <a:rPr lang="en-US" sz="2800" baseline="30000" dirty="0" smtClean="0"/>
              <a:t>st</a:t>
            </a:r>
            <a:r>
              <a:rPr lang="en-US" sz="2800" dirty="0" smtClean="0"/>
              <a:t> telescope (challenged church)</a:t>
            </a:r>
          </a:p>
          <a:p>
            <a:pPr marL="0" indent="0">
              <a:buNone/>
            </a:pPr>
            <a:r>
              <a:rPr lang="en-US" sz="2800" dirty="0"/>
              <a:t> </a:t>
            </a:r>
            <a:r>
              <a:rPr lang="en-US" sz="2800" dirty="0" smtClean="0"/>
              <a:t>   C. Isaac Newton</a:t>
            </a:r>
          </a:p>
          <a:p>
            <a:pPr marL="0" indent="0">
              <a:buNone/>
            </a:pPr>
            <a:r>
              <a:rPr lang="en-US" sz="2800" dirty="0"/>
              <a:t>	</a:t>
            </a:r>
            <a:r>
              <a:rPr lang="en-US" sz="2800" dirty="0" smtClean="0"/>
              <a:t>-Theory of Gravity</a:t>
            </a:r>
            <a:endParaRPr lang="en-US" sz="2800" dirty="0"/>
          </a:p>
        </p:txBody>
      </p:sp>
      <p:sp>
        <p:nvSpPr>
          <p:cNvPr id="5" name="Content Placeholder 4"/>
          <p:cNvSpPr>
            <a:spLocks noGrp="1"/>
          </p:cNvSpPr>
          <p:nvPr>
            <p:ph sz="quarter" idx="14"/>
          </p:nvPr>
        </p:nvSpPr>
        <p:spPr>
          <a:xfrm>
            <a:off x="6553200" y="1600200"/>
            <a:ext cx="2514600" cy="4525963"/>
          </a:xfrm>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914400"/>
            <a:ext cx="2200275"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0874" y="3442855"/>
            <a:ext cx="176212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2886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3" end="3"/>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p:cTn id="26"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5" end="5"/>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990600"/>
            <a:ext cx="7772400" cy="1143000"/>
          </a:xfrm>
        </p:spPr>
        <p:txBody>
          <a:bodyPr>
            <a:normAutofit fontScale="90000"/>
          </a:bodyPr>
          <a:lstStyle/>
          <a:p>
            <a:r>
              <a:rPr lang="en-US" dirty="0" smtClean="0"/>
              <a:t>In a Democracy, the source of authority for the government is the</a:t>
            </a:r>
            <a:endParaRPr lang="en-US" dirty="0"/>
          </a:p>
        </p:txBody>
      </p:sp>
      <p:graphicFrame>
        <p:nvGraphicFramePr>
          <p:cNvPr id="4" name="TPChart"/>
          <p:cNvGraphicFramePr>
            <a:graphicFrameLocks/>
          </p:cNvGraphicFramePr>
          <p:nvPr>
            <p:extLst>
              <p:ext uri="{D42A27DB-BD31-4B8C-83A1-F6EECF244321}">
                <p14:modId xmlns:p14="http://schemas.microsoft.com/office/powerpoint/2010/main" xmlns="" val="4101256977"/>
              </p:ext>
            </p:extLst>
          </p:nvPr>
        </p:nvGraphicFramePr>
        <p:xfrm>
          <a:off x="-50800" y="2451100"/>
          <a:ext cx="9144000" cy="2543175"/>
        </p:xfrm>
        <a:graphic>
          <a:graphicData uri="http://schemas.openxmlformats.org/presentationml/2006/ole">
            <p:oleObj spid="_x0000_s7174" name="Chart" r:id="rId7" imgW="9143977" imgH="2543044" progId="MSGraph.Chart.8">
              <p:embed followColorScheme="full"/>
            </p:oleObj>
          </a:graphicData>
        </a:graphic>
      </p:graphicFrame>
      <p:sp>
        <p:nvSpPr>
          <p:cNvPr id="3" name="TPAnswers"/>
          <p:cNvSpPr>
            <a:spLocks noGrp="1"/>
          </p:cNvSpPr>
          <p:nvPr>
            <p:ph type="body" idx="1"/>
            <p:custDataLst>
              <p:tags r:id="rId3"/>
            </p:custDataLst>
          </p:nvPr>
        </p:nvSpPr>
        <p:spPr>
          <a:xfrm>
            <a:off x="1219200" y="25908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smtClean="0"/>
              <a:t>A Head of State</a:t>
            </a:r>
          </a:p>
          <a:p>
            <a:pPr marL="525780" indent="-457200">
              <a:spcBef>
                <a:spcPct val="20000"/>
              </a:spcBef>
              <a:buFont typeface="Wingdings 3" pitchFamily="18" charset="2"/>
              <a:buAutoNum type="arabicPeriod"/>
            </a:pPr>
            <a:r>
              <a:rPr lang="en-US" sz="3200" dirty="0" smtClean="0"/>
              <a:t>Legislature</a:t>
            </a:r>
          </a:p>
          <a:p>
            <a:pPr marL="525780" indent="-457200">
              <a:spcBef>
                <a:spcPct val="20000"/>
              </a:spcBef>
              <a:buFont typeface="Wingdings 3" pitchFamily="18" charset="2"/>
              <a:buAutoNum type="arabicPeriod"/>
            </a:pPr>
            <a:r>
              <a:rPr lang="en-US" sz="3200" dirty="0" smtClean="0"/>
              <a:t>Courts</a:t>
            </a:r>
          </a:p>
          <a:p>
            <a:pPr marL="525780" indent="-457200">
              <a:spcBef>
                <a:spcPct val="20000"/>
              </a:spcBef>
              <a:buFont typeface="Wingdings 3" pitchFamily="18" charset="2"/>
              <a:buAutoNum type="arabicPeriod"/>
            </a:pPr>
            <a:r>
              <a:rPr lang="en-US" sz="3200" dirty="0" smtClean="0"/>
              <a:t>People</a:t>
            </a:r>
          </a:p>
        </p:txBody>
      </p:sp>
      <p:grpSp>
        <p:nvGrpSpPr>
          <p:cNvPr id="10" name="Countdown"/>
          <p:cNvGrpSpPr/>
          <p:nvPr>
            <p:custDataLst>
              <p:tags r:id="rId4"/>
            </p:custDataLst>
          </p:nvPr>
        </p:nvGrpSpPr>
        <p:grpSpPr>
          <a:xfrm>
            <a:off x="8382000" y="6096000"/>
            <a:ext cx="635000" cy="635000"/>
            <a:chOff x="8318500" y="6032500"/>
            <a:chExt cx="635000" cy="635000"/>
          </a:xfrm>
        </p:grpSpPr>
        <p:sp>
          <p:nvSpPr>
            <p:cNvPr id="9"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10</a:t>
              </a:r>
              <a:endParaRPr lang="en-US" sz="2400" b="1" dirty="0">
                <a:latin typeface="Tahoma"/>
              </a:endParaRPr>
            </a:p>
          </p:txBody>
        </p:sp>
      </p:grpSp>
      <p:sp>
        <p:nvSpPr>
          <p:cNvPr id="11" name="CorShape1"/>
          <p:cNvSpPr/>
          <p:nvPr>
            <p:custDataLst>
              <p:tags r:id="rId5"/>
            </p:custDataLst>
          </p:nvPr>
        </p:nvSpPr>
        <p:spPr>
          <a:xfrm>
            <a:off x="934719" y="4413165"/>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33293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sz="quarter" idx="13"/>
          </p:nvPr>
        </p:nvSpPr>
        <p:spPr>
          <a:xfrm>
            <a:off x="685800" y="1536192"/>
            <a:ext cx="1143000" cy="3877056"/>
          </a:xfrm>
        </p:spPr>
        <p:txBody>
          <a:bodyPr/>
          <a:lstStyle/>
          <a:p>
            <a:endParaRPr lang="en-US" dirty="0"/>
          </a:p>
        </p:txBody>
      </p:sp>
      <p:sp>
        <p:nvSpPr>
          <p:cNvPr id="4" name="Content Placeholder 3"/>
          <p:cNvSpPr>
            <a:spLocks noGrp="1"/>
          </p:cNvSpPr>
          <p:nvPr>
            <p:ph sz="quarter" idx="14"/>
          </p:nvPr>
        </p:nvSpPr>
        <p:spPr>
          <a:xfrm>
            <a:off x="2590800" y="1536192"/>
            <a:ext cx="6400800" cy="5093208"/>
          </a:xfrm>
        </p:spPr>
        <p:txBody>
          <a:bodyPr>
            <a:normAutofit/>
          </a:bodyPr>
          <a:lstStyle/>
          <a:p>
            <a:pPr marL="68580" indent="0">
              <a:buNone/>
            </a:pPr>
            <a:r>
              <a:rPr lang="en-US" sz="2400" dirty="0" smtClean="0"/>
              <a:t>II. Philosophes</a:t>
            </a:r>
          </a:p>
          <a:p>
            <a:pPr marL="68580" indent="0">
              <a:buNone/>
            </a:pPr>
            <a:r>
              <a:rPr lang="en-US" sz="2400" dirty="0"/>
              <a:t> </a:t>
            </a:r>
            <a:r>
              <a:rPr lang="en-US" sz="2400" dirty="0" smtClean="0"/>
              <a:t>   </a:t>
            </a:r>
            <a:r>
              <a:rPr lang="en-US" sz="1800" dirty="0" smtClean="0"/>
              <a:t>A. English Philosophers</a:t>
            </a:r>
          </a:p>
          <a:p>
            <a:pPr marL="68580" indent="0">
              <a:buNone/>
            </a:pPr>
            <a:r>
              <a:rPr lang="en-US" sz="1800" dirty="0"/>
              <a:t> </a:t>
            </a:r>
            <a:r>
              <a:rPr lang="en-US" sz="1800" dirty="0" smtClean="0"/>
              <a:t>       1. Thomas Hobbes</a:t>
            </a:r>
          </a:p>
          <a:p>
            <a:pPr marL="68580" indent="0">
              <a:buNone/>
            </a:pPr>
            <a:r>
              <a:rPr lang="en-US" sz="1800" dirty="0"/>
              <a:t> </a:t>
            </a:r>
            <a:r>
              <a:rPr lang="en-US" sz="1800" dirty="0" smtClean="0"/>
              <a:t>            -social contract theory</a:t>
            </a:r>
          </a:p>
          <a:p>
            <a:pPr marL="68580" indent="0">
              <a:buNone/>
            </a:pPr>
            <a:r>
              <a:rPr lang="en-US" sz="1800" dirty="0" smtClean="0"/>
              <a:t>        II. John Locke</a:t>
            </a:r>
          </a:p>
          <a:p>
            <a:pPr marL="68580" indent="0">
              <a:buNone/>
            </a:pPr>
            <a:r>
              <a:rPr lang="en-US" sz="1800" dirty="0"/>
              <a:t> </a:t>
            </a:r>
            <a:r>
              <a:rPr lang="en-US" sz="1800" dirty="0" smtClean="0"/>
              <a:t>            -natural rights &amp; social contract</a:t>
            </a:r>
          </a:p>
          <a:p>
            <a:pPr marL="68580" indent="0">
              <a:buNone/>
            </a:pPr>
            <a:r>
              <a:rPr lang="en-US" sz="1800" dirty="0" smtClean="0"/>
              <a:t>        III. Adam Smith</a:t>
            </a:r>
          </a:p>
          <a:p>
            <a:pPr marL="68580" indent="0">
              <a:buNone/>
            </a:pPr>
            <a:r>
              <a:rPr lang="en-US" sz="1800" dirty="0"/>
              <a:t> </a:t>
            </a:r>
            <a:r>
              <a:rPr lang="en-US" sz="1800" dirty="0" smtClean="0"/>
              <a:t>            -laissez-faire economics / free MARKET economics</a:t>
            </a:r>
          </a:p>
          <a:p>
            <a:pPr marL="68580" indent="0">
              <a:buNone/>
            </a:pPr>
            <a:r>
              <a:rPr lang="en-US" sz="1800" dirty="0"/>
              <a:t> </a:t>
            </a:r>
            <a:r>
              <a:rPr lang="en-US" sz="1800" dirty="0" smtClean="0"/>
              <a:t>     B. French Philosophers</a:t>
            </a:r>
          </a:p>
          <a:p>
            <a:pPr marL="68580" indent="0">
              <a:buNone/>
            </a:pPr>
            <a:r>
              <a:rPr lang="en-US" sz="1800" dirty="0"/>
              <a:t> </a:t>
            </a:r>
            <a:r>
              <a:rPr lang="en-US" sz="1800" dirty="0" smtClean="0"/>
              <a:t>        I. Voltaire</a:t>
            </a:r>
          </a:p>
          <a:p>
            <a:pPr marL="68580" indent="0">
              <a:buNone/>
            </a:pPr>
            <a:r>
              <a:rPr lang="en-US" sz="1800" dirty="0"/>
              <a:t> </a:t>
            </a:r>
            <a:r>
              <a:rPr lang="en-US" sz="1800" dirty="0" smtClean="0"/>
              <a:t>            -religious tolerance</a:t>
            </a:r>
          </a:p>
          <a:p>
            <a:pPr marL="68580" indent="0">
              <a:buNone/>
            </a:pPr>
            <a:r>
              <a:rPr lang="en-US" sz="1800" dirty="0" smtClean="0">
                <a:solidFill>
                  <a:schemeClr val="bg1">
                    <a:lumMod val="95000"/>
                    <a:lumOff val="5000"/>
                  </a:schemeClr>
                </a:solidFill>
              </a:rPr>
              <a:t>         II. Montesquieu</a:t>
            </a:r>
          </a:p>
          <a:p>
            <a:pPr marL="68580" indent="0">
              <a:buNone/>
            </a:pPr>
            <a:r>
              <a:rPr lang="en-US" sz="1800" dirty="0">
                <a:solidFill>
                  <a:schemeClr val="bg1">
                    <a:lumMod val="95000"/>
                    <a:lumOff val="5000"/>
                  </a:schemeClr>
                </a:solidFill>
              </a:rPr>
              <a:t> </a:t>
            </a:r>
            <a:r>
              <a:rPr lang="en-US" sz="1800" dirty="0" smtClean="0">
                <a:solidFill>
                  <a:schemeClr val="bg1">
                    <a:lumMod val="95000"/>
                    <a:lumOff val="5000"/>
                  </a:schemeClr>
                </a:solidFill>
              </a:rPr>
              <a:t>            -Separation of Powers / Checks &amp; Balances</a:t>
            </a:r>
            <a:endParaRPr lang="en-US" sz="1800" dirty="0">
              <a:solidFill>
                <a:schemeClr val="bg1">
                  <a:lumMod val="95000"/>
                  <a:lumOff val="5000"/>
                </a:scheme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501" y="1143000"/>
            <a:ext cx="1371600" cy="1620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1501" y="2209800"/>
            <a:ext cx="1371600" cy="1582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1" y="3200400"/>
            <a:ext cx="1357300" cy="1523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01" y="4343400"/>
            <a:ext cx="1383367" cy="155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1" y="5486400"/>
            <a:ext cx="1371600" cy="1937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a:off x="2133600" y="18288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33600" y="2763202"/>
            <a:ext cx="990600" cy="589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33600" y="38862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09800" y="5899688"/>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5121544"/>
            <a:ext cx="990600" cy="60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731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 calcmode="lin" valueType="num">
                                      <p:cBhvr>
                                        <p:cTn id="3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p:cTn id="43"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8" end="8"/>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 calcmode="lin" valueType="num">
                                      <p:cBhvr>
                                        <p:cTn id="48"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49"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9" end="9"/>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p:cTn id="53"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54"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55" dur="10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 calcmode="lin" valueType="num">
                                      <p:cBhvr>
                                        <p:cTn id="60" dur="1000" fill="hold"/>
                                        <p:tgtEl>
                                          <p:spTgt spid="4">
                                            <p:txEl>
                                              <p:pRg st="11" end="11"/>
                                            </p:txEl>
                                          </p:spTgt>
                                        </p:tgtEl>
                                        <p:attrNameLst>
                                          <p:attrName>ppt_w</p:attrName>
                                        </p:attrNameLst>
                                      </p:cBhvr>
                                      <p:tavLst>
                                        <p:tav tm="0">
                                          <p:val>
                                            <p:strVal val="#ppt_w*0.70"/>
                                          </p:val>
                                        </p:tav>
                                        <p:tav tm="100000">
                                          <p:val>
                                            <p:strVal val="#ppt_w"/>
                                          </p:val>
                                        </p:tav>
                                      </p:tavLst>
                                    </p:anim>
                                    <p:anim calcmode="lin" valueType="num">
                                      <p:cBhvr>
                                        <p:cTn id="61" dur="1000" fill="hold"/>
                                        <p:tgtEl>
                                          <p:spTgt spid="4">
                                            <p:txEl>
                                              <p:pRg st="11" end="11"/>
                                            </p:txEl>
                                          </p:spTgt>
                                        </p:tgtEl>
                                        <p:attrNameLst>
                                          <p:attrName>ppt_h</p:attrName>
                                        </p:attrNameLst>
                                      </p:cBhvr>
                                      <p:tavLst>
                                        <p:tav tm="0">
                                          <p:val>
                                            <p:strVal val="#ppt_h"/>
                                          </p:val>
                                        </p:tav>
                                        <p:tav tm="100000">
                                          <p:val>
                                            <p:strVal val="#ppt_h"/>
                                          </p:val>
                                        </p:tav>
                                      </p:tavLst>
                                    </p:anim>
                                    <p:animEffect transition="in" filter="fade">
                                      <p:cBhvr>
                                        <p:cTn id="62" dur="1000"/>
                                        <p:tgtEl>
                                          <p:spTgt spid="4">
                                            <p:txEl>
                                              <p:pRg st="11" end="11"/>
                                            </p:txEl>
                                          </p:spTgt>
                                        </p:tgtEl>
                                      </p:cBhvr>
                                    </p:animEffect>
                                  </p:childTnLst>
                                </p:cTn>
                              </p:par>
                              <p:par>
                                <p:cTn id="63" presetID="55" presetClass="entr" presetSubtype="0" fill="hold" nodeType="with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p:cTn id="65" dur="1000" fill="hold"/>
                                        <p:tgtEl>
                                          <p:spTgt spid="4">
                                            <p:txEl>
                                              <p:pRg st="12" end="12"/>
                                            </p:txEl>
                                          </p:spTgt>
                                        </p:tgtEl>
                                        <p:attrNameLst>
                                          <p:attrName>ppt_w</p:attrName>
                                        </p:attrNameLst>
                                      </p:cBhvr>
                                      <p:tavLst>
                                        <p:tav tm="0">
                                          <p:val>
                                            <p:strVal val="#ppt_w*0.70"/>
                                          </p:val>
                                        </p:tav>
                                        <p:tav tm="100000">
                                          <p:val>
                                            <p:strVal val="#ppt_w"/>
                                          </p:val>
                                        </p:tav>
                                      </p:tavLst>
                                    </p:anim>
                                    <p:anim calcmode="lin" valueType="num">
                                      <p:cBhvr>
                                        <p:cTn id="66" dur="1000" fill="hold"/>
                                        <p:tgtEl>
                                          <p:spTgt spid="4">
                                            <p:txEl>
                                              <p:pRg st="12" end="12"/>
                                            </p:txEl>
                                          </p:spTgt>
                                        </p:tgtEl>
                                        <p:attrNameLst>
                                          <p:attrName>ppt_h</p:attrName>
                                        </p:attrNameLst>
                                      </p:cBhvr>
                                      <p:tavLst>
                                        <p:tav tm="0">
                                          <p:val>
                                            <p:strVal val="#ppt_h"/>
                                          </p:val>
                                        </p:tav>
                                        <p:tav tm="100000">
                                          <p:val>
                                            <p:strVal val="#ppt_h"/>
                                          </p:val>
                                        </p:tav>
                                      </p:tavLst>
                                    </p:anim>
                                    <p:animEffect transition="in" filter="fade">
                                      <p:cBhvr>
                                        <p:cTn id="67"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371600"/>
            <a:ext cx="7772400" cy="1143000"/>
          </a:xfrm>
        </p:spPr>
        <p:txBody>
          <a:bodyPr>
            <a:noAutofit/>
          </a:bodyPr>
          <a:lstStyle/>
          <a:p>
            <a:r>
              <a:rPr lang="en-US" sz="2000" dirty="0"/>
              <a:t>In exploring the relationship between governments and people, Thomas Hobbes argued that governments resulted from a social contract to maintain an orderly society. John Locke, another philosopher of the Enlightenment, inspired American revolutionaries by arguing that a new social</a:t>
            </a:r>
            <a:br>
              <a:rPr lang="en-US" sz="2000" dirty="0"/>
            </a:br>
            <a:r>
              <a:rPr lang="en-US" sz="2000" dirty="0"/>
              <a:t>contract could be instituted under what circumstance?</a:t>
            </a:r>
          </a:p>
        </p:txBody>
      </p:sp>
      <p:graphicFrame>
        <p:nvGraphicFramePr>
          <p:cNvPr id="4" name="TPChart"/>
          <p:cNvGraphicFramePr>
            <a:graphicFrameLocks/>
          </p:cNvGraphicFramePr>
          <p:nvPr>
            <p:extLst>
              <p:ext uri="{D42A27DB-BD31-4B8C-83A1-F6EECF244321}">
                <p14:modId xmlns:p14="http://schemas.microsoft.com/office/powerpoint/2010/main" xmlns="" val="3946586003"/>
              </p:ext>
            </p:extLst>
          </p:nvPr>
        </p:nvGraphicFramePr>
        <p:xfrm>
          <a:off x="304800" y="3295650"/>
          <a:ext cx="9134475" cy="3562350"/>
        </p:xfrm>
        <a:graphic>
          <a:graphicData uri="http://schemas.openxmlformats.org/presentationml/2006/ole">
            <p:oleObj spid="_x0000_s13315" name="Chart" r:id="rId7" imgW="9143977" imgH="3552866" progId="MSGraph.Chart.8">
              <p:embed followColorScheme="full"/>
            </p:oleObj>
          </a:graphicData>
        </a:graphic>
      </p:graphicFrame>
      <p:sp>
        <p:nvSpPr>
          <p:cNvPr id="3" name="TPAnswers"/>
          <p:cNvSpPr>
            <a:spLocks noGrp="1"/>
          </p:cNvSpPr>
          <p:nvPr>
            <p:ph type="body" idx="1"/>
            <p:custDataLst>
              <p:tags r:id="rId3"/>
            </p:custDataLst>
          </p:nvPr>
        </p:nvSpPr>
        <p:spPr>
          <a:xfrm>
            <a:off x="838200" y="34290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a:t>if a government failed to compel obedience</a:t>
            </a:r>
          </a:p>
          <a:p>
            <a:pPr marL="525780" indent="-457200">
              <a:spcBef>
                <a:spcPct val="20000"/>
              </a:spcBef>
              <a:buFont typeface="Wingdings 3" pitchFamily="18" charset="2"/>
              <a:buAutoNum type="arabicPeriod"/>
            </a:pPr>
            <a:r>
              <a:rPr lang="en-US" sz="3200" dirty="0"/>
              <a:t>if a government violated people’s natural rights</a:t>
            </a:r>
          </a:p>
          <a:p>
            <a:pPr marL="525780" indent="-457200">
              <a:spcBef>
                <a:spcPct val="20000"/>
              </a:spcBef>
              <a:buFont typeface="Wingdings 3" pitchFamily="18" charset="2"/>
              <a:buAutoNum type="arabicPeriod"/>
            </a:pPr>
            <a:r>
              <a:rPr lang="en-US" sz="3200" dirty="0"/>
              <a:t>if a government failed to protect people from economic inequality</a:t>
            </a:r>
          </a:p>
          <a:p>
            <a:pPr marL="525780" indent="-457200">
              <a:spcBef>
                <a:spcPct val="20000"/>
              </a:spcBef>
              <a:buFont typeface="Wingdings 3" pitchFamily="18" charset="2"/>
              <a:buAutoNum type="arabicPeriod"/>
            </a:pPr>
            <a:r>
              <a:rPr lang="en-US" sz="3200" dirty="0"/>
              <a:t>if a government entered into alliances with foreign governments</a:t>
            </a:r>
          </a:p>
        </p:txBody>
      </p:sp>
      <p:grpSp>
        <p:nvGrpSpPr>
          <p:cNvPr id="7" name="Countdown"/>
          <p:cNvGrpSpPr/>
          <p:nvPr>
            <p:custDataLst>
              <p:tags r:id="rId4"/>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8" name="CorShape1"/>
          <p:cNvSpPr/>
          <p:nvPr>
            <p:custDataLst>
              <p:tags r:id="rId5"/>
            </p:custDataLst>
          </p:nvPr>
        </p:nvSpPr>
        <p:spPr>
          <a:xfrm>
            <a:off x="553719" y="408093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4409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066800"/>
            <a:ext cx="7772400" cy="1143000"/>
          </a:xfrm>
        </p:spPr>
        <p:txBody>
          <a:bodyPr>
            <a:noAutofit/>
          </a:bodyPr>
          <a:lstStyle/>
          <a:p>
            <a:r>
              <a:rPr lang="en-US" sz="2000" dirty="0"/>
              <a:t>Natural law was a fundamental idea of </a:t>
            </a:r>
            <a:r>
              <a:rPr lang="en-US" sz="2000" dirty="0" smtClean="0"/>
              <a:t>the				Enlightenment</a:t>
            </a:r>
            <a:r>
              <a:rPr lang="en-US" sz="2000" dirty="0"/>
              <a:t>.</a:t>
            </a:r>
            <a:br>
              <a:rPr lang="en-US" sz="2000" dirty="0"/>
            </a:br>
            <a:r>
              <a:rPr lang="en-US" sz="2000" dirty="0"/>
              <a:t>Which concept is an application of natural law to the government’s role in the economic lives of its citizens?</a:t>
            </a:r>
          </a:p>
        </p:txBody>
      </p:sp>
      <p:graphicFrame>
        <p:nvGraphicFramePr>
          <p:cNvPr id="4" name="TPChart"/>
          <p:cNvGraphicFramePr>
            <a:graphicFrameLocks/>
          </p:cNvGraphicFramePr>
          <p:nvPr>
            <p:extLst>
              <p:ext uri="{D42A27DB-BD31-4B8C-83A1-F6EECF244321}">
                <p14:modId xmlns:p14="http://schemas.microsoft.com/office/powerpoint/2010/main" xmlns="" val="2961310137"/>
              </p:ext>
            </p:extLst>
          </p:nvPr>
        </p:nvGraphicFramePr>
        <p:xfrm>
          <a:off x="381000" y="2362200"/>
          <a:ext cx="9134475" cy="2933700"/>
        </p:xfrm>
        <a:graphic>
          <a:graphicData uri="http://schemas.openxmlformats.org/presentationml/2006/ole">
            <p:oleObj spid="_x0000_s8197" name="Chart" r:id="rId7" imgW="9143977" imgH="2933638" progId="MSGraph.Chart.8">
              <p:embed followColorScheme="full"/>
            </p:oleObj>
          </a:graphicData>
        </a:graphic>
      </p:graphicFrame>
      <p:grpSp>
        <p:nvGrpSpPr>
          <p:cNvPr id="11" name="Countdown"/>
          <p:cNvGrpSpPr/>
          <p:nvPr>
            <p:custDataLst>
              <p:tags r:id="rId3"/>
            </p:custDataLst>
          </p:nvPr>
        </p:nvGrpSpPr>
        <p:grpSpPr>
          <a:xfrm>
            <a:off x="8382000" y="6096000"/>
            <a:ext cx="635000" cy="635000"/>
            <a:chOff x="8318500" y="6032500"/>
            <a:chExt cx="635000" cy="635000"/>
          </a:xfrm>
        </p:grpSpPr>
        <p:sp>
          <p:nvSpPr>
            <p:cNvPr id="10"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20</a:t>
              </a:r>
              <a:endParaRPr lang="en-US" sz="2400" b="1">
                <a:latin typeface="Tahoma"/>
              </a:endParaRPr>
            </a:p>
          </p:txBody>
        </p:sp>
      </p:grpSp>
      <p:sp>
        <p:nvSpPr>
          <p:cNvPr id="14" name="CorShape1"/>
          <p:cNvSpPr/>
          <p:nvPr>
            <p:custDataLst>
              <p:tags r:id="rId4"/>
            </p:custDataLst>
          </p:nvPr>
        </p:nvSpPr>
        <p:spPr>
          <a:xfrm>
            <a:off x="543559" y="2670386"/>
            <a:ext cx="558801" cy="5588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990600" y="2438400"/>
            <a:ext cx="8229600" cy="4525963"/>
          </a:xfrm>
        </p:spPr>
        <p:txBody>
          <a:bodyPr tIns="45720" bIns="45720">
            <a:noAutofit/>
          </a:bodyPr>
          <a:lstStyle/>
          <a:p>
            <a:pPr marL="525780" indent="-457200">
              <a:spcBef>
                <a:spcPct val="20000"/>
              </a:spcBef>
              <a:buFont typeface="Wingdings 3" pitchFamily="18" charset="2"/>
              <a:buAutoNum type="arabicPeriod"/>
            </a:pPr>
            <a:r>
              <a:rPr lang="en-US" sz="2800" dirty="0" smtClean="0"/>
              <a:t>free </a:t>
            </a:r>
            <a:r>
              <a:rPr lang="en-US" sz="2800" dirty="0"/>
              <a:t>markets based on supply and </a:t>
            </a:r>
            <a:r>
              <a:rPr lang="en-US" sz="2800" dirty="0" smtClean="0"/>
              <a:t>demand</a:t>
            </a:r>
          </a:p>
          <a:p>
            <a:pPr marL="525780" indent="-457200">
              <a:spcBef>
                <a:spcPct val="20000"/>
              </a:spcBef>
              <a:buFont typeface="Wingdings 3" pitchFamily="18" charset="2"/>
              <a:buAutoNum type="arabicPeriod"/>
            </a:pPr>
            <a:r>
              <a:rPr lang="en-US" sz="2800" dirty="0" smtClean="0"/>
              <a:t> </a:t>
            </a:r>
            <a:r>
              <a:rPr lang="en-US" sz="2800" dirty="0"/>
              <a:t>government control to achieve a favorable balance of trade	 </a:t>
            </a:r>
          </a:p>
          <a:p>
            <a:pPr marL="525780" indent="-457200">
              <a:spcBef>
                <a:spcPct val="20000"/>
              </a:spcBef>
              <a:buFont typeface="Wingdings 3" pitchFamily="18" charset="2"/>
              <a:buAutoNum type="arabicPeriod"/>
            </a:pPr>
            <a:r>
              <a:rPr lang="en-US" sz="2800" dirty="0" smtClean="0"/>
              <a:t>agriculture </a:t>
            </a:r>
            <a:r>
              <a:rPr lang="en-US" sz="2800" dirty="0"/>
              <a:t>based on tenant farming and serfdom	 </a:t>
            </a:r>
          </a:p>
          <a:p>
            <a:pPr marL="525780" indent="-457200">
              <a:spcBef>
                <a:spcPct val="20000"/>
              </a:spcBef>
              <a:buFont typeface="Wingdings 3" pitchFamily="18" charset="2"/>
              <a:buAutoNum type="arabicPeriod"/>
            </a:pPr>
            <a:r>
              <a:rPr lang="en-US" sz="2800" dirty="0" smtClean="0"/>
              <a:t>lower </a:t>
            </a:r>
            <a:r>
              <a:rPr lang="en-US" sz="2800" dirty="0"/>
              <a:t>taxes on the most privileged groups in society</a:t>
            </a:r>
          </a:p>
        </p:txBody>
      </p:sp>
    </p:spTree>
    <p:custDataLst>
      <p:tags r:id="rId2"/>
    </p:custDataLst>
    <p:extLst>
      <p:ext uri="{BB962C8B-B14F-4D97-AF65-F5344CB8AC3E}">
        <p14:creationId xmlns:p14="http://schemas.microsoft.com/office/powerpoint/2010/main" xmlns="" val="84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Revolutions</a:t>
            </a:r>
            <a:endParaRPr lang="en-US" dirty="0"/>
          </a:p>
        </p:txBody>
      </p:sp>
      <p:sp>
        <p:nvSpPr>
          <p:cNvPr id="3" name="Content Placeholder 2"/>
          <p:cNvSpPr>
            <a:spLocks noGrp="1"/>
          </p:cNvSpPr>
          <p:nvPr>
            <p:ph sz="quarter" idx="13"/>
          </p:nvPr>
        </p:nvSpPr>
        <p:spPr>
          <a:xfrm>
            <a:off x="228600" y="1536192"/>
            <a:ext cx="7239000" cy="5169408"/>
          </a:xfrm>
        </p:spPr>
        <p:txBody>
          <a:bodyPr>
            <a:normAutofit/>
          </a:bodyPr>
          <a:lstStyle/>
          <a:p>
            <a:pPr marL="68580" indent="0">
              <a:buNone/>
            </a:pPr>
            <a:r>
              <a:rPr lang="en-US" dirty="0" smtClean="0"/>
              <a:t>III. American Revolution</a:t>
            </a:r>
          </a:p>
          <a:p>
            <a:pPr marL="68580" indent="0">
              <a:buNone/>
            </a:pPr>
            <a:r>
              <a:rPr lang="en-US" dirty="0"/>
              <a:t> </a:t>
            </a:r>
            <a:r>
              <a:rPr lang="en-US" dirty="0" smtClean="0"/>
              <a:t>   A. French &amp; Indian War put G.B. in debt</a:t>
            </a:r>
          </a:p>
          <a:p>
            <a:pPr marL="68580" indent="0">
              <a:buNone/>
            </a:pPr>
            <a:r>
              <a:rPr lang="en-US" dirty="0"/>
              <a:t> </a:t>
            </a:r>
            <a:r>
              <a:rPr lang="en-US" dirty="0" smtClean="0"/>
              <a:t>       1. Place heavy taxation upon the colonies &amp; controlled trade</a:t>
            </a:r>
          </a:p>
          <a:p>
            <a:pPr marL="68580" indent="0">
              <a:buNone/>
            </a:pPr>
            <a:r>
              <a:rPr lang="en-US" dirty="0"/>
              <a:t> </a:t>
            </a:r>
            <a:r>
              <a:rPr lang="en-US" dirty="0" smtClean="0"/>
              <a:t>           a. Colonists argument – “NO  TAXATION WITHOUT 	                                         REPRESENTATION!”</a:t>
            </a:r>
          </a:p>
          <a:p>
            <a:pPr marL="68580" indent="0">
              <a:buNone/>
            </a:pPr>
            <a:r>
              <a:rPr lang="en-US" dirty="0" smtClean="0"/>
              <a:t>    B. Declaration of Independence</a:t>
            </a:r>
          </a:p>
          <a:p>
            <a:pPr marL="68580" indent="0">
              <a:buNone/>
            </a:pPr>
            <a:r>
              <a:rPr lang="en-US" dirty="0" smtClean="0"/>
              <a:t>         I. Thomas Jefferson – Uses enlightenment ideas to show 	                            disproval of British policies and describe 		               the reasoning for independence</a:t>
            </a:r>
          </a:p>
          <a:p>
            <a:pPr marL="68580" indent="0">
              <a:buNone/>
            </a:pPr>
            <a:r>
              <a:rPr lang="en-US" dirty="0" smtClean="0"/>
              <a:t>    C. Constitution of the U.S.</a:t>
            </a:r>
          </a:p>
          <a:p>
            <a:pPr marL="68580" indent="0">
              <a:buNone/>
            </a:pPr>
            <a:r>
              <a:rPr lang="en-US" dirty="0"/>
              <a:t> </a:t>
            </a:r>
            <a:r>
              <a:rPr lang="en-US" dirty="0" smtClean="0"/>
              <a:t>        I. James Madison – Uses Montesquieu’s ideas to structure new                   </a:t>
            </a:r>
          </a:p>
          <a:p>
            <a:pPr marL="68580" indent="0">
              <a:buNone/>
            </a:pPr>
            <a:r>
              <a:rPr lang="en-US" dirty="0"/>
              <a:t> </a:t>
            </a:r>
            <a:r>
              <a:rPr lang="en-US" dirty="0" smtClean="0"/>
              <a:t>                                                     government</a:t>
            </a:r>
          </a:p>
          <a:p>
            <a:pPr marL="68580" indent="0">
              <a:buNone/>
            </a:pPr>
            <a:r>
              <a:rPr lang="en-US" dirty="0"/>
              <a:t> </a:t>
            </a:r>
            <a:r>
              <a:rPr lang="en-US" dirty="0" smtClean="0"/>
              <a:t>           </a:t>
            </a:r>
            <a:endParaRPr lang="en-US" dirty="0"/>
          </a:p>
        </p:txBody>
      </p:sp>
      <p:sp>
        <p:nvSpPr>
          <p:cNvPr id="4" name="Content Placeholder 3"/>
          <p:cNvSpPr>
            <a:spLocks noGrp="1"/>
          </p:cNvSpPr>
          <p:nvPr>
            <p:ph sz="quarter" idx="14"/>
          </p:nvPr>
        </p:nvSpPr>
        <p:spPr>
          <a:xfrm>
            <a:off x="7620000" y="1536192"/>
            <a:ext cx="838200" cy="3877056"/>
          </a:xfrm>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5200" y="1587872"/>
            <a:ext cx="1828800" cy="1243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5200" y="2831726"/>
            <a:ext cx="1828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200" y="4660526"/>
            <a:ext cx="1816474" cy="181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41843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7" end="7"/>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914400"/>
            <a:ext cx="7772400" cy="1143000"/>
          </a:xfrm>
        </p:spPr>
        <p:txBody>
          <a:bodyPr>
            <a:normAutofit fontScale="90000"/>
          </a:bodyPr>
          <a:lstStyle/>
          <a:p>
            <a:r>
              <a:rPr lang="en-US" dirty="0"/>
              <a:t>What was one idea that the leaders of the American Revolution shared with Enlightenment thinkers?</a:t>
            </a:r>
          </a:p>
        </p:txBody>
      </p:sp>
      <p:graphicFrame>
        <p:nvGraphicFramePr>
          <p:cNvPr id="4" name="TPChart"/>
          <p:cNvGraphicFramePr>
            <a:graphicFrameLocks/>
          </p:cNvGraphicFramePr>
          <p:nvPr>
            <p:extLst>
              <p:ext uri="{D42A27DB-BD31-4B8C-83A1-F6EECF244321}">
                <p14:modId xmlns:p14="http://schemas.microsoft.com/office/powerpoint/2010/main" xmlns="" val="1576511839"/>
              </p:ext>
            </p:extLst>
          </p:nvPr>
        </p:nvGraphicFramePr>
        <p:xfrm>
          <a:off x="0" y="2362200"/>
          <a:ext cx="9134475" cy="4286250"/>
        </p:xfrm>
        <a:graphic>
          <a:graphicData uri="http://schemas.openxmlformats.org/presentationml/2006/ole">
            <p:oleObj spid="_x0000_s17410" name="Chart" r:id="rId7" imgW="9143977" imgH="4276828" progId="MSGraph.Chart.8">
              <p:embed followColorScheme="full"/>
            </p:oleObj>
          </a:graphicData>
        </a:graphic>
      </p:graphicFrame>
      <p:sp>
        <p:nvSpPr>
          <p:cNvPr id="3" name="TPAnswers"/>
          <p:cNvSpPr>
            <a:spLocks noGrp="1"/>
          </p:cNvSpPr>
          <p:nvPr>
            <p:ph type="body" idx="1"/>
            <p:custDataLst>
              <p:tags r:id="rId3"/>
            </p:custDataLst>
          </p:nvPr>
        </p:nvSpPr>
        <p:spPr>
          <a:xfrm>
            <a:off x="762000" y="2438400"/>
            <a:ext cx="8229600" cy="4525963"/>
          </a:xfrm>
        </p:spPr>
        <p:txBody>
          <a:bodyPr tIns="45720" bIns="45720">
            <a:noAutofit/>
          </a:bodyPr>
          <a:lstStyle/>
          <a:p>
            <a:pPr marL="525780" indent="-457200">
              <a:spcBef>
                <a:spcPct val="20000"/>
              </a:spcBef>
              <a:buFont typeface="Wingdings 3" pitchFamily="18" charset="2"/>
              <a:buAutoNum type="arabicPeriod"/>
            </a:pPr>
            <a:r>
              <a:rPr lang="en-US" sz="3200" dirty="0"/>
              <a:t>Colonies exist to provide raw materials and markets for mother countries.</a:t>
            </a:r>
          </a:p>
          <a:p>
            <a:pPr marL="525780" indent="-457200">
              <a:spcBef>
                <a:spcPct val="20000"/>
              </a:spcBef>
              <a:buFont typeface="Wingdings 3" pitchFamily="18" charset="2"/>
              <a:buAutoNum type="arabicPeriod"/>
            </a:pPr>
            <a:r>
              <a:rPr lang="en-US" sz="3200" dirty="0"/>
              <a:t>B. The people have the right to overthrow their government if it abuses its powers.</a:t>
            </a:r>
          </a:p>
          <a:p>
            <a:pPr marL="525780" indent="-457200">
              <a:spcBef>
                <a:spcPct val="20000"/>
              </a:spcBef>
              <a:buFont typeface="Wingdings 3" pitchFamily="18" charset="2"/>
              <a:buAutoNum type="arabicPeriod"/>
            </a:pPr>
            <a:r>
              <a:rPr lang="en-US" sz="3200" dirty="0"/>
              <a:t>C. Governments may restrict freedom of speech and of the press during times of crisis.</a:t>
            </a:r>
          </a:p>
          <a:p>
            <a:pPr marL="525780" indent="-457200">
              <a:spcBef>
                <a:spcPct val="20000"/>
              </a:spcBef>
              <a:buFont typeface="Wingdings 3" pitchFamily="18" charset="2"/>
              <a:buAutoNum type="arabicPeriod"/>
            </a:pPr>
            <a:r>
              <a:rPr lang="en-US" sz="3200" dirty="0"/>
              <a:t>D. Factories and businesses should be owned by the government rather than by individuals.</a:t>
            </a:r>
          </a:p>
        </p:txBody>
      </p:sp>
      <p:grpSp>
        <p:nvGrpSpPr>
          <p:cNvPr id="7" name="Countdown"/>
          <p:cNvGrpSpPr/>
          <p:nvPr>
            <p:custDataLst>
              <p:tags r:id="rId4"/>
            </p:custDataLst>
          </p:nvPr>
        </p:nvGrpSpPr>
        <p:grpSpPr>
          <a:xfrm>
            <a:off x="8305800" y="17526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8" name="CorShape1"/>
          <p:cNvSpPr/>
          <p:nvPr>
            <p:custDataLst>
              <p:tags r:id="rId5"/>
            </p:custDataLst>
          </p:nvPr>
        </p:nvSpPr>
        <p:spPr>
          <a:xfrm>
            <a:off x="243840" y="3675379"/>
            <a:ext cx="647699" cy="647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756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990600"/>
            <a:ext cx="7772400" cy="1143000"/>
          </a:xfrm>
        </p:spPr>
        <p:txBody>
          <a:bodyPr>
            <a:noAutofit/>
          </a:bodyPr>
          <a:lstStyle/>
          <a:p>
            <a:r>
              <a:rPr lang="en-US" sz="2000" dirty="0"/>
              <a:t>Enlightenment philosophers such as John Locke and Jean-Jacques Rousseau challenged the idea of the divine right of kings. They wrote about a government’s obligations to uphold people’s rights and how the government should be based on the consent of the governed.   These new ideas encouraged people to</a:t>
            </a:r>
          </a:p>
        </p:txBody>
      </p:sp>
      <p:graphicFrame>
        <p:nvGraphicFramePr>
          <p:cNvPr id="4" name="TPChart"/>
          <p:cNvGraphicFramePr>
            <a:graphicFrameLocks/>
          </p:cNvGraphicFramePr>
          <p:nvPr>
            <p:extLst>
              <p:ext uri="{D42A27DB-BD31-4B8C-83A1-F6EECF244321}">
                <p14:modId xmlns:p14="http://schemas.microsoft.com/office/powerpoint/2010/main" xmlns="" val="1896863585"/>
              </p:ext>
            </p:extLst>
          </p:nvPr>
        </p:nvGraphicFramePr>
        <p:xfrm>
          <a:off x="9525" y="2895600"/>
          <a:ext cx="9134475" cy="3571875"/>
        </p:xfrm>
        <a:graphic>
          <a:graphicData uri="http://schemas.openxmlformats.org/presentationml/2006/ole">
            <p:oleObj spid="_x0000_s10243" name="Chart" r:id="rId7" imgW="9143977" imgH="3571761" progId="MSGraph.Chart.8">
              <p:embed followColorScheme="full"/>
            </p:oleObj>
          </a:graphicData>
        </a:graphic>
      </p:graphicFrame>
      <p:sp>
        <p:nvSpPr>
          <p:cNvPr id="3" name="TPAnswers"/>
          <p:cNvSpPr>
            <a:spLocks noGrp="1"/>
          </p:cNvSpPr>
          <p:nvPr>
            <p:ph type="body" idx="1"/>
            <p:custDataLst>
              <p:tags r:id="rId3"/>
            </p:custDataLst>
          </p:nvPr>
        </p:nvSpPr>
        <p:spPr>
          <a:xfrm>
            <a:off x="905164" y="3200400"/>
            <a:ext cx="8229600" cy="4525963"/>
          </a:xfrm>
        </p:spPr>
        <p:txBody>
          <a:bodyPr tIns="45720" bIns="45720">
            <a:noAutofit/>
          </a:bodyPr>
          <a:lstStyle/>
          <a:p>
            <a:pPr marL="525780" indent="-457200">
              <a:spcBef>
                <a:spcPct val="20000"/>
              </a:spcBef>
              <a:buFont typeface="Wingdings 3" pitchFamily="18" charset="2"/>
              <a:buAutoNum type="arabicPeriod"/>
            </a:pPr>
            <a:r>
              <a:rPr lang="en-US" sz="2800" dirty="0" smtClean="0"/>
              <a:t>remain </a:t>
            </a:r>
            <a:r>
              <a:rPr lang="en-US" sz="2800" dirty="0"/>
              <a:t>firm in their support of absolute monarchs. </a:t>
            </a:r>
          </a:p>
          <a:p>
            <a:pPr marL="525780" indent="-457200">
              <a:spcBef>
                <a:spcPct val="20000"/>
              </a:spcBef>
              <a:buFont typeface="Wingdings 3" pitchFamily="18" charset="2"/>
              <a:buAutoNum type="arabicPeriod"/>
            </a:pPr>
            <a:r>
              <a:rPr lang="en-US" sz="2800" dirty="0" smtClean="0"/>
              <a:t>look </a:t>
            </a:r>
            <a:r>
              <a:rPr lang="en-US" sz="2800" dirty="0"/>
              <a:t>for leaders who would exercise dictatorial powers. </a:t>
            </a:r>
          </a:p>
          <a:p>
            <a:pPr marL="525780" indent="-457200">
              <a:spcBef>
                <a:spcPct val="20000"/>
              </a:spcBef>
              <a:buFont typeface="Wingdings 3" pitchFamily="18" charset="2"/>
              <a:buAutoNum type="arabicPeriod"/>
            </a:pPr>
            <a:r>
              <a:rPr lang="en-US" sz="2800" dirty="0" smtClean="0"/>
              <a:t>engage </a:t>
            </a:r>
            <a:r>
              <a:rPr lang="en-US" sz="2800" dirty="0"/>
              <a:t>in revolutions to establish democratic governments. </a:t>
            </a:r>
          </a:p>
          <a:p>
            <a:pPr marL="525780" indent="-457200">
              <a:spcBef>
                <a:spcPct val="20000"/>
              </a:spcBef>
              <a:buFont typeface="Wingdings 3" pitchFamily="18" charset="2"/>
              <a:buAutoNum type="arabicPeriod"/>
            </a:pPr>
            <a:r>
              <a:rPr lang="en-US" sz="2800" dirty="0" smtClean="0"/>
              <a:t>call </a:t>
            </a:r>
            <a:r>
              <a:rPr lang="en-US" sz="2800" dirty="0"/>
              <a:t>for church leaders to create theocracies and replace the monarchies.</a:t>
            </a:r>
          </a:p>
        </p:txBody>
      </p:sp>
      <p:grpSp>
        <p:nvGrpSpPr>
          <p:cNvPr id="7" name="Countdown"/>
          <p:cNvGrpSpPr/>
          <p:nvPr>
            <p:custDataLst>
              <p:tags r:id="rId4"/>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8" name="CorShape1"/>
          <p:cNvSpPr/>
          <p:nvPr>
            <p:custDataLst>
              <p:tags r:id="rId5"/>
            </p:custDataLst>
          </p:nvPr>
        </p:nvSpPr>
        <p:spPr>
          <a:xfrm>
            <a:off x="458124" y="4797890"/>
            <a:ext cx="558799" cy="5588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34217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4.0"/>
  <p:tag name="DELIMITERS" val="3.1"/>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2.0"/>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21"/>
  <p:tag name="FONTSIZE" val="32"/>
  <p:tag name="BULLETTYPE" val="ppBulletArabicPeriod"/>
  <p:tag name="ANSWERTEXT" val="if a government failed to compel obedience&#10;if a government violated people’s natural rights&#10;if a government failed to protect people from economic inequality&#10;if a government entered into alliances with foreign governments"/>
</p:tagLst>
</file>

<file path=ppt/tags/tag11.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13.xml><?xml version="1.0" encoding="utf-8"?>
<p:tagLst xmlns:a="http://schemas.openxmlformats.org/drawingml/2006/main" xmlns:r="http://schemas.openxmlformats.org/officeDocument/2006/relationships" xmlns:p="http://schemas.openxmlformats.org/presentationml/2006/main">
  <p:tag name="SLIDEGUID" val="2C58A5424D1D4906BD02402619C5B8F4"/>
  <p:tag name="SLIDEID" val="2C58A5424D1D4906BD02402619C5B8F4"/>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20"/>
  <p:tag name="QUESTIONALIAS" val="Natural law was a fundamental idea of the    Enlightenment. Which concept is an application of natural law to the government’s role in the economic lives of its citizens?"/>
  <p:tag name="ANSWERSALIAS" val="free markets based on supply and demand|smicln| government control to achieve a favorable balance of trade  |smicln|agriculture based on tenant farming and serfdom  |smicln|lower taxes on the most privileged groups in society"/>
  <p:tag name="VALUES" val="Correct|smicln|Incorrect|smicln|Incorrect|smicln|Incorrect"/>
</p:tagLst>
</file>

<file path=ppt/tags/tag14.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04"/>
  <p:tag name="FONTSIZE" val="28"/>
  <p:tag name="BULLETTYPE" val="ppBulletArabicPeriod"/>
  <p:tag name="ANSWERTEXT" val="free markets based on supply and demand&#10; government control to achieve a favorable balance of trade  &#10;agriculture based on tenant farming and serfdom  &#10;lower taxes on the most privileged groups in society"/>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SLIDEGUID" val="4CD204706FFA4F2EBBB71EB9F34CF38A"/>
  <p:tag name="SLIDEID" val="4CD204706FFA4F2EBBB71EB9F34CF38A"/>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was one idea that the leaders of the American Revolution shared with Enlightenment thinkers?"/>
  <p:tag name="ANSWERSALIAS" val="Colonies exist to provide raw materials and markets for mother countries.|smicln|B. The people have the right to overthrow their government if it abuses its powers.|smicln|C. Governments may restrict freedom of speech and of the press during times of crisis.|smicln|D. Factories and businesses should be owned by the government rather than by individuals."/>
  <p:tag name="COUNTDOWNSECONDS" val="20"/>
  <p:tag name="VALUES" val="Incorrect|smicln|Correct|smicln|Incorrect|smicln|Incorrect"/>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34"/>
  <p:tag name="FONTSIZE" val="32"/>
  <p:tag name="BULLETTYPE" val="ppBulletArabicPeriod"/>
  <p:tag name="ANSWERTEXT" val="Colonies exist to provide raw materials and markets for mother countries.&#10;B. The people have the right to overthrow their government if it abuses its powers.&#10;C. Governments may restrict freedom of speech and of the press during times of crisis.&#10;D. Factories and businesses should be owned by the government rather than by individuals."/>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21.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2.xml><?xml version="1.0" encoding="utf-8"?>
<p:tagLst xmlns:a="http://schemas.openxmlformats.org/drawingml/2006/main" xmlns:r="http://schemas.openxmlformats.org/officeDocument/2006/relationships" xmlns:p="http://schemas.openxmlformats.org/presentationml/2006/main">
  <p:tag name="SLIDEGUID" val="631E9F15514D40BE8233C1ABDFF1A369"/>
  <p:tag name="SLIDEID" val="631E9F15514D40BE8233C1ABDFF1A369"/>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Enlightenment philosophers such as John Locke and Jean-Jacques Rousseau challenged the idea of the divine right of kings. They wrote about a government’s obligations to uphold people’s rights and how the government should be based on the consent of the governed.   These new ideas encouraged people to"/>
  <p:tag name="ANSWERSALIAS" val="remain firm in their support of absolute monarchs. |smicln|look for leaders who would exercise dictatorial powers. |smicln|engage in revolutions to establish democratic governments. |smicln|call for church leaders to create theocracies and replace the monarchies."/>
  <p:tag name="COUNTDOWNSECONDS" val="20"/>
  <p:tag name="VALUES" val="Incorrect|smicln|Incorrect|smicl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42"/>
  <p:tag name="FONTSIZE" val="28"/>
  <p:tag name="BULLETTYPE" val="ppBulletArabicPeriod"/>
  <p:tag name="ANSWERTEXT" val="remain firm in their support of absolute monarchs. &#10;look for leaders who would exercise dictatorial powers. &#10;engage in revolutions to establish democratic governments. &#10;call for church leaders to create theocracies and replace the monarchies."/>
</p:tagLst>
</file>

<file path=ppt/tags/tag24.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2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GUID" val="36805E794FEA4DBC875BA8F2CDC0F6A3"/>
  <p:tag name="SLIDEID" val="36805E794FEA4DBC875BA8F2CDC0F6A3"/>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Enlightenment philosophers such as John Locke and Jean Jacques Rousseau wrote that the relationship between citizens and their government was a social contract. Which statement describes the impact of the idea of government as a social contract on the French Revolution in 1789?"/>
  <p:tag name="ANSWERSALIAS" val="The king granted women the right to vote.|smicln|French citizens claimed their natural rights.|smicln|The king raised taxes to pay off the public debt.|smicln|French citizens supported the king against the nobles."/>
  <p:tag name="VALUES" val="No Value|smicln|No Value|smicln|No Value|smicln|No Valu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2"/>
  <p:tag name="FONTSIZE" val="32"/>
  <p:tag name="BULLETTYPE" val="ppBulletArabicPeriod"/>
  <p:tag name="ANSWERTEXT" val="The king granted women the right to vote.&#10;French citizens claimed their natural rights.&#10;The king raised taxes to pay off the public debt.&#10;French citizens supported the king against the nobles."/>
</p:tagLst>
</file>

<file path=ppt/tags/tag29.xml><?xml version="1.0" encoding="utf-8"?>
<p:tagLst xmlns:a="http://schemas.openxmlformats.org/drawingml/2006/main" xmlns:r="http://schemas.openxmlformats.org/officeDocument/2006/relationships" xmlns:p="http://schemas.openxmlformats.org/presentationml/2006/main">
  <p:tag name="SLIDEGUID" val="136C318BBD06423B9099C6706007284F"/>
  <p:tag name="SLIDEID" val="136C318BBD06423B9099C6706007284F"/>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action by the leaders of the French Revolution demonstrates that they were influenced by Enlightenment ideas?"/>
  <p:tag name="ANSWERSALIAS" val="They called for the fall of the absolute monarchy.|smicln|They encouraged the conquests of Napoleon.|smicln|They fought to maintain France’s colonial empire.|smicln|They supported the combination of church and state."/>
  <p:tag name="COUNTDOWNSECONDS" val="20"/>
  <p:tag name="VALUES" val="Correct|smicln|Incorrect|smicln|Incorrect|smicln|Incorrect"/>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5"/>
  <p:tag name="FONTSIZE" val="32"/>
  <p:tag name="BULLETTYPE" val="ppBulletArabicPeriod"/>
  <p:tag name="ANSWERTEXT" val="They called for the fall of the absolute monarchy.&#10;They encouraged the conquests of Napoleon.&#10;They fought to maintain France’s colonial empire.&#10;They supported the combination of church and state."/>
</p:tagLst>
</file>

<file path=ppt/tags/tag31.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2.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33.xml><?xml version="1.0" encoding="utf-8"?>
<p:tagLst xmlns:a="http://schemas.openxmlformats.org/drawingml/2006/main" xmlns:r="http://schemas.openxmlformats.org/officeDocument/2006/relationships" xmlns:p="http://schemas.openxmlformats.org/presentationml/2006/main">
  <p:tag name="SLIDEGUID" val="BA265682C0D94D3C93D188D9E22AB23F"/>
  <p:tag name="SLIDEID" val="BA265682C0D94D3C93D188D9E22AB23F"/>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One way absolute monarchies are similar to dictatorships is that citizens under both systems of government typically"/>
  <p:tag name="ANSWERSALIAS" val="can elect new leadership by voting in elections. |smicln|have greater freedoms than citizens in democracies. |smicln|can amend their constitutions by gathering signatures on petitions. |smicln|must engage in revolution in order to achieve governmental change"/>
  <p:tag name="COUNTDOWNSECONDS" val="20"/>
  <p:tag name="VALUES" val="Incorrect|smicln|Incorrect|smicln|Incorrect|smicln|Correct"/>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37"/>
  <p:tag name="FONTSIZE" val="28"/>
  <p:tag name="BULLETTYPE" val="ppBulletArabicPeriod"/>
  <p:tag name="ANSWERTEXT" val="can elect new leadership by voting in elections. &#10;have greater freedoms than citizens in democracies. &#10;can amend their constitutions by gathering signatures on petitions. &#10;must engage in revolution in order to achieve governmental change"/>
</p:tagLst>
</file>

<file path=ppt/tags/tag3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6.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37.xml><?xml version="1.0" encoding="utf-8"?>
<p:tagLst xmlns:a="http://schemas.openxmlformats.org/drawingml/2006/main" xmlns:r="http://schemas.openxmlformats.org/officeDocument/2006/relationships" xmlns:p="http://schemas.openxmlformats.org/presentationml/2006/main">
  <p:tag name="SLIDEGUID" val="E3AE7BA9C29D4DA591B35898D78ADC45"/>
  <p:tag name="SLIDEID" val="E3AE7BA9C29D4DA591B35898D78ADC45"/>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do absolute monarchs differ from constitutional monarchs in their ability to use power?"/>
  <p:tag name="ANSWERSALIAS" val="The power of absolute monarchs is unlimited.|smicln|The power of absolute monarchs is maintained through periodic elections. |smicln|The power of absolute monarchs is limited by the fundamental laws of the country.|smicln|The power of absolute monarchs depends on continued support from their political party."/>
  <p:tag name="COUNTDOWNSECONDS" val="20"/>
  <p:tag name="VALUES" val="Correct|smicln|Incorrect|smicln|Incorrect|smicln|Incorrect"/>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88"/>
  <p:tag name="FONTSIZE" val="32"/>
  <p:tag name="BULLETTYPE" val="ppBulletArabicPeriod"/>
  <p:tag name="ANSWERTEXT" val="The power of absolute monarchs is unlimited.&#10;The power of absolute monarchs is maintained through periodic elections. &#10;The power of absolute monarchs is limited by the fundamental laws of the country.&#10;The power of absolute monarchs depends on continued support from their political party."/>
</p:tagLst>
</file>

<file path=ppt/tags/tag39.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4.xml><?xml version="1.0" encoding="utf-8"?>
<p:tagLst xmlns:a="http://schemas.openxmlformats.org/drawingml/2006/main" xmlns:r="http://schemas.openxmlformats.org/officeDocument/2006/relationships" xmlns:p="http://schemas.openxmlformats.org/presentationml/2006/main">
  <p:tag name="SLIDEGUID" val="3934936BBFD14EB3A06808C47951638A"/>
  <p:tag name="SLIDEID" val="3934936BBFD14EB3A06808C47951638A"/>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In a Democracy, the source of authority for the government is the"/>
  <p:tag name="ANSWERSALIAS" val="A Head of State|smicln|Legislature|smicln|Courts|smicln|People"/>
  <p:tag name="COUNTDOWNSECONDS" val="10"/>
  <p:tag name="VALUES" val="Incorrect|smicln|Incorrect|smicln|Incorrect|smicln|Correct"/>
</p:tagLst>
</file>

<file path=ppt/tags/tag40.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41.xml><?xml version="1.0" encoding="utf-8"?>
<p:tagLst xmlns:a="http://schemas.openxmlformats.org/drawingml/2006/main" xmlns:r="http://schemas.openxmlformats.org/officeDocument/2006/relationships" xmlns:p="http://schemas.openxmlformats.org/presentationml/2006/main">
  <p:tag name="SLIDEGUID" val="C5F556A379454A28A4C38C90C1EF7E54"/>
  <p:tag name="SLIDEID" val="C5F556A379454A28A4C38C90C1EF7E54"/>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During the Enlightenment, a number of writers explored the relationship between governments and the people they governed. For example, Rousseau wrote The Social Contract, in which he examined ideas about majority will and the common good. How did these ideas influence the American and French Revolutions?"/>
  <p:tag name="ANSWERSALIAS" val="They encouraged loyalty to established governments.|smicln|They supported movements for social and political change.|smicln|They encouraged the formation of American and French constitutional monarchies.|smicln|They supported the efforts of governments to maintain control over their subjects."/>
  <p:tag name="COUNTDOWNSECONDS" val="20"/>
  <p:tag name="VALUES" val="Incorrect|smicln|Correct|smicln|Incorrect|smicln|Incorrect"/>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72"/>
  <p:tag name="FONTSIZE" val="24"/>
  <p:tag name="BULLETTYPE" val="ppBulletArabicPeriod"/>
  <p:tag name="ANSWERTEXT" val="They encouraged loyalty to established governments.&#10;They supported movements for social and political change.&#10;They encouraged the formation of American and French constitutional monarchies.&#10;They supported the efforts of governments to maintain control over their subjects."/>
</p:tagLst>
</file>

<file path=ppt/tags/tag43.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1"/>
  <p:tag name="FONTSIZE" val="32"/>
  <p:tag name="BULLETTYPE" val="ppBulletArabicPeriod"/>
  <p:tag name="ANSWERTEXT" val="A Head of State&#10;Legislature&#10;Courts&#10;People"/>
</p:tagLst>
</file>

<file path=ppt/tags/tag6.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SLIDEGUID" val="19C3E7826D6343A88C23E3EB32942564"/>
  <p:tag name="SLIDEID" val="19C3E7826D6343A88C23E3EB32942564"/>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In exploring the relationship between governments and people, Thomas Hobbes argued that governments resulted from a social contract to maintain an orderly society. John Locke, another philosopher of the Enlightenment, inspired American revolutionaries by arguing that a new social contract could be instituted under what circumstance?"/>
  <p:tag name="ANSWERSALIAS" val="if a government failed to compel obedience|smicln|if a government violated people’s natural rights|smicln|if a government failed to protect people from economic inequality|smicln|if a government entered into alliances with foreign governments"/>
  <p:tag name="COUNTDOWNSECONDS" val="20"/>
  <p:tag name="VALUES" val="Incorrect|smicln|Correct|smicln|Incorrect|smicln|Incorrect"/>
</p:tagLst>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815</TotalTime>
  <Words>787</Words>
  <Application>Microsoft Office PowerPoint</Application>
  <PresentationFormat>On-screen Show (4:3)</PresentationFormat>
  <Paragraphs>115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Urban Pop</vt:lpstr>
      <vt:lpstr>Microsoft Graph Chart</vt:lpstr>
      <vt:lpstr>Slide 1</vt:lpstr>
      <vt:lpstr>The Enlightenment</vt:lpstr>
      <vt:lpstr>In a Democracy, the source of authority for the government is the</vt:lpstr>
      <vt:lpstr>The Enlightenment</vt:lpstr>
      <vt:lpstr>In exploring the relationship between governments and people, Thomas Hobbes argued that governments resulted from a social contract to maintain an orderly society. John Locke, another philosopher of the Enlightenment, inspired American revolutionaries by arguing that a new social contract could be instituted under what circumstance?</vt:lpstr>
      <vt:lpstr>Natural law was a fundamental idea of the    Enlightenment. Which concept is an application of natural law to the government’s role in the economic lives of its citizens?</vt:lpstr>
      <vt:lpstr>Enlightened Revolutions</vt:lpstr>
      <vt:lpstr>What was one idea that the leaders of the American Revolution shared with Enlightenment thinkers?</vt:lpstr>
      <vt:lpstr>Enlightenment philosophers such as John Locke and Jean-Jacques Rousseau challenged the idea of the divine right of kings. They wrote about a government’s obligations to uphold people’s rights and how the government should be based on the consent of the governed.   These new ideas encouraged people to</vt:lpstr>
      <vt:lpstr>Enlightened Revolutions</vt:lpstr>
      <vt:lpstr>Enlightenment philosophers such as John Locke and Jean Jacques Rousseau wrote that the relationship between citizens and their government was a social contract. Which statement describes the impact of the idea of government as a social contract on the French Revolution in 1789?</vt:lpstr>
      <vt:lpstr>What action by the leaders of the French Revolution demonstrates that they were influenced by Enlightenment ideas?</vt:lpstr>
      <vt:lpstr>One way absolute monarchies are similar to dictatorships is that citizens under both systems of government typically</vt:lpstr>
      <vt:lpstr>How do absolute monarchs differ from constitutional monarchs in their ability to use power?</vt:lpstr>
      <vt:lpstr>During the Enlightenment, a number of writers explored the relationship between governments and the people they governed. For example, Rousseau wrote The Social Contract, in which he examined ideas about majority will and the common good. How did these ideas influence the American and French Revolutions?</vt:lpstr>
      <vt:lpstr>Enlightened Revolutions</vt:lpstr>
    </vt:vector>
  </TitlesOfParts>
  <Company>Lakeview Local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Preisse</dc:creator>
  <cp:lastModifiedBy>Jennifer L Sanders</cp:lastModifiedBy>
  <cp:revision>28</cp:revision>
  <dcterms:created xsi:type="dcterms:W3CDTF">2013-02-21T16:59:06Z</dcterms:created>
  <dcterms:modified xsi:type="dcterms:W3CDTF">2013-02-25T10:37:51Z</dcterms:modified>
</cp:coreProperties>
</file>