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7.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8.xml" ContentType="application/vnd.openxmlformats-officedocument.theme+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theme/theme9.xml" ContentType="application/vnd.openxmlformats-officedocument.theme+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theme/theme10.xml" ContentType="application/vnd.openxmlformats-officedocument.theme+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theme/theme11.xml" ContentType="application/vnd.openxmlformats-officedocument.theme+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theme/theme12.xml" ContentType="application/vnd.openxmlformats-officedocument.theme+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theme/theme1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 id="2147483699" r:id="rId4"/>
    <p:sldMasterId id="2147483712" r:id="rId5"/>
    <p:sldMasterId id="2147483725" r:id="rId6"/>
    <p:sldMasterId id="2147483738" r:id="rId7"/>
    <p:sldMasterId id="2147483750" r:id="rId8"/>
    <p:sldMasterId id="2147483762" r:id="rId9"/>
    <p:sldMasterId id="2147483774" r:id="rId10"/>
    <p:sldMasterId id="2147483788" r:id="rId11"/>
    <p:sldMasterId id="2147483802" r:id="rId12"/>
    <p:sldMasterId id="2147483816" r:id="rId13"/>
  </p:sldMasterIdLst>
  <p:sldIdLst>
    <p:sldId id="256" r:id="rId14"/>
    <p:sldId id="257" r:id="rId15"/>
    <p:sldId id="259" r:id="rId16"/>
    <p:sldId id="269" r:id="rId17"/>
    <p:sldId id="260" r:id="rId18"/>
    <p:sldId id="267" r:id="rId19"/>
    <p:sldId id="271" r:id="rId20"/>
    <p:sldId id="261" r:id="rId21"/>
    <p:sldId id="262" r:id="rId22"/>
    <p:sldId id="266" r:id="rId23"/>
    <p:sldId id="270" r:id="rId24"/>
    <p:sldId id="263" r:id="rId25"/>
    <p:sldId id="264" r:id="rId26"/>
    <p:sldId id="265" r:id="rId27"/>
    <p:sldId id="268" r:id="rId28"/>
  </p:sldIdLst>
  <p:sldSz cx="9144000" cy="6858000" type="screen4x3"/>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slide" Target="slides/slide8.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E6F4C924-939E-4532-BDFF-6A44831B3C49}" type="datetimeFigureOut">
              <a:rPr lang="en-US" smtClean="0"/>
              <a:t>3/13/2013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89CA1873-3AE3-44DF-B3FD-B5B9C48D700B}"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F4C924-939E-4532-BDFF-6A44831B3C49}"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A1873-3AE3-44DF-B3FD-B5B9C48D700B}" type="slidenum">
              <a:rPr lang="en-US" smtClean="0"/>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FBA47C47-F7F9-48B0-8E2E-AF315350AC5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9947455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4B4A6173-EDB7-4F6F-9C38-51BE29FB032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6417927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B5E031C-1231-40A7-AB6B-0EBCABE20C6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5772887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73B21E0-5744-408B-BAD5-70EA5DC1594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4295735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76D6A5E-A41D-430A-8D0F-C93A69E283B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962166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5BAAA66-70F8-46D6-94FA-9415900B868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5525952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E0DA7B2-5A83-4106-AE58-32AE69BC4D8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7890233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769652B-1C49-4620-8324-9456DD6DE04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1988783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E9DBBB3-DE6D-4D1D-A841-E25A36BD10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4586898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BDF593F-2D3F-482B-8E7C-8FB48AD37E5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78930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F4C924-939E-4532-BDFF-6A44831B3C49}"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89CA1873-3AE3-44DF-B3FD-B5B9C48D700B}" type="slidenum">
              <a:rPr lang="en-US" smtClean="0"/>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D0A6707-7349-4657-859F-B7DE0E68060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214697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9C9132E-5153-4AC3-BC11-84FFE330DD7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3151332"/>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22C12B8-0D35-408F-9DC3-989E6B951C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9307657"/>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C9E95FD-2C4E-460C-814B-F3DD8034BAE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3287187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10A0836-3ED4-44F8-A854-EFE1241DB78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9499818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20E55C2-67AC-4C69-B22E-820D56D7092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441857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6BFD78F-A6AD-41FA-88F7-2F3344E92EC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398885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98A327C-5F8D-4772-8BE3-9A039FA0A8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3466640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DDEB139-816E-4D91-AE3F-FDBEC412FDC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51422866"/>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E0DA7B2-5A83-4106-AE58-32AE69BC4D8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85221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F4C924-939E-4532-BDFF-6A44831B3C49}"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A1873-3AE3-44DF-B3FD-B5B9C48D700B}" type="slidenum">
              <a:rPr lang="en-US" smtClean="0"/>
              <a:t>‹#›</a:t>
            </a:fld>
            <a:endParaRPr lang="en-US"/>
          </a:p>
        </p:txBody>
      </p:sp>
    </p:spTree>
    <p:extLst>
      <p:ext uri="{BB962C8B-B14F-4D97-AF65-F5344CB8AC3E}">
        <p14:creationId xmlns:p14="http://schemas.microsoft.com/office/powerpoint/2010/main" val="2014231502"/>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769652B-1C49-4620-8324-9456DD6DE04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0871480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E9DBBB3-DE6D-4D1D-A841-E25A36BD10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43803976"/>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BDF593F-2D3F-482B-8E7C-8FB48AD37E5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1313692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D0A6707-7349-4657-859F-B7DE0E68060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1730305"/>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9C9132E-5153-4AC3-BC11-84FFE330DD7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92343611"/>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22C12B8-0D35-408F-9DC3-989E6B951C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82457070"/>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C9E95FD-2C4E-460C-814B-F3DD8034BAE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1831889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10A0836-3ED4-44F8-A854-EFE1241DB78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3083458"/>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20E55C2-67AC-4C69-B22E-820D56D7092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82012907"/>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6BFD78F-A6AD-41FA-88F7-2F3344E92EC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6783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4E070F7-BE2E-41DB-9979-097C5FE65A59}"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8D6AA0B-D633-4F5F-A0E9-A48804E2B33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35012072"/>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98A327C-5F8D-4772-8BE3-9A039FA0A8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241116"/>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DDEB139-816E-4D91-AE3F-FDBEC412FDC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3238994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E0DA7B2-5A83-4106-AE58-32AE69BC4D8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93466616"/>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769652B-1C49-4620-8324-9456DD6DE04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16917251"/>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E9DBBB3-DE6D-4D1D-A841-E25A36BD10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68119570"/>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BDF593F-2D3F-482B-8E7C-8FB48AD37E5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83559155"/>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D0A6707-7349-4657-859F-B7DE0E68060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9486584"/>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9C9132E-5153-4AC3-BC11-84FFE330DD7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03008517"/>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22C12B8-0D35-408F-9DC3-989E6B951C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7079253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C9E95FD-2C4E-460C-814B-F3DD8034BAE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80295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9AE211-73DF-4BAC-86F8-63ECBB8AEF48}"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FDE855C-8473-4F7E-BB68-CD1BDEB166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35157695"/>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10A0836-3ED4-44F8-A854-EFE1241DB78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23456455"/>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20E55C2-67AC-4C69-B22E-820D56D7092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28709883"/>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6BFD78F-A6AD-41FA-88F7-2F3344E92EC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64143358"/>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98A327C-5F8D-4772-8BE3-9A039FA0A8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25712637"/>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DDEB139-816E-4D91-AE3F-FDBEC412FDC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3460710"/>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E0DA7B2-5A83-4106-AE58-32AE69BC4D8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6460887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769652B-1C49-4620-8324-9456DD6DE04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07261276"/>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E9DBBB3-DE6D-4D1D-A841-E25A36BD10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93104309"/>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BDF593F-2D3F-482B-8E7C-8FB48AD37E5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6996472"/>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D0A6707-7349-4657-859F-B7DE0E68060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5951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D9957E3-FE30-4137-B3FA-7F12A7FD3D1C}"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3C1F8AC-766A-47E0-A055-553708581D6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3697993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9C9132E-5153-4AC3-BC11-84FFE330DD7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62384786"/>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22C12B8-0D35-408F-9DC3-989E6B951C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14116673"/>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C9E95FD-2C4E-460C-814B-F3DD8034BAE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81577215"/>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10A0836-3ED4-44F8-A854-EFE1241DB78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4317545"/>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20E55C2-67AC-4C69-B22E-820D56D7092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98030897"/>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6BFD78F-A6AD-41FA-88F7-2F3344E92EC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6980192"/>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98A327C-5F8D-4772-8BE3-9A039FA0A8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20889623"/>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DDEB139-816E-4D91-AE3F-FDBEC412FDC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55785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01ED532-BCDC-4756-BA42-BDFB0ECBA08C}" type="datetimeFigureOut">
              <a:rPr lang="en-US">
                <a:solidFill>
                  <a:prstClr val="black">
                    <a:tint val="75000"/>
                  </a:prstClr>
                </a:solidFill>
              </a:rPr>
              <a:pPr>
                <a:defRPr/>
              </a:pPr>
              <a:t>3/13/2013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E212874-210C-4566-AB79-A01227C5C1C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984198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B53457C-4C02-47AE-B0AF-6B1CA2BE9A06}" type="datetimeFigureOut">
              <a:rPr lang="en-US">
                <a:solidFill>
                  <a:prstClr val="black">
                    <a:tint val="75000"/>
                  </a:prstClr>
                </a:solidFill>
              </a:rPr>
              <a:pPr>
                <a:defRPr/>
              </a:pPr>
              <a:t>3/13/2013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89F24FE9-BE91-4AB0-99CA-B5A963770D3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739394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A68ED1E-C2A2-4292-91B9-6FB1360967BE}" type="datetimeFigureOut">
              <a:rPr lang="en-US">
                <a:solidFill>
                  <a:prstClr val="black">
                    <a:tint val="75000"/>
                  </a:prstClr>
                </a:solidFill>
              </a:rPr>
              <a:pPr>
                <a:defRPr/>
              </a:pPr>
              <a:t>3/13/2013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5D1140E6-7CCE-4A25-A946-284CD4488AB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077315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7C5709C-5CC3-494E-B785-F92D94FAAF3A}" type="datetimeFigureOut">
              <a:rPr lang="en-US">
                <a:solidFill>
                  <a:prstClr val="black">
                    <a:tint val="75000"/>
                  </a:prstClr>
                </a:solidFill>
              </a:rPr>
              <a:pPr>
                <a:defRPr/>
              </a:pPr>
              <a:t>3/13/2013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FF828F3-F9FA-4A2B-9013-9174FA955A5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43304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F4C924-939E-4532-BDFF-6A44831B3C49}" type="datetimeFigureOut">
              <a:rPr lang="en-US" smtClean="0"/>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A1873-3AE3-44DF-B3FD-B5B9C48D700B}"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1917CB7-F0FF-4DBE-8761-4D2BAD452FFF}" type="datetimeFigureOut">
              <a:rPr lang="en-US">
                <a:solidFill>
                  <a:prstClr val="black">
                    <a:tint val="75000"/>
                  </a:prstClr>
                </a:solidFill>
              </a:rPr>
              <a:pPr>
                <a:defRPr/>
              </a:pPr>
              <a:t>3/13/2013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BA552E7-B21D-4298-9883-AEBDB932DFD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669878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D63A1A2-0880-4AD9-BB76-37EA202F663D}" type="datetimeFigureOut">
              <a:rPr lang="en-US">
                <a:solidFill>
                  <a:prstClr val="black">
                    <a:tint val="75000"/>
                  </a:prstClr>
                </a:solidFill>
              </a:rPr>
              <a:pPr>
                <a:defRPr/>
              </a:pPr>
              <a:t>3/13/2013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14B78F3-BEB3-429D-AA49-21B65B15460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57408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C429E8-B6AE-4574-8C92-D1B351943851}"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A786724-9FDB-411A-B395-252A9FBA872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947484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AF892CC-227C-449C-9680-927BAB514FE8}"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147D3DE-C43D-42BD-BA89-F41C7FAC67B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542345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4032D29-DE50-4EA4-8054-69D5C386CAF0}"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1365155-3B40-4B94-A1D9-13A66303A5E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124249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4E070F7-BE2E-41DB-9979-097C5FE65A59}"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8D6AA0B-D633-4F5F-A0E9-A48804E2B33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548678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9AE211-73DF-4BAC-86F8-63ECBB8AEF48}"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FDE855C-8473-4F7E-BB68-CD1BDEB166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549844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D9957E3-FE30-4137-B3FA-7F12A7FD3D1C}"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3C1F8AC-766A-47E0-A055-553708581D6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707051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01ED532-BCDC-4756-BA42-BDFB0ECBA08C}" type="datetimeFigureOut">
              <a:rPr lang="en-US">
                <a:solidFill>
                  <a:prstClr val="black">
                    <a:tint val="75000"/>
                  </a:prstClr>
                </a:solidFill>
              </a:rPr>
              <a:pPr>
                <a:defRPr/>
              </a:pPr>
              <a:t>3/13/2013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E212874-210C-4566-AB79-A01227C5C1C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953220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B53457C-4C02-47AE-B0AF-6B1CA2BE9A06}" type="datetimeFigureOut">
              <a:rPr lang="en-US">
                <a:solidFill>
                  <a:prstClr val="black">
                    <a:tint val="75000"/>
                  </a:prstClr>
                </a:solidFill>
              </a:rPr>
              <a:pPr>
                <a:defRPr/>
              </a:pPr>
              <a:t>3/13/2013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89F24FE9-BE91-4AB0-99CA-B5A963770D3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92727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E6F4C924-939E-4532-BDFF-6A44831B3C49}" type="datetimeFigureOut">
              <a:rPr lang="en-US" smtClean="0"/>
              <a:t>3/13/2013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89CA1873-3AE3-44DF-B3FD-B5B9C48D700B}"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A68ED1E-C2A2-4292-91B9-6FB1360967BE}" type="datetimeFigureOut">
              <a:rPr lang="en-US">
                <a:solidFill>
                  <a:prstClr val="black">
                    <a:tint val="75000"/>
                  </a:prstClr>
                </a:solidFill>
              </a:rPr>
              <a:pPr>
                <a:defRPr/>
              </a:pPr>
              <a:t>3/13/2013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5D1140E6-7CCE-4A25-A946-284CD4488AB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227299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7C5709C-5CC3-494E-B785-F92D94FAAF3A}" type="datetimeFigureOut">
              <a:rPr lang="en-US">
                <a:solidFill>
                  <a:prstClr val="black">
                    <a:tint val="75000"/>
                  </a:prstClr>
                </a:solidFill>
              </a:rPr>
              <a:pPr>
                <a:defRPr/>
              </a:pPr>
              <a:t>3/13/2013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FF828F3-F9FA-4A2B-9013-9174FA955A5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895093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1917CB7-F0FF-4DBE-8761-4D2BAD452FFF}" type="datetimeFigureOut">
              <a:rPr lang="en-US">
                <a:solidFill>
                  <a:prstClr val="black">
                    <a:tint val="75000"/>
                  </a:prstClr>
                </a:solidFill>
              </a:rPr>
              <a:pPr>
                <a:defRPr/>
              </a:pPr>
              <a:t>3/13/2013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BA552E7-B21D-4298-9883-AEBDB932DFD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407856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D63A1A2-0880-4AD9-BB76-37EA202F663D}" type="datetimeFigureOut">
              <a:rPr lang="en-US">
                <a:solidFill>
                  <a:prstClr val="black">
                    <a:tint val="75000"/>
                  </a:prstClr>
                </a:solidFill>
              </a:rPr>
              <a:pPr>
                <a:defRPr/>
              </a:pPr>
              <a:t>3/13/2013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14B78F3-BEB3-429D-AA49-21B65B15460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605789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C429E8-B6AE-4574-8C92-D1B351943851}"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A786724-9FDB-411A-B395-252A9FBA872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660785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AF892CC-227C-449C-9680-927BAB514FE8}"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147D3DE-C43D-42BD-BA89-F41C7FAC67B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45273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4032D29-DE50-4EA4-8054-69D5C386CAF0}"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1365155-3B40-4B94-A1D9-13A66303A5E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463256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2976575-8DDB-4393-A2AB-1C659B4BEC39}"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51FE605-8B21-4633-BD73-424B35AC4BD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472856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FD5CC2-D7BB-44D9-9160-6A578EC31427}"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97EB592-A028-476A-91D6-E9B1452BDFB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777017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2EE8139-0E8A-4408-959C-939F75B33272}"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A41E408-45B0-4A4D-A9D1-3C5506878FE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51324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F4C924-939E-4532-BDFF-6A44831B3C49}" type="datetimeFigureOut">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A1873-3AE3-44DF-B3FD-B5B9C48D700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44B9D16-C4C7-4139-9E17-8989ECFE15CC}" type="datetimeFigureOut">
              <a:rPr lang="en-US">
                <a:solidFill>
                  <a:prstClr val="black">
                    <a:tint val="75000"/>
                  </a:prstClr>
                </a:solidFill>
              </a:rPr>
              <a:pPr>
                <a:defRPr/>
              </a:pPr>
              <a:t>3/13/2013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B6CB6B9-1F7B-4DCA-A9EA-CBF5F20C643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967608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0C48949-B563-44A1-BD30-653145666E2B}" type="datetimeFigureOut">
              <a:rPr lang="en-US">
                <a:solidFill>
                  <a:prstClr val="black">
                    <a:tint val="75000"/>
                  </a:prstClr>
                </a:solidFill>
              </a:rPr>
              <a:pPr>
                <a:defRPr/>
              </a:pPr>
              <a:t>3/13/2013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796CBAF4-92EC-424C-A3AA-9A6EA21E700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1893788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3FB0662-0423-4DA5-B868-F03F485B7DE3}" type="datetimeFigureOut">
              <a:rPr lang="en-US">
                <a:solidFill>
                  <a:prstClr val="black">
                    <a:tint val="75000"/>
                  </a:prstClr>
                </a:solidFill>
              </a:rPr>
              <a:pPr>
                <a:defRPr/>
              </a:pPr>
              <a:t>3/13/2013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6F31CB6-90F6-496A-AAAC-9E778157756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690829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919768-88CD-4540-ADD5-848C40581CC9}" type="datetimeFigureOut">
              <a:rPr lang="en-US">
                <a:solidFill>
                  <a:prstClr val="black">
                    <a:tint val="75000"/>
                  </a:prstClr>
                </a:solidFill>
              </a:rPr>
              <a:pPr>
                <a:defRPr/>
              </a:pPr>
              <a:t>3/13/2013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43B4048-F66E-482D-8A38-CC05C9919D4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167337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0DB38D5-AD1C-4FA2-A3A7-32C3A8EBF2E0}" type="datetimeFigureOut">
              <a:rPr lang="en-US">
                <a:solidFill>
                  <a:prstClr val="black">
                    <a:tint val="75000"/>
                  </a:prstClr>
                </a:solidFill>
              </a:rPr>
              <a:pPr>
                <a:defRPr/>
              </a:pPr>
              <a:t>3/13/2013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119D9E2-7554-48B8-99EF-63F17CF8376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574703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6166AED-2D41-4F82-8B28-1F49AFFBB66B}" type="datetimeFigureOut">
              <a:rPr lang="en-US">
                <a:solidFill>
                  <a:prstClr val="black">
                    <a:tint val="75000"/>
                  </a:prstClr>
                </a:solidFill>
              </a:rPr>
              <a:pPr>
                <a:defRPr/>
              </a:pPr>
              <a:t>3/13/2013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AFF7113-2394-4D80-851C-15BDD66076E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4012154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E89E7C9-BB6F-4632-A053-488E21721324}"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84F2AB4-F0A5-44EB-A099-6454C5067F3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213361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FF05A8-4ACE-4546-823D-5FECDDA75CEA}"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5590874-07F2-454B-8A8F-2F51770E07F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5969151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DDAD11-9DB0-4EC0-9D24-96899CCC4CB7}"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5636859-E303-492B-8DE2-BB4F52F24F9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0830899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2976575-8DDB-4393-A2AB-1C659B4BEC39}"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51FE605-8B21-4633-BD73-424B35AC4BD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42114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F4C924-939E-4532-BDFF-6A44831B3C49}" type="datetimeFigureOut">
              <a:rPr lang="en-US" smtClean="0"/>
              <a:t>3/13/2013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CA1873-3AE3-44DF-B3FD-B5B9C48D700B}"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FD5CC2-D7BB-44D9-9160-6A578EC31427}"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97EB592-A028-476A-91D6-E9B1452BDFB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0851183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2EE8139-0E8A-4408-959C-939F75B33272}"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A41E408-45B0-4A4D-A9D1-3C5506878FE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403817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44B9D16-C4C7-4139-9E17-8989ECFE15CC}" type="datetimeFigureOut">
              <a:rPr lang="en-US">
                <a:solidFill>
                  <a:prstClr val="black">
                    <a:tint val="75000"/>
                  </a:prstClr>
                </a:solidFill>
              </a:rPr>
              <a:pPr>
                <a:defRPr/>
              </a:pPr>
              <a:t>3/13/2013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B6CB6B9-1F7B-4DCA-A9EA-CBF5F20C643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6461075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0C48949-B563-44A1-BD30-653145666E2B}" type="datetimeFigureOut">
              <a:rPr lang="en-US">
                <a:solidFill>
                  <a:prstClr val="black">
                    <a:tint val="75000"/>
                  </a:prstClr>
                </a:solidFill>
              </a:rPr>
              <a:pPr>
                <a:defRPr/>
              </a:pPr>
              <a:t>3/13/2013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796CBAF4-92EC-424C-A3AA-9A6EA21E700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8213291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3FB0662-0423-4DA5-B868-F03F485B7DE3}" type="datetimeFigureOut">
              <a:rPr lang="en-US">
                <a:solidFill>
                  <a:prstClr val="black">
                    <a:tint val="75000"/>
                  </a:prstClr>
                </a:solidFill>
              </a:rPr>
              <a:pPr>
                <a:defRPr/>
              </a:pPr>
              <a:t>3/13/2013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6F31CB6-90F6-496A-AAAC-9E778157756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3021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919768-88CD-4540-ADD5-848C40581CC9}" type="datetimeFigureOut">
              <a:rPr lang="en-US">
                <a:solidFill>
                  <a:prstClr val="black">
                    <a:tint val="75000"/>
                  </a:prstClr>
                </a:solidFill>
              </a:rPr>
              <a:pPr>
                <a:defRPr/>
              </a:pPr>
              <a:t>3/13/2013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43B4048-F66E-482D-8A38-CC05C9919D4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3335915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0DB38D5-AD1C-4FA2-A3A7-32C3A8EBF2E0}" type="datetimeFigureOut">
              <a:rPr lang="en-US">
                <a:solidFill>
                  <a:prstClr val="black">
                    <a:tint val="75000"/>
                  </a:prstClr>
                </a:solidFill>
              </a:rPr>
              <a:pPr>
                <a:defRPr/>
              </a:pPr>
              <a:t>3/13/2013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119D9E2-7554-48B8-99EF-63F17CF8376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709310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6166AED-2D41-4F82-8B28-1F49AFFBB66B}" type="datetimeFigureOut">
              <a:rPr lang="en-US">
                <a:solidFill>
                  <a:prstClr val="black">
                    <a:tint val="75000"/>
                  </a:prstClr>
                </a:solidFill>
              </a:rPr>
              <a:pPr>
                <a:defRPr/>
              </a:pPr>
              <a:t>3/13/2013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AFF7113-2394-4D80-851C-15BDD66076E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074605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E89E7C9-BB6F-4632-A053-488E21721324}"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84F2AB4-F0A5-44EB-A099-6454C5067F3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944007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FF05A8-4ACE-4546-823D-5FECDDA75CEA}"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5590874-07F2-454B-8A8F-2F51770E07F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98955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6F4C924-939E-4532-BDFF-6A44831B3C49}" type="datetimeFigureOut">
              <a:rPr lang="en-US" smtClean="0"/>
              <a:t>3/13/2013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CA1873-3AE3-44DF-B3FD-B5B9C48D700B}"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DDAD11-9DB0-4EC0-9D24-96899CCC4CB7}"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5636859-E303-492B-8DE2-BB4F52F24F9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8463313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2976575-8DDB-4393-A2AB-1C659B4BEC39}"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51FE605-8B21-4633-BD73-424B35AC4BD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0431819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FD5CC2-D7BB-44D9-9160-6A578EC31427}"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97EB592-A028-476A-91D6-E9B1452BDFB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3842298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2EE8139-0E8A-4408-959C-939F75B33272}"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A41E408-45B0-4A4D-A9D1-3C5506878FE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6248339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44B9D16-C4C7-4139-9E17-8989ECFE15CC}" type="datetimeFigureOut">
              <a:rPr lang="en-US">
                <a:solidFill>
                  <a:prstClr val="black">
                    <a:tint val="75000"/>
                  </a:prstClr>
                </a:solidFill>
              </a:rPr>
              <a:pPr>
                <a:defRPr/>
              </a:pPr>
              <a:t>3/13/2013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B6CB6B9-1F7B-4DCA-A9EA-CBF5F20C643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4572528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0C48949-B563-44A1-BD30-653145666E2B}" type="datetimeFigureOut">
              <a:rPr lang="en-US">
                <a:solidFill>
                  <a:prstClr val="black">
                    <a:tint val="75000"/>
                  </a:prstClr>
                </a:solidFill>
              </a:rPr>
              <a:pPr>
                <a:defRPr/>
              </a:pPr>
              <a:t>3/13/2013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796CBAF4-92EC-424C-A3AA-9A6EA21E700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7028833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3FB0662-0423-4DA5-B868-F03F485B7DE3}" type="datetimeFigureOut">
              <a:rPr lang="en-US">
                <a:solidFill>
                  <a:prstClr val="black">
                    <a:tint val="75000"/>
                  </a:prstClr>
                </a:solidFill>
              </a:rPr>
              <a:pPr>
                <a:defRPr/>
              </a:pPr>
              <a:t>3/13/2013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46F31CB6-90F6-496A-AAAC-9E778157756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1192401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0919768-88CD-4540-ADD5-848C40581CC9}" type="datetimeFigureOut">
              <a:rPr lang="en-US">
                <a:solidFill>
                  <a:prstClr val="black">
                    <a:tint val="75000"/>
                  </a:prstClr>
                </a:solidFill>
              </a:rPr>
              <a:pPr>
                <a:defRPr/>
              </a:pPr>
              <a:t>3/13/2013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43B4048-F66E-482D-8A38-CC05C9919D4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0299799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0DB38D5-AD1C-4FA2-A3A7-32C3A8EBF2E0}" type="datetimeFigureOut">
              <a:rPr lang="en-US">
                <a:solidFill>
                  <a:prstClr val="black">
                    <a:tint val="75000"/>
                  </a:prstClr>
                </a:solidFill>
              </a:rPr>
              <a:pPr>
                <a:defRPr/>
              </a:pPr>
              <a:t>3/13/2013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119D9E2-7554-48B8-99EF-63F17CF8376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3524610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6166AED-2D41-4F82-8B28-1F49AFFBB66B}" type="datetimeFigureOut">
              <a:rPr lang="en-US">
                <a:solidFill>
                  <a:prstClr val="black">
                    <a:tint val="75000"/>
                  </a:prstClr>
                </a:solidFill>
              </a:rPr>
              <a:pPr>
                <a:defRPr/>
              </a:pPr>
              <a:t>3/13/2013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AFF7113-2394-4D80-851C-15BDD66076E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08761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6F4C924-939E-4532-BDFF-6A44831B3C49}" type="datetimeFigureOut">
              <a:rPr lang="en-US" smtClean="0"/>
              <a:t>3/13/2013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CA1873-3AE3-44DF-B3FD-B5B9C48D700B}" type="slidenum">
              <a:rPr lang="en-US" smtClean="0"/>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E89E7C9-BB6F-4632-A053-488E21721324}"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84F2AB4-F0A5-44EB-A099-6454C5067F3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5826333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FF05A8-4ACE-4546-823D-5FECDDA75CEA}"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5590874-07F2-454B-8A8F-2F51770E07F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7077337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8DDAD11-9DB0-4EC0-9D24-96899CCC4CB7}"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5636859-E303-492B-8DE2-BB4F52F24F9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8175169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217991E-7A16-42B2-9BE1-190CB51C2CF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4073376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5B782A6-A8BA-44C0-8388-3E61F1AA824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1980958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3629664-770E-46EA-B4FF-90A37ED0516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9030948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6EA156A-B24E-4A52-BFFA-9F87CD55BC9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9002246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DF4CAF8D-46E7-49FC-95E7-A5901B7ED53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9565588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FBA47C47-F7F9-48B0-8E2E-AF315350AC5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9327602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4B4A6173-EDB7-4F6F-9C38-51BE29FB032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1754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F4C924-939E-4532-BDFF-6A44831B3C49}" type="datetimeFigureOut">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89CA1873-3AE3-44DF-B3FD-B5B9C48D700B}"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B5E031C-1231-40A7-AB6B-0EBCABE20C6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47574621"/>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73B21E0-5744-408B-BAD5-70EA5DC1594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1768646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76D6A5E-A41D-430A-8D0F-C93A69E283B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5951879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5BAAA66-70F8-46D6-94FA-9415900B868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3706337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217991E-7A16-42B2-9BE1-190CB51C2CF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4349932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5B782A6-A8BA-44C0-8388-3E61F1AA824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2896839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3629664-770E-46EA-B4FF-90A37ED0516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3879105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6EA156A-B24E-4A52-BFFA-9F87CD55BC9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7446752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DF4CAF8D-46E7-49FC-95E7-A5901B7ED53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8400948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FBA47C47-F7F9-48B0-8E2E-AF315350AC5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20287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F4C924-939E-4532-BDFF-6A44831B3C49}" type="datetimeFigureOut">
              <a:rPr lang="en-US" smtClean="0"/>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A1873-3AE3-44DF-B3FD-B5B9C48D700B}"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4B4A6173-EDB7-4F6F-9C38-51BE29FB032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2820850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B5E031C-1231-40A7-AB6B-0EBCABE20C6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7747212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73B21E0-5744-408B-BAD5-70EA5DC1594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4190849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76D6A5E-A41D-430A-8D0F-C93A69E283B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77096460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5BAAA66-70F8-46D6-94FA-9415900B868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021164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217991E-7A16-42B2-9BE1-190CB51C2CF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1088401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5B782A6-A8BA-44C0-8388-3E61F1AA824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7460493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3629664-770E-46EA-B4FF-90A37ED0516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1839427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6EA156A-B24E-4A52-BFFA-9F87CD55BC9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7362566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DF4CAF8D-46E7-49FC-95E7-A5901B7ED53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159418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3.xml"/><Relationship Id="rId13" Type="http://schemas.openxmlformats.org/officeDocument/2006/relationships/slideLayout" Target="../slideLayouts/slideLayout118.xml"/><Relationship Id="rId3" Type="http://schemas.openxmlformats.org/officeDocument/2006/relationships/slideLayout" Target="../slideLayouts/slideLayout108.xml"/><Relationship Id="rId7" Type="http://schemas.openxmlformats.org/officeDocument/2006/relationships/slideLayout" Target="../slideLayouts/slideLayout112.xml"/><Relationship Id="rId12" Type="http://schemas.openxmlformats.org/officeDocument/2006/relationships/slideLayout" Target="../slideLayouts/slideLayout117.xml"/><Relationship Id="rId2" Type="http://schemas.openxmlformats.org/officeDocument/2006/relationships/slideLayout" Target="../slideLayouts/slideLayout107.xml"/><Relationship Id="rId1" Type="http://schemas.openxmlformats.org/officeDocument/2006/relationships/slideLayout" Target="../slideLayouts/slideLayout106.xml"/><Relationship Id="rId6" Type="http://schemas.openxmlformats.org/officeDocument/2006/relationships/slideLayout" Target="../slideLayouts/slideLayout111.xml"/><Relationship Id="rId11" Type="http://schemas.openxmlformats.org/officeDocument/2006/relationships/slideLayout" Target="../slideLayouts/slideLayout116.xml"/><Relationship Id="rId5" Type="http://schemas.openxmlformats.org/officeDocument/2006/relationships/slideLayout" Target="../slideLayouts/slideLayout110.xml"/><Relationship Id="rId10" Type="http://schemas.openxmlformats.org/officeDocument/2006/relationships/slideLayout" Target="../slideLayouts/slideLayout115.xml"/><Relationship Id="rId4" Type="http://schemas.openxmlformats.org/officeDocument/2006/relationships/slideLayout" Target="../slideLayouts/slideLayout109.xml"/><Relationship Id="rId9" Type="http://schemas.openxmlformats.org/officeDocument/2006/relationships/slideLayout" Target="../slideLayouts/slideLayout114.xml"/><Relationship Id="rId14"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6.xml"/><Relationship Id="rId13" Type="http://schemas.openxmlformats.org/officeDocument/2006/relationships/slideLayout" Target="../slideLayouts/slideLayout131.xml"/><Relationship Id="rId3" Type="http://schemas.openxmlformats.org/officeDocument/2006/relationships/slideLayout" Target="../slideLayouts/slideLayout121.xml"/><Relationship Id="rId7" Type="http://schemas.openxmlformats.org/officeDocument/2006/relationships/slideLayout" Target="../slideLayouts/slideLayout125.xml"/><Relationship Id="rId12" Type="http://schemas.openxmlformats.org/officeDocument/2006/relationships/slideLayout" Target="../slideLayouts/slideLayout130.xml"/><Relationship Id="rId2" Type="http://schemas.openxmlformats.org/officeDocument/2006/relationships/slideLayout" Target="../slideLayouts/slideLayout120.xml"/><Relationship Id="rId1" Type="http://schemas.openxmlformats.org/officeDocument/2006/relationships/slideLayout" Target="../slideLayouts/slideLayout119.xml"/><Relationship Id="rId6" Type="http://schemas.openxmlformats.org/officeDocument/2006/relationships/slideLayout" Target="../slideLayouts/slideLayout124.xml"/><Relationship Id="rId11" Type="http://schemas.openxmlformats.org/officeDocument/2006/relationships/slideLayout" Target="../slideLayouts/slideLayout129.xml"/><Relationship Id="rId5" Type="http://schemas.openxmlformats.org/officeDocument/2006/relationships/slideLayout" Target="../slideLayouts/slideLayout123.xml"/><Relationship Id="rId10" Type="http://schemas.openxmlformats.org/officeDocument/2006/relationships/slideLayout" Target="../slideLayouts/slideLayout128.xml"/><Relationship Id="rId4" Type="http://schemas.openxmlformats.org/officeDocument/2006/relationships/slideLayout" Target="../slideLayouts/slideLayout122.xml"/><Relationship Id="rId9" Type="http://schemas.openxmlformats.org/officeDocument/2006/relationships/slideLayout" Target="../slideLayouts/slideLayout127.xml"/><Relationship Id="rId14"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9.xml"/><Relationship Id="rId13" Type="http://schemas.openxmlformats.org/officeDocument/2006/relationships/slideLayout" Target="../slideLayouts/slideLayout144.xml"/><Relationship Id="rId3" Type="http://schemas.openxmlformats.org/officeDocument/2006/relationships/slideLayout" Target="../slideLayouts/slideLayout134.xml"/><Relationship Id="rId7" Type="http://schemas.openxmlformats.org/officeDocument/2006/relationships/slideLayout" Target="../slideLayouts/slideLayout138.xml"/><Relationship Id="rId12" Type="http://schemas.openxmlformats.org/officeDocument/2006/relationships/slideLayout" Target="../slideLayouts/slideLayout143.xml"/><Relationship Id="rId2" Type="http://schemas.openxmlformats.org/officeDocument/2006/relationships/slideLayout" Target="../slideLayouts/slideLayout133.xml"/><Relationship Id="rId1" Type="http://schemas.openxmlformats.org/officeDocument/2006/relationships/slideLayout" Target="../slideLayouts/slideLayout132.xml"/><Relationship Id="rId6" Type="http://schemas.openxmlformats.org/officeDocument/2006/relationships/slideLayout" Target="../slideLayouts/slideLayout137.xml"/><Relationship Id="rId11" Type="http://schemas.openxmlformats.org/officeDocument/2006/relationships/slideLayout" Target="../slideLayouts/slideLayout142.xml"/><Relationship Id="rId5" Type="http://schemas.openxmlformats.org/officeDocument/2006/relationships/slideLayout" Target="../slideLayouts/slideLayout136.xml"/><Relationship Id="rId10" Type="http://schemas.openxmlformats.org/officeDocument/2006/relationships/slideLayout" Target="../slideLayouts/slideLayout141.xml"/><Relationship Id="rId4" Type="http://schemas.openxmlformats.org/officeDocument/2006/relationships/slideLayout" Target="../slideLayouts/slideLayout135.xml"/><Relationship Id="rId9" Type="http://schemas.openxmlformats.org/officeDocument/2006/relationships/slideLayout" Target="../slideLayouts/slideLayout140.xml"/><Relationship Id="rId14"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52.xml"/><Relationship Id="rId13" Type="http://schemas.openxmlformats.org/officeDocument/2006/relationships/slideLayout" Target="../slideLayouts/slideLayout157.xml"/><Relationship Id="rId3" Type="http://schemas.openxmlformats.org/officeDocument/2006/relationships/slideLayout" Target="../slideLayouts/slideLayout147.xml"/><Relationship Id="rId7" Type="http://schemas.openxmlformats.org/officeDocument/2006/relationships/slideLayout" Target="../slideLayouts/slideLayout151.xml"/><Relationship Id="rId12" Type="http://schemas.openxmlformats.org/officeDocument/2006/relationships/slideLayout" Target="../slideLayouts/slideLayout156.xml"/><Relationship Id="rId2" Type="http://schemas.openxmlformats.org/officeDocument/2006/relationships/slideLayout" Target="../slideLayouts/slideLayout146.xml"/><Relationship Id="rId1" Type="http://schemas.openxmlformats.org/officeDocument/2006/relationships/slideLayout" Target="../slideLayouts/slideLayout145.xml"/><Relationship Id="rId6" Type="http://schemas.openxmlformats.org/officeDocument/2006/relationships/slideLayout" Target="../slideLayouts/slideLayout150.xml"/><Relationship Id="rId11" Type="http://schemas.openxmlformats.org/officeDocument/2006/relationships/slideLayout" Target="../slideLayouts/slideLayout155.xml"/><Relationship Id="rId5" Type="http://schemas.openxmlformats.org/officeDocument/2006/relationships/slideLayout" Target="../slideLayouts/slideLayout149.xml"/><Relationship Id="rId10" Type="http://schemas.openxmlformats.org/officeDocument/2006/relationships/slideLayout" Target="../slideLayouts/slideLayout154.xml"/><Relationship Id="rId4" Type="http://schemas.openxmlformats.org/officeDocument/2006/relationships/slideLayout" Target="../slideLayouts/slideLayout148.xml"/><Relationship Id="rId9" Type="http://schemas.openxmlformats.org/officeDocument/2006/relationships/slideLayout" Target="../slideLayouts/slideLayout153.xml"/><Relationship Id="rId14" Type="http://schemas.openxmlformats.org/officeDocument/2006/relationships/theme" Target="../theme/theme1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theme" Target="../theme/theme7.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1.xml"/><Relationship Id="rId3" Type="http://schemas.openxmlformats.org/officeDocument/2006/relationships/slideLayout" Target="../slideLayouts/slideLayout86.xml"/><Relationship Id="rId7" Type="http://schemas.openxmlformats.org/officeDocument/2006/relationships/slideLayout" Target="../slideLayouts/slideLayout90.xml"/><Relationship Id="rId12" Type="http://schemas.openxmlformats.org/officeDocument/2006/relationships/theme" Target="../theme/theme8.xml"/><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slideLayout" Target="../slideLayouts/slideLayout89.xml"/><Relationship Id="rId11" Type="http://schemas.openxmlformats.org/officeDocument/2006/relationships/slideLayout" Target="../slideLayouts/slideLayout94.xml"/><Relationship Id="rId5" Type="http://schemas.openxmlformats.org/officeDocument/2006/relationships/slideLayout" Target="../slideLayouts/slideLayout88.xml"/><Relationship Id="rId10" Type="http://schemas.openxmlformats.org/officeDocument/2006/relationships/slideLayout" Target="../slideLayouts/slideLayout93.xml"/><Relationship Id="rId4" Type="http://schemas.openxmlformats.org/officeDocument/2006/relationships/slideLayout" Target="../slideLayouts/slideLayout87.xml"/><Relationship Id="rId9" Type="http://schemas.openxmlformats.org/officeDocument/2006/relationships/slideLayout" Target="../slideLayouts/slideLayout92.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2.xml"/><Relationship Id="rId3" Type="http://schemas.openxmlformats.org/officeDocument/2006/relationships/slideLayout" Target="../slideLayouts/slideLayout97.xml"/><Relationship Id="rId7" Type="http://schemas.openxmlformats.org/officeDocument/2006/relationships/slideLayout" Target="../slideLayouts/slideLayout101.xml"/><Relationship Id="rId12" Type="http://schemas.openxmlformats.org/officeDocument/2006/relationships/theme" Target="../theme/theme9.xml"/><Relationship Id="rId2" Type="http://schemas.openxmlformats.org/officeDocument/2006/relationships/slideLayout" Target="../slideLayouts/slideLayout96.xml"/><Relationship Id="rId1" Type="http://schemas.openxmlformats.org/officeDocument/2006/relationships/slideLayout" Target="../slideLayouts/slideLayout95.xml"/><Relationship Id="rId6" Type="http://schemas.openxmlformats.org/officeDocument/2006/relationships/slideLayout" Target="../slideLayouts/slideLayout100.xml"/><Relationship Id="rId11" Type="http://schemas.openxmlformats.org/officeDocument/2006/relationships/slideLayout" Target="../slideLayouts/slideLayout105.xml"/><Relationship Id="rId5" Type="http://schemas.openxmlformats.org/officeDocument/2006/relationships/slideLayout" Target="../slideLayouts/slideLayout99.xml"/><Relationship Id="rId10" Type="http://schemas.openxmlformats.org/officeDocument/2006/relationships/slideLayout" Target="../slideLayouts/slideLayout104.xml"/><Relationship Id="rId4" Type="http://schemas.openxmlformats.org/officeDocument/2006/relationships/slideLayout" Target="../slideLayouts/slideLayout98.xml"/><Relationship Id="rId9" Type="http://schemas.openxmlformats.org/officeDocument/2006/relationships/slideLayout" Target="../slideLayouts/slideLayout10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6F4C924-939E-4532-BDFF-6A44831B3C49}" type="datetimeFigureOut">
              <a:rPr lang="en-US" smtClean="0"/>
              <a:t>3/13/2013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89CA1873-3AE3-44DF-B3FD-B5B9C48D700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379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fontAlgn="base">
              <a:spcBef>
                <a:spcPct val="0"/>
              </a:spcBef>
              <a:spcAft>
                <a:spcPct val="0"/>
              </a:spcAft>
              <a:defRPr/>
            </a:pPr>
            <a:fld id="{B62EBB05-D5F5-4D54-ADB3-0D426DD05E4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851202187"/>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379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fontAlgn="base">
              <a:spcBef>
                <a:spcPct val="0"/>
              </a:spcBef>
              <a:spcAft>
                <a:spcPct val="0"/>
              </a:spcAft>
              <a:defRPr/>
            </a:pPr>
            <a:fld id="{B62EBB05-D5F5-4D54-ADB3-0D426DD05E4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697069408"/>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 id="2147483801"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379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fontAlgn="base">
              <a:spcBef>
                <a:spcPct val="0"/>
              </a:spcBef>
              <a:spcAft>
                <a:spcPct val="0"/>
              </a:spcAft>
              <a:defRPr/>
            </a:pPr>
            <a:fld id="{B62EBB05-D5F5-4D54-ADB3-0D426DD05E4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915742929"/>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 id="2147483815"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379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fontAlgn="base">
              <a:spcBef>
                <a:spcPct val="0"/>
              </a:spcBef>
              <a:spcAft>
                <a:spcPct val="0"/>
              </a:spcAft>
              <a:defRPr/>
            </a:pPr>
            <a:fld id="{B62EBB05-D5F5-4D54-ADB3-0D426DD05E4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813349968"/>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F098051-5F87-41D5-AD03-A92E6CC03670}"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96AC339E-D27A-40BE-8EF0-9AADEBAFAFA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6735087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iming>
    <p:tnLst>
      <p:par>
        <p:cTn id="1" dur="indefinite" restart="never" nodeType="tmRoot"/>
      </p:par>
    </p:tnLst>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F098051-5F87-41D5-AD03-A92E6CC03670}"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96AC339E-D27A-40BE-8EF0-9AADEBAFAFA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95703578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iming>
    <p:tnLst>
      <p:par>
        <p:cTn id="1" dur="indefinite" restart="never" nodeType="tmRoot"/>
      </p:par>
    </p:tnLst>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379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379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01141AF-4B97-40CD-A5A5-721794C098A0}"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23136CE-3553-4F2E-984C-FFF77501F4E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9079143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379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379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01141AF-4B97-40CD-A5A5-721794C098A0}"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23136CE-3553-4F2E-984C-FFF77501F4E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49380969"/>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379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379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01141AF-4B97-40CD-A5A5-721794C098A0}" type="datetimeFigureOut">
              <a:rPr lang="en-US">
                <a:solidFill>
                  <a:prstClr val="black">
                    <a:tint val="75000"/>
                  </a:prstClr>
                </a:solidFill>
              </a:rPr>
              <a:pPr>
                <a:defRPr/>
              </a:pPr>
              <a:t>3/13/2013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23136CE-3553-4F2E-984C-FFF77501F4E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37729058"/>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93B5295E-C307-452C-B3D8-9D2A4C871A52}"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2020605804"/>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93B5295E-C307-452C-B3D8-9D2A4C871A52}"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345640639"/>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93B5295E-C307-452C-B3D8-9D2A4C871A52}"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403530866"/>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tags" Target="../tags/tag29.xml"/><Relationship Id="rId7" Type="http://schemas.openxmlformats.org/officeDocument/2006/relationships/oleObject" Target="../embeddings/oleObject6.bin"/><Relationship Id="rId2" Type="http://schemas.openxmlformats.org/officeDocument/2006/relationships/tags" Target="../tags/tag28.xml"/><Relationship Id="rId1" Type="http://schemas.openxmlformats.org/officeDocument/2006/relationships/vmlDrawing" Target="../drawings/vmlDrawing6.vml"/><Relationship Id="rId6" Type="http://schemas.openxmlformats.org/officeDocument/2006/relationships/slideLayout" Target="../slideLayouts/slideLayout96.xml"/><Relationship Id="rId5" Type="http://schemas.openxmlformats.org/officeDocument/2006/relationships/tags" Target="../tags/tag31.xml"/><Relationship Id="rId4" Type="http://schemas.openxmlformats.org/officeDocument/2006/relationships/tags" Target="../tags/tag3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57.xml"/><Relationship Id="rId1" Type="http://schemas.openxmlformats.org/officeDocument/2006/relationships/tags" Target="../tags/tag32.xml"/></Relationships>
</file>

<file path=ppt/slides/_rels/slide12.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tags" Target="../tags/tag34.xml"/><Relationship Id="rId7" Type="http://schemas.openxmlformats.org/officeDocument/2006/relationships/oleObject" Target="../embeddings/oleObject7.bin"/><Relationship Id="rId2" Type="http://schemas.openxmlformats.org/officeDocument/2006/relationships/tags" Target="../tags/tag33.xml"/><Relationship Id="rId1" Type="http://schemas.openxmlformats.org/officeDocument/2006/relationships/vmlDrawing" Target="../drawings/vmlDrawing7.vml"/><Relationship Id="rId6" Type="http://schemas.openxmlformats.org/officeDocument/2006/relationships/slideLayout" Target="../slideLayouts/slideLayout72.xml"/><Relationship Id="rId5" Type="http://schemas.openxmlformats.org/officeDocument/2006/relationships/tags" Target="../tags/tag36.xml"/><Relationship Id="rId4" Type="http://schemas.openxmlformats.org/officeDocument/2006/relationships/tags" Target="../tags/tag35.xml"/></Relationships>
</file>

<file path=ppt/slides/_rels/slide13.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tags" Target="../tags/tag38.xml"/><Relationship Id="rId7" Type="http://schemas.openxmlformats.org/officeDocument/2006/relationships/oleObject" Target="../embeddings/oleObject8.bin"/><Relationship Id="rId2" Type="http://schemas.openxmlformats.org/officeDocument/2006/relationships/tags" Target="../tags/tag37.xml"/><Relationship Id="rId1" Type="http://schemas.openxmlformats.org/officeDocument/2006/relationships/vmlDrawing" Target="../drawings/vmlDrawing8.vml"/><Relationship Id="rId6" Type="http://schemas.openxmlformats.org/officeDocument/2006/relationships/slideLayout" Target="../slideLayouts/slideLayout74.xml"/><Relationship Id="rId5" Type="http://schemas.openxmlformats.org/officeDocument/2006/relationships/tags" Target="../tags/tag40.xml"/><Relationship Id="rId4" Type="http://schemas.openxmlformats.org/officeDocument/2006/relationships/tags" Target="../tags/tag39.xml"/></Relationships>
</file>

<file path=ppt/slides/_rels/slide14.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tags" Target="../tags/tag42.xml"/><Relationship Id="rId7" Type="http://schemas.openxmlformats.org/officeDocument/2006/relationships/oleObject" Target="../embeddings/oleObject9.bin"/><Relationship Id="rId2" Type="http://schemas.openxmlformats.org/officeDocument/2006/relationships/tags" Target="../tags/tag41.xml"/><Relationship Id="rId1" Type="http://schemas.openxmlformats.org/officeDocument/2006/relationships/vmlDrawing" Target="../drawings/vmlDrawing9.vml"/><Relationship Id="rId6" Type="http://schemas.openxmlformats.org/officeDocument/2006/relationships/slideLayout" Target="../slideLayouts/slideLayout85.xml"/><Relationship Id="rId5" Type="http://schemas.openxmlformats.org/officeDocument/2006/relationships/tags" Target="../tags/tag44.xml"/><Relationship Id="rId4" Type="http://schemas.openxmlformats.org/officeDocument/2006/relationships/tags" Target="../tags/tag43.xml"/></Relationships>
</file>

<file path=ppt/slides/_rels/slide15.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tags" Target="../tags/tag46.xml"/><Relationship Id="rId7" Type="http://schemas.openxmlformats.org/officeDocument/2006/relationships/oleObject" Target="../embeddings/oleObject10.bin"/><Relationship Id="rId2" Type="http://schemas.openxmlformats.org/officeDocument/2006/relationships/tags" Target="../tags/tag45.xml"/><Relationship Id="rId1" Type="http://schemas.openxmlformats.org/officeDocument/2006/relationships/vmlDrawing" Target="../drawings/vmlDrawing10.vml"/><Relationship Id="rId6" Type="http://schemas.openxmlformats.org/officeDocument/2006/relationships/slideLayout" Target="../slideLayouts/slideLayout120.xml"/><Relationship Id="rId5" Type="http://schemas.openxmlformats.org/officeDocument/2006/relationships/tags" Target="../tags/tag48.xml"/><Relationship Id="rId4" Type="http://schemas.openxmlformats.org/officeDocument/2006/relationships/tags" Target="../tags/tag4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tags" Target="../tags/tag5.xml"/><Relationship Id="rId7" Type="http://schemas.openxmlformats.org/officeDocument/2006/relationships/slideLayout" Target="../slideLayouts/slideLayout24.xml"/><Relationship Id="rId2" Type="http://schemas.openxmlformats.org/officeDocument/2006/relationships/tags" Target="../tags/tag4.xml"/><Relationship Id="rId1" Type="http://schemas.openxmlformats.org/officeDocument/2006/relationships/vmlDrawing" Target="../drawings/vmlDrawing1.vml"/><Relationship Id="rId6" Type="http://schemas.openxmlformats.org/officeDocument/2006/relationships/tags" Target="../tags/tag8.xml"/><Relationship Id="rId5" Type="http://schemas.openxmlformats.org/officeDocument/2006/relationships/tags" Target="../tags/tag7.xml"/><Relationship Id="rId10" Type="http://schemas.openxmlformats.org/officeDocument/2006/relationships/slide" Target="slide2.xml"/><Relationship Id="rId4" Type="http://schemas.openxmlformats.org/officeDocument/2006/relationships/tags" Target="../tags/tag6.xml"/><Relationship Id="rId9" Type="http://schemas.openxmlformats.org/officeDocument/2006/relationships/image" Target="../media/image3.emf"/></Relationships>
</file>

<file path=ppt/slides/_rels/slide4.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tags" Target="../tags/tag10.xml"/><Relationship Id="rId7" Type="http://schemas.openxmlformats.org/officeDocument/2006/relationships/oleObject" Target="../embeddings/oleObject2.bin"/><Relationship Id="rId2" Type="http://schemas.openxmlformats.org/officeDocument/2006/relationships/tags" Target="../tags/tag9.xml"/><Relationship Id="rId1" Type="http://schemas.openxmlformats.org/officeDocument/2006/relationships/vmlDrawing" Target="../drawings/vmlDrawing2.vml"/><Relationship Id="rId6" Type="http://schemas.openxmlformats.org/officeDocument/2006/relationships/slideLayout" Target="../slideLayouts/slideLayout133.xml"/><Relationship Id="rId5" Type="http://schemas.openxmlformats.org/officeDocument/2006/relationships/tags" Target="../tags/tag12.xml"/><Relationship Id="rId4" Type="http://schemas.openxmlformats.org/officeDocument/2006/relationships/tags" Target="../tags/tag11.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tags" Target="../tags/tag14.xml"/><Relationship Id="rId7" Type="http://schemas.openxmlformats.org/officeDocument/2006/relationships/slideLayout" Target="../slideLayouts/slideLayout36.xml"/><Relationship Id="rId2" Type="http://schemas.openxmlformats.org/officeDocument/2006/relationships/tags" Target="../tags/tag13.xml"/><Relationship Id="rId1" Type="http://schemas.openxmlformats.org/officeDocument/2006/relationships/vmlDrawing" Target="../drawings/vmlDrawing3.vml"/><Relationship Id="rId6" Type="http://schemas.openxmlformats.org/officeDocument/2006/relationships/tags" Target="../tags/tag17.xml"/><Relationship Id="rId5" Type="http://schemas.openxmlformats.org/officeDocument/2006/relationships/tags" Target="../tags/tag16.xml"/><Relationship Id="rId10" Type="http://schemas.openxmlformats.org/officeDocument/2006/relationships/slide" Target="slide2.xml"/><Relationship Id="rId4" Type="http://schemas.openxmlformats.org/officeDocument/2006/relationships/tags" Target="../tags/tag15.xml"/><Relationship Id="rId9" Type="http://schemas.openxmlformats.org/officeDocument/2006/relationships/image" Target="../media/image5.emf"/></Relationships>
</file>

<file path=ppt/slides/_rels/slide6.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tags" Target="../tags/tag19.xml"/><Relationship Id="rId7" Type="http://schemas.openxmlformats.org/officeDocument/2006/relationships/oleObject" Target="../embeddings/oleObject4.bin"/><Relationship Id="rId2" Type="http://schemas.openxmlformats.org/officeDocument/2006/relationships/tags" Target="../tags/tag18.xml"/><Relationship Id="rId1" Type="http://schemas.openxmlformats.org/officeDocument/2006/relationships/vmlDrawing" Target="../drawings/vmlDrawing4.vml"/><Relationship Id="rId6" Type="http://schemas.openxmlformats.org/officeDocument/2006/relationships/slideLayout" Target="../slideLayouts/slideLayout107.xml"/><Relationship Id="rId5" Type="http://schemas.openxmlformats.org/officeDocument/2006/relationships/tags" Target="../tags/tag21.xml"/><Relationship Id="rId4" Type="http://schemas.openxmlformats.org/officeDocument/2006/relationships/tags" Target="../tags/tag2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8.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tags" Target="../tags/tag24.xml"/><Relationship Id="rId7" Type="http://schemas.openxmlformats.org/officeDocument/2006/relationships/oleObject" Target="../embeddings/oleObject5.bin"/><Relationship Id="rId2" Type="http://schemas.openxmlformats.org/officeDocument/2006/relationships/tags" Target="../tags/tag23.xml"/><Relationship Id="rId1" Type="http://schemas.openxmlformats.org/officeDocument/2006/relationships/vmlDrawing" Target="../drawings/vmlDrawing5.vml"/><Relationship Id="rId6" Type="http://schemas.openxmlformats.org/officeDocument/2006/relationships/slideLayout" Target="../slideLayouts/slideLayout48.xml"/><Relationship Id="rId5" Type="http://schemas.openxmlformats.org/officeDocument/2006/relationships/tags" Target="../tags/tag26.xml"/><Relationship Id="rId4" Type="http://schemas.openxmlformats.org/officeDocument/2006/relationships/tags" Target="../tags/tag2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0.xml"/><Relationship Id="rId1" Type="http://schemas.openxmlformats.org/officeDocument/2006/relationships/tags" Target="../tags/tag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ctr"/>
            <a:r>
              <a:rPr lang="en-US" dirty="0" smtClean="0"/>
              <a:t>The European Union</a:t>
            </a:r>
            <a:endParaRPr lang="en-US" dirty="0"/>
          </a:p>
        </p:txBody>
      </p:sp>
      <p:sp>
        <p:nvSpPr>
          <p:cNvPr id="2" name="Title 1"/>
          <p:cNvSpPr>
            <a:spLocks noGrp="1"/>
          </p:cNvSpPr>
          <p:nvPr>
            <p:ph type="title"/>
          </p:nvPr>
        </p:nvSpPr>
        <p:spPr>
          <a:xfrm>
            <a:off x="457200" y="228600"/>
            <a:ext cx="6324600" cy="1828800"/>
          </a:xfrm>
        </p:spPr>
        <p:txBody>
          <a:bodyPr/>
          <a:lstStyle/>
          <a:p>
            <a:pPr algn="ctr"/>
            <a:r>
              <a:rPr lang="en-US" dirty="0" smtClean="0"/>
              <a:t>Regional Characteristics</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752600"/>
            <a:ext cx="4953000" cy="474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857494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PQuestion"/>
          <p:cNvSpPr>
            <a:spLocks noGrp="1" noChangeArrowheads="1"/>
          </p:cNvSpPr>
          <p:nvPr>
            <p:ph type="title"/>
          </p:nvPr>
        </p:nvSpPr>
        <p:spPr>
          <a:xfrm>
            <a:off x="152400" y="457200"/>
            <a:ext cx="8686800" cy="2011363"/>
          </a:xfrm>
        </p:spPr>
        <p:txBody>
          <a:bodyPr/>
          <a:lstStyle/>
          <a:p>
            <a:r>
              <a:rPr lang="en-US" sz="2800"/>
              <a:t>41. In order to stimulate the economy, the United States government lowers personal income tax rates. Why would this action be expected to promote economic growth?</a:t>
            </a:r>
          </a:p>
        </p:txBody>
      </p:sp>
      <p:graphicFrame>
        <p:nvGraphicFramePr>
          <p:cNvPr id="37892" name="TPChart"/>
          <p:cNvGraphicFramePr>
            <a:graphicFrameLocks noChangeAspect="1"/>
          </p:cNvGraphicFramePr>
          <p:nvPr>
            <p:custDataLst>
              <p:tags r:id="rId3"/>
            </p:custDataLst>
            <p:extLst>
              <p:ext uri="{D42A27DB-BD31-4B8C-83A1-F6EECF244321}">
                <p14:modId xmlns:p14="http://schemas.microsoft.com/office/powerpoint/2010/main" val="111597719"/>
              </p:ext>
            </p:extLst>
          </p:nvPr>
        </p:nvGraphicFramePr>
        <p:xfrm>
          <a:off x="4572000" y="2520950"/>
          <a:ext cx="4419600" cy="3879850"/>
        </p:xfrm>
        <a:graphic>
          <a:graphicData uri="http://schemas.openxmlformats.org/presentationml/2006/ole">
            <mc:AlternateContent xmlns:mc="http://schemas.openxmlformats.org/markup-compatibility/2006">
              <mc:Choice xmlns:v="urn:schemas-microsoft-com:vml" Requires="v">
                <p:oleObj spid="_x0000_s7172" name="Chart" r:id="rId7" imgW="4686367" imgH="4114884" progId="MSGraph.Chart.8">
                  <p:embed followColorScheme="full"/>
                </p:oleObj>
              </mc:Choice>
              <mc:Fallback>
                <p:oleObj name="Chart" r:id="rId7" imgW="4686367" imgH="4114884" progId="MSGraph.Chart.8">
                  <p:embed followColorScheme="full"/>
                  <p:pic>
                    <p:nvPicPr>
                      <p:cNvPr id="0" name=""/>
                      <p:cNvPicPr>
                        <a:picLocks noChangeAspect="1" noChangeArrowheads="1"/>
                      </p:cNvPicPr>
                      <p:nvPr/>
                    </p:nvPicPr>
                    <p:blipFill>
                      <a:blip r:embed="rId8"/>
                      <a:srcRect/>
                      <a:stretch>
                        <a:fillRect/>
                      </a:stretch>
                    </p:blipFill>
                    <p:spPr bwMode="auto">
                      <a:xfrm>
                        <a:off x="4572000" y="2520950"/>
                        <a:ext cx="4419600" cy="3879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891" name="TPAnswers"/>
          <p:cNvSpPr>
            <a:spLocks noGrp="1" noChangeArrowheads="1"/>
          </p:cNvSpPr>
          <p:nvPr>
            <p:ph type="body" idx="1"/>
            <p:custDataLst>
              <p:tags r:id="rId4"/>
            </p:custDataLst>
          </p:nvPr>
        </p:nvSpPr>
        <p:spPr>
          <a:xfrm>
            <a:off x="457200" y="2438400"/>
            <a:ext cx="4114800" cy="4114800"/>
          </a:xfrm>
        </p:spPr>
        <p:txBody>
          <a:bodyPr/>
          <a:lstStyle/>
          <a:p>
            <a:pPr marL="609600" indent="-609600">
              <a:lnSpc>
                <a:spcPct val="80000"/>
              </a:lnSpc>
              <a:buFontTx/>
              <a:buAutoNum type="arabicPeriod"/>
            </a:pPr>
            <a:r>
              <a:rPr lang="en-US" sz="2400"/>
              <a:t>Businesses would be required to hire more employees.</a:t>
            </a:r>
          </a:p>
          <a:p>
            <a:pPr marL="609600" indent="-609600">
              <a:lnSpc>
                <a:spcPct val="80000"/>
              </a:lnSpc>
              <a:buFontTx/>
              <a:buAutoNum type="arabicPeriod"/>
            </a:pPr>
            <a:r>
              <a:rPr lang="en-US" sz="2400"/>
              <a:t>Manufacturers would have to pay more for raw materials.</a:t>
            </a:r>
          </a:p>
          <a:p>
            <a:pPr marL="609600" indent="-609600">
              <a:lnSpc>
                <a:spcPct val="80000"/>
              </a:lnSpc>
              <a:buFontTx/>
              <a:buAutoNum type="arabicPeriod"/>
            </a:pPr>
            <a:r>
              <a:rPr lang="en-US" sz="2400"/>
              <a:t>The government would be less likely to engage in deficit spending.</a:t>
            </a:r>
          </a:p>
          <a:p>
            <a:pPr marL="609600" indent="-609600">
              <a:lnSpc>
                <a:spcPct val="80000"/>
              </a:lnSpc>
              <a:buFontTx/>
              <a:buAutoNum type="arabicPeriod"/>
            </a:pPr>
            <a:r>
              <a:rPr lang="en-US" sz="2400"/>
              <a:t>Consumers would have more money available to spend on goods and services.</a:t>
            </a:r>
          </a:p>
        </p:txBody>
      </p:sp>
      <p:sp>
        <p:nvSpPr>
          <p:cNvPr id="37893" name="CorShape1"/>
          <p:cNvSpPr>
            <a:spLocks noChangeArrowheads="1"/>
          </p:cNvSpPr>
          <p:nvPr>
            <p:custDataLst>
              <p:tags r:id="rId5"/>
            </p:custDataLst>
          </p:nvPr>
        </p:nvSpPr>
        <p:spPr bwMode="auto">
          <a:xfrm>
            <a:off x="1133475" y="5332413"/>
            <a:ext cx="3214688" cy="1168400"/>
          </a:xfrm>
          <a:prstGeom prst="roundRect">
            <a:avLst>
              <a:gd name="adj" fmla="val 16667"/>
            </a:avLst>
          </a:prstGeom>
          <a:noFill/>
          <a:ln w="25400">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37894" name="Rectangle 6"/>
          <p:cNvSpPr>
            <a:spLocks noChangeArrowheads="1"/>
          </p:cNvSpPr>
          <p:nvPr/>
        </p:nvSpPr>
        <p:spPr bwMode="auto">
          <a:xfrm>
            <a:off x="3962400" y="6477000"/>
            <a:ext cx="730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solidFill>
                  <a:srgbClr val="000000"/>
                </a:solidFill>
                <a:hlinkClick r:id="" action="ppaction://hlinkshowjump?jump=firstslide"/>
              </a:rPr>
              <a:t>index</a:t>
            </a:r>
            <a:endParaRPr lang="en-US">
              <a:solidFill>
                <a:srgbClr val="000000"/>
              </a:solidFill>
            </a:endParaRPr>
          </a:p>
        </p:txBody>
      </p:sp>
    </p:spTree>
    <p:custDataLst>
      <p:tags r:id="rId2"/>
    </p:custDataLst>
    <p:extLst>
      <p:ext uri="{BB962C8B-B14F-4D97-AF65-F5344CB8AC3E}">
        <p14:creationId xmlns:p14="http://schemas.microsoft.com/office/powerpoint/2010/main" val="27799659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7893"/>
                                        </p:tgtEl>
                                        <p:attrNameLst>
                                          <p:attrName>style.visibility</p:attrName>
                                        </p:attrNameLst>
                                      </p:cBhvr>
                                      <p:to>
                                        <p:strVal val="visible"/>
                                      </p:to>
                                    </p:set>
                                    <p:anim calcmode="lin" valueType="num">
                                      <p:cBhvr additive="base">
                                        <p:cTn id="11" dur="500" fill="hold"/>
                                        <p:tgtEl>
                                          <p:spTgt spid="37893"/>
                                        </p:tgtEl>
                                        <p:attrNameLst>
                                          <p:attrName>ppt_x</p:attrName>
                                        </p:attrNameLst>
                                      </p:cBhvr>
                                      <p:tavLst>
                                        <p:tav tm="0">
                                          <p:val>
                                            <p:strVal val="#ppt_x"/>
                                          </p:val>
                                        </p:tav>
                                        <p:tav tm="100000">
                                          <p:val>
                                            <p:strVal val="#ppt_x"/>
                                          </p:val>
                                        </p:tav>
                                      </p:tavLst>
                                    </p:anim>
                                    <p:anim calcmode="lin" valueType="num">
                                      <p:cBhvr additive="base">
                                        <p:cTn id="12" dur="500" fill="hold"/>
                                        <p:tgtEl>
                                          <p:spTgt spid="378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37892" grpId="0"/>
      <p:bldP spid="3789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PQuestion"/>
          <p:cNvSpPr>
            <a:spLocks noGrp="1"/>
          </p:cNvSpPr>
          <p:nvPr>
            <p:ph type="title"/>
          </p:nvPr>
        </p:nvSpPr>
        <p:spPr>
          <a:xfrm>
            <a:off x="0" y="731838"/>
            <a:ext cx="9144000" cy="3154362"/>
          </a:xfrm>
        </p:spPr>
        <p:txBody>
          <a:bodyPr/>
          <a:lstStyle/>
          <a:p>
            <a:pPr eaLnBrk="1" hangingPunct="1"/>
            <a:r>
              <a:rPr lang="en-US" smtClean="0"/>
              <a:t>39. What would be the expected effect on spending by the public if the U.S. government lowered personal income tax rates? Explain your answer. </a:t>
            </a:r>
          </a:p>
        </p:txBody>
      </p:sp>
      <p:sp>
        <p:nvSpPr>
          <p:cNvPr id="40963" name="Text Box 43"/>
          <p:cNvSpPr txBox="1">
            <a:spLocks noChangeArrowheads="1"/>
          </p:cNvSpPr>
          <p:nvPr/>
        </p:nvSpPr>
        <p:spPr bwMode="auto">
          <a:xfrm>
            <a:off x="1295400" y="4191000"/>
            <a:ext cx="6477000" cy="4619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r>
              <a:rPr lang="en-US" sz="2400">
                <a:solidFill>
                  <a:srgbClr val="000000"/>
                </a:solidFill>
              </a:rPr>
              <a:t>Write the answer on separate paper. (2 points)</a:t>
            </a:r>
            <a:endParaRPr lang="en-US" sz="2400">
              <a:solidFill>
                <a:srgbClr val="000000"/>
              </a:solidFill>
              <a:latin typeface="Calibri" pitchFamily="34" charset="0"/>
            </a:endParaRPr>
          </a:p>
        </p:txBody>
      </p:sp>
      <p:sp>
        <p:nvSpPr>
          <p:cNvPr id="40964" name="Text Box 41"/>
          <p:cNvSpPr txBox="1">
            <a:spLocks noChangeArrowheads="1"/>
          </p:cNvSpPr>
          <p:nvPr/>
        </p:nvSpPr>
        <p:spPr bwMode="auto">
          <a:xfrm>
            <a:off x="6805613" y="6415088"/>
            <a:ext cx="19002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spcBef>
                <a:spcPct val="0"/>
              </a:spcBef>
              <a:spcAft>
                <a:spcPct val="0"/>
              </a:spcAft>
            </a:pPr>
            <a:r>
              <a:rPr lang="en-US">
                <a:solidFill>
                  <a:srgbClr val="000000"/>
                </a:solidFill>
                <a:latin typeface="Calibri" pitchFamily="34" charset="0"/>
                <a:hlinkClick r:id="" action="ppaction://noaction"/>
              </a:rPr>
              <a:t>Scoring Guidelines</a:t>
            </a:r>
            <a:endParaRPr lang="en-US">
              <a:solidFill>
                <a:srgbClr val="000000"/>
              </a:solidFill>
              <a:latin typeface="Calibri" pitchFamily="34" charset="0"/>
            </a:endParaRPr>
          </a:p>
        </p:txBody>
      </p:sp>
      <p:sp>
        <p:nvSpPr>
          <p:cNvPr id="40965" name="Rectangle 6"/>
          <p:cNvSpPr>
            <a:spLocks noChangeArrowheads="1"/>
          </p:cNvSpPr>
          <p:nvPr/>
        </p:nvSpPr>
        <p:spPr bwMode="auto">
          <a:xfrm>
            <a:off x="4038600" y="6491288"/>
            <a:ext cx="730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hlinkClick r:id="" action="ppaction://hlinkshowjump?jump=firstslide"/>
              </a:rPr>
              <a:t>index</a:t>
            </a:r>
            <a:endParaRPr lang="en-US">
              <a:solidFill>
                <a:srgbClr val="000000"/>
              </a:solidFill>
            </a:endParaRPr>
          </a:p>
        </p:txBody>
      </p:sp>
    </p:spTree>
    <p:custDataLst>
      <p:tags r:id="rId1"/>
    </p:custDataLst>
    <p:extLst>
      <p:ext uri="{BB962C8B-B14F-4D97-AF65-F5344CB8AC3E}">
        <p14:creationId xmlns:p14="http://schemas.microsoft.com/office/powerpoint/2010/main" val="2863936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PQuestion"/>
          <p:cNvSpPr>
            <a:spLocks noGrp="1"/>
          </p:cNvSpPr>
          <p:nvPr>
            <p:ph type="title"/>
          </p:nvPr>
        </p:nvSpPr>
        <p:spPr>
          <a:xfrm>
            <a:off x="0" y="533400"/>
            <a:ext cx="9144000" cy="2590800"/>
          </a:xfrm>
        </p:spPr>
        <p:txBody>
          <a:bodyPr/>
          <a:lstStyle/>
          <a:p>
            <a:pPr eaLnBrk="1" hangingPunct="1"/>
            <a:r>
              <a:rPr lang="en-US" sz="3000" smtClean="0"/>
              <a:t>4. In a certain country, decisions regarding production and consumption of goods are based upon customs, beliefs, rituals, and habits. Over time, the economic system changes to one in which production decisions are based on competition and consumer choice. How has the economic system of this country changed?</a:t>
            </a:r>
          </a:p>
        </p:txBody>
      </p:sp>
      <p:graphicFrame>
        <p:nvGraphicFramePr>
          <p:cNvPr id="6" name="TPChart"/>
          <p:cNvGraphicFramePr>
            <a:graphicFrameLocks noChangeAspect="1"/>
          </p:cNvGraphicFramePr>
          <p:nvPr>
            <p:custDataLst>
              <p:tags r:id="rId3"/>
            </p:custDataLst>
            <p:extLst>
              <p:ext uri="{D42A27DB-BD31-4B8C-83A1-F6EECF244321}">
                <p14:modId xmlns:p14="http://schemas.microsoft.com/office/powerpoint/2010/main" val="204769435"/>
              </p:ext>
            </p:extLst>
          </p:nvPr>
        </p:nvGraphicFramePr>
        <p:xfrm>
          <a:off x="381000" y="3240088"/>
          <a:ext cx="7654925" cy="3617912"/>
        </p:xfrm>
        <a:graphic>
          <a:graphicData uri="http://schemas.openxmlformats.org/presentationml/2006/ole">
            <mc:AlternateContent xmlns:mc="http://schemas.openxmlformats.org/markup-compatibility/2006">
              <mc:Choice xmlns:v="urn:schemas-microsoft-com:vml" Requires="v">
                <p:oleObj spid="_x0000_s8196" name="Chart" r:id="rId7" imgW="7658033" imgH="4495842" progId="MSGraph.Chart.8">
                  <p:embed followColorScheme="full"/>
                </p:oleObj>
              </mc:Choice>
              <mc:Fallback>
                <p:oleObj name="Chart" r:id="rId7" imgW="7658033" imgH="4495842" progId="MSGraph.Chart.8">
                  <p:embed followColorScheme="full"/>
                  <p:pic>
                    <p:nvPicPr>
                      <p:cNvPr id="0" name=""/>
                      <p:cNvPicPr>
                        <a:picLocks noChangeAspect="1" noChangeArrowheads="1"/>
                      </p:cNvPicPr>
                      <p:nvPr/>
                    </p:nvPicPr>
                    <p:blipFill>
                      <a:blip r:embed="rId8"/>
                      <a:srcRect/>
                      <a:stretch>
                        <a:fillRect/>
                      </a:stretch>
                    </p:blipFill>
                    <p:spPr bwMode="auto">
                      <a:xfrm>
                        <a:off x="381000" y="3240088"/>
                        <a:ext cx="7654925" cy="3617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0" name="TPAnswers"/>
          <p:cNvSpPr>
            <a:spLocks noGrp="1"/>
          </p:cNvSpPr>
          <p:nvPr>
            <p:ph type="body" idx="1"/>
            <p:custDataLst>
              <p:tags r:id="rId4"/>
            </p:custDataLst>
          </p:nvPr>
        </p:nvSpPr>
        <p:spPr>
          <a:xfrm>
            <a:off x="1397000" y="3200400"/>
            <a:ext cx="7366000" cy="2819400"/>
          </a:xfrm>
        </p:spPr>
        <p:txBody>
          <a:bodyPr tIns="127000" bIns="127000"/>
          <a:lstStyle/>
          <a:p>
            <a:pPr eaLnBrk="1" hangingPunct="1">
              <a:spcBef>
                <a:spcPct val="0"/>
              </a:spcBef>
              <a:spcAft>
                <a:spcPct val="100000"/>
              </a:spcAft>
              <a:buFont typeface="Arial" pitchFamily="34" charset="0"/>
              <a:buNone/>
            </a:pPr>
            <a:r>
              <a:rPr lang="en-US" sz="2600" smtClean="0"/>
              <a:t>A. from a mixed economy to a command economy</a:t>
            </a:r>
          </a:p>
          <a:p>
            <a:pPr eaLnBrk="1" hangingPunct="1">
              <a:spcBef>
                <a:spcPct val="0"/>
              </a:spcBef>
              <a:spcAft>
                <a:spcPct val="100000"/>
              </a:spcAft>
              <a:buFont typeface="Arial" pitchFamily="34" charset="0"/>
              <a:buNone/>
            </a:pPr>
            <a:r>
              <a:rPr lang="en-US" sz="2600" smtClean="0"/>
              <a:t>B. from a command economy to a mixed economy</a:t>
            </a:r>
          </a:p>
          <a:p>
            <a:pPr eaLnBrk="1" hangingPunct="1">
              <a:spcBef>
                <a:spcPct val="0"/>
              </a:spcBef>
              <a:spcAft>
                <a:spcPct val="100000"/>
              </a:spcAft>
              <a:buFont typeface="Arial" pitchFamily="34" charset="0"/>
              <a:buNone/>
            </a:pPr>
            <a:r>
              <a:rPr lang="en-US" sz="2600" smtClean="0"/>
              <a:t>C. from a traditional economy to a market economy</a:t>
            </a:r>
          </a:p>
          <a:p>
            <a:pPr eaLnBrk="1" hangingPunct="1">
              <a:spcBef>
                <a:spcPct val="0"/>
              </a:spcBef>
              <a:spcAft>
                <a:spcPct val="100000"/>
              </a:spcAft>
              <a:buFont typeface="Arial" pitchFamily="34" charset="0"/>
              <a:buNone/>
            </a:pPr>
            <a:r>
              <a:rPr lang="en-US" sz="2600" smtClean="0"/>
              <a:t>D. from a market economy to a traditional economy</a:t>
            </a:r>
          </a:p>
        </p:txBody>
      </p:sp>
      <p:sp>
        <p:nvSpPr>
          <p:cNvPr id="7" name="CorShape1"/>
          <p:cNvSpPr/>
          <p:nvPr>
            <p:custDataLst>
              <p:tags r:id="rId5"/>
            </p:custDataLst>
          </p:nvPr>
        </p:nvSpPr>
        <p:spPr>
          <a:xfrm>
            <a:off x="919163" y="4841875"/>
            <a:ext cx="604837" cy="492125"/>
          </a:xfrm>
          <a:prstGeom prst="star5">
            <a:avLst/>
          </a:prstGeom>
          <a:gradFill flip="none" rotWithShape="1">
            <a:gsLst>
              <a:gs pos="0">
                <a:srgbClr val="FFFF00"/>
              </a:gs>
              <a:gs pos="100000">
                <a:srgbClr val="FFFFFF"/>
              </a:gs>
            </a:gsLst>
            <a:path path="rect">
              <a:fillToRect l="50000" t="50000" r="50000" b="50000"/>
            </a:path>
            <a:tileRect/>
          </a:gra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4102" name="Rectangle 6"/>
          <p:cNvSpPr>
            <a:spLocks noChangeArrowheads="1"/>
          </p:cNvSpPr>
          <p:nvPr/>
        </p:nvSpPr>
        <p:spPr bwMode="auto">
          <a:xfrm>
            <a:off x="3962400" y="6491288"/>
            <a:ext cx="692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prstClr val="black"/>
                </a:solidFill>
                <a:hlinkClick r:id="" action="ppaction://hlinkshowjump?jump=firstslide"/>
              </a:rPr>
              <a:t>index</a:t>
            </a:r>
            <a:endParaRPr lang="en-US">
              <a:solidFill>
                <a:prstClr val="black"/>
              </a:solidFill>
            </a:endParaRPr>
          </a:p>
        </p:txBody>
      </p:sp>
    </p:spTree>
    <p:custDataLst>
      <p:tags r:id="rId2"/>
    </p:custDataLst>
    <p:extLst>
      <p:ext uri="{BB962C8B-B14F-4D97-AF65-F5344CB8AC3E}">
        <p14:creationId xmlns:p14="http://schemas.microsoft.com/office/powerpoint/2010/main" val="3365647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PQuestion"/>
          <p:cNvSpPr>
            <a:spLocks noGrp="1" noChangeArrowheads="1"/>
          </p:cNvSpPr>
          <p:nvPr>
            <p:ph type="title"/>
          </p:nvPr>
        </p:nvSpPr>
        <p:spPr>
          <a:xfrm>
            <a:off x="0" y="457200"/>
            <a:ext cx="9144000" cy="1143000"/>
          </a:xfrm>
        </p:spPr>
        <p:txBody>
          <a:bodyPr/>
          <a:lstStyle/>
          <a:p>
            <a:r>
              <a:rPr lang="en-US" sz="3200"/>
              <a:t>3. In a command economy, the question of what goods to produce is primarily determined by</a:t>
            </a:r>
          </a:p>
        </p:txBody>
      </p:sp>
      <p:graphicFrame>
        <p:nvGraphicFramePr>
          <p:cNvPr id="5124" name="TPChart"/>
          <p:cNvGraphicFramePr>
            <a:graphicFrameLocks noChangeAspect="1"/>
          </p:cNvGraphicFramePr>
          <p:nvPr>
            <p:custDataLst>
              <p:tags r:id="rId3"/>
            </p:custDataLst>
            <p:extLst>
              <p:ext uri="{D42A27DB-BD31-4B8C-83A1-F6EECF244321}">
                <p14:modId xmlns:p14="http://schemas.microsoft.com/office/powerpoint/2010/main" val="2763147990"/>
              </p:ext>
            </p:extLst>
          </p:nvPr>
        </p:nvGraphicFramePr>
        <p:xfrm>
          <a:off x="4419600" y="1981200"/>
          <a:ext cx="4686300" cy="4114800"/>
        </p:xfrm>
        <a:graphic>
          <a:graphicData uri="http://schemas.openxmlformats.org/presentationml/2006/ole">
            <mc:AlternateContent xmlns:mc="http://schemas.openxmlformats.org/markup-compatibility/2006">
              <mc:Choice xmlns:v="urn:schemas-microsoft-com:vml" Requires="v">
                <p:oleObj spid="_x0000_s9220" name="Chart" r:id="rId7" imgW="4686367" imgH="4114884" progId="MSGraph.Chart.8">
                  <p:embed followColorScheme="full"/>
                </p:oleObj>
              </mc:Choice>
              <mc:Fallback>
                <p:oleObj name="Chart" r:id="rId7" imgW="4686367" imgH="4114884" progId="MSGraph.Chart.8">
                  <p:embed followColorScheme="full"/>
                  <p:pic>
                    <p:nvPicPr>
                      <p:cNvPr id="0" name=""/>
                      <p:cNvPicPr>
                        <a:picLocks noChangeAspect="1" noChangeArrowheads="1"/>
                      </p:cNvPicPr>
                      <p:nvPr/>
                    </p:nvPicPr>
                    <p:blipFill>
                      <a:blip r:embed="rId8"/>
                      <a:srcRect/>
                      <a:stretch>
                        <a:fillRect/>
                      </a:stretch>
                    </p:blipFill>
                    <p:spPr bwMode="auto">
                      <a:xfrm>
                        <a:off x="4419600" y="1981200"/>
                        <a:ext cx="46863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3" name="TPAnswers"/>
          <p:cNvSpPr>
            <a:spLocks noGrp="1" noChangeArrowheads="1"/>
          </p:cNvSpPr>
          <p:nvPr>
            <p:ph type="body" idx="1"/>
            <p:custDataLst>
              <p:tags r:id="rId4"/>
            </p:custDataLst>
          </p:nvPr>
        </p:nvSpPr>
        <p:spPr>
          <a:xfrm>
            <a:off x="533400" y="2362200"/>
            <a:ext cx="4114800" cy="3657600"/>
          </a:xfrm>
        </p:spPr>
        <p:txBody>
          <a:bodyPr/>
          <a:lstStyle/>
          <a:p>
            <a:pPr marL="609600" indent="-609600">
              <a:buFontTx/>
              <a:buAutoNum type="arabicPeriod"/>
            </a:pPr>
            <a:r>
              <a:rPr lang="en-US"/>
              <a:t>cultural traditions.</a:t>
            </a:r>
          </a:p>
          <a:p>
            <a:pPr marL="609600" indent="-609600">
              <a:buFontTx/>
              <a:buAutoNum type="arabicPeriod"/>
            </a:pPr>
            <a:r>
              <a:rPr lang="en-US"/>
              <a:t>decisions by individuals.</a:t>
            </a:r>
          </a:p>
          <a:p>
            <a:pPr marL="609600" indent="-609600">
              <a:buFontTx/>
              <a:buAutoNum type="arabicPeriod"/>
            </a:pPr>
            <a:r>
              <a:rPr lang="en-US"/>
              <a:t>government plans.</a:t>
            </a:r>
          </a:p>
          <a:p>
            <a:pPr marL="609600" indent="-609600">
              <a:buFontTx/>
              <a:buAutoNum type="arabicPeriod"/>
            </a:pPr>
            <a:r>
              <a:rPr lang="en-US"/>
              <a:t>corporate policies.</a:t>
            </a:r>
          </a:p>
        </p:txBody>
      </p:sp>
      <p:sp>
        <p:nvSpPr>
          <p:cNvPr id="5125" name="CorShape1"/>
          <p:cNvSpPr>
            <a:spLocks noChangeArrowheads="1"/>
          </p:cNvSpPr>
          <p:nvPr>
            <p:custDataLst>
              <p:tags r:id="rId5"/>
            </p:custDataLst>
          </p:nvPr>
        </p:nvSpPr>
        <p:spPr bwMode="auto">
          <a:xfrm>
            <a:off x="66675" y="4259263"/>
            <a:ext cx="584200" cy="584200"/>
          </a:xfrm>
          <a:prstGeom prst="rightArrow">
            <a:avLst>
              <a:gd name="adj1" fmla="val 43981"/>
              <a:gd name="adj2" fmla="val 50810"/>
            </a:avLst>
          </a:prstGeom>
          <a:gradFill rotWithShape="0">
            <a:gsLst>
              <a:gs pos="0">
                <a:srgbClr val="00CCFF"/>
              </a:gs>
              <a:gs pos="100000">
                <a:srgbClr val="008000"/>
              </a:gs>
            </a:gsLst>
            <a:lin ang="0" scaled="1"/>
          </a:gra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5126" name="Rectangle 6"/>
          <p:cNvSpPr>
            <a:spLocks noChangeArrowheads="1"/>
          </p:cNvSpPr>
          <p:nvPr/>
        </p:nvSpPr>
        <p:spPr bwMode="auto">
          <a:xfrm>
            <a:off x="3962400" y="6491288"/>
            <a:ext cx="730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solidFill>
                  <a:srgbClr val="000000"/>
                </a:solidFill>
                <a:hlinkClick r:id="" action="ppaction://hlinkshowjump?jump=firstslide"/>
              </a:rPr>
              <a:t>index</a:t>
            </a:r>
            <a:endParaRPr lang="en-US">
              <a:solidFill>
                <a:srgbClr val="000000"/>
              </a:solidFill>
            </a:endParaRPr>
          </a:p>
        </p:txBody>
      </p:sp>
    </p:spTree>
    <p:custDataLst>
      <p:tags r:id="rId2"/>
    </p:custDataLst>
    <p:extLst>
      <p:ext uri="{BB962C8B-B14F-4D97-AF65-F5344CB8AC3E}">
        <p14:creationId xmlns:p14="http://schemas.microsoft.com/office/powerpoint/2010/main" val="39623248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125"/>
                                        </p:tgtEl>
                                        <p:attrNameLst>
                                          <p:attrName>style.visibility</p:attrName>
                                        </p:attrNameLst>
                                      </p:cBhvr>
                                      <p:to>
                                        <p:strVal val="visible"/>
                                      </p:to>
                                    </p:set>
                                    <p:anim calcmode="lin" valueType="num">
                                      <p:cBhvr additive="base">
                                        <p:cTn id="11" dur="500" fill="hold"/>
                                        <p:tgtEl>
                                          <p:spTgt spid="5125"/>
                                        </p:tgtEl>
                                        <p:attrNameLst>
                                          <p:attrName>ppt_x</p:attrName>
                                        </p:attrNameLst>
                                      </p:cBhvr>
                                      <p:tavLst>
                                        <p:tav tm="0">
                                          <p:val>
                                            <p:strVal val="#ppt_x"/>
                                          </p:val>
                                        </p:tav>
                                        <p:tav tm="100000">
                                          <p:val>
                                            <p:strVal val="#ppt_x"/>
                                          </p:val>
                                        </p:tav>
                                      </p:tavLst>
                                    </p:anim>
                                    <p:anim calcmode="lin" valueType="num">
                                      <p:cBhvr additive="base">
                                        <p:cTn id="12" dur="500" fill="hold"/>
                                        <p:tgtEl>
                                          <p:spTgt spid="51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124" grpId="0"/>
      <p:bldP spid="51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PQuestion"/>
          <p:cNvSpPr>
            <a:spLocks noGrp="1" noChangeArrowheads="1"/>
          </p:cNvSpPr>
          <p:nvPr>
            <p:ph type="title"/>
          </p:nvPr>
        </p:nvSpPr>
        <p:spPr>
          <a:xfrm>
            <a:off x="0" y="609600"/>
            <a:ext cx="9144000" cy="1981200"/>
          </a:xfrm>
        </p:spPr>
        <p:txBody>
          <a:bodyPr/>
          <a:lstStyle/>
          <a:p>
            <a:r>
              <a:rPr lang="en-US" sz="3200"/>
              <a:t>13. Economic systems answer the question of how goods and services are produced. What is one way a country could change from a command economy to a market economy?</a:t>
            </a:r>
          </a:p>
        </p:txBody>
      </p:sp>
      <p:graphicFrame>
        <p:nvGraphicFramePr>
          <p:cNvPr id="15364" name="TPChart"/>
          <p:cNvGraphicFramePr>
            <a:graphicFrameLocks noChangeAspect="1"/>
          </p:cNvGraphicFramePr>
          <p:nvPr>
            <p:custDataLst>
              <p:tags r:id="rId3"/>
            </p:custDataLst>
            <p:extLst>
              <p:ext uri="{D42A27DB-BD31-4B8C-83A1-F6EECF244321}">
                <p14:modId xmlns:p14="http://schemas.microsoft.com/office/powerpoint/2010/main" val="544145886"/>
              </p:ext>
            </p:extLst>
          </p:nvPr>
        </p:nvGraphicFramePr>
        <p:xfrm>
          <a:off x="4876800" y="2743200"/>
          <a:ext cx="4133850" cy="3670300"/>
        </p:xfrm>
        <a:graphic>
          <a:graphicData uri="http://schemas.openxmlformats.org/presentationml/2006/ole">
            <mc:AlternateContent xmlns:mc="http://schemas.openxmlformats.org/markup-compatibility/2006">
              <mc:Choice xmlns:v="urn:schemas-microsoft-com:vml" Requires="v">
                <p:oleObj spid="_x0000_s10244" name="Chart" r:id="rId7" imgW="4143392" imgH="3676648" progId="MSGraph.Chart.8">
                  <p:embed followColorScheme="full"/>
                </p:oleObj>
              </mc:Choice>
              <mc:Fallback>
                <p:oleObj name="Chart" r:id="rId7" imgW="4143392" imgH="3676648" progId="MSGraph.Chart.8">
                  <p:embed followColorScheme="full"/>
                  <p:pic>
                    <p:nvPicPr>
                      <p:cNvPr id="0" name=""/>
                      <p:cNvPicPr>
                        <a:picLocks noChangeAspect="1" noChangeArrowheads="1"/>
                      </p:cNvPicPr>
                      <p:nvPr/>
                    </p:nvPicPr>
                    <p:blipFill>
                      <a:blip r:embed="rId8"/>
                      <a:srcRect/>
                      <a:stretch>
                        <a:fillRect/>
                      </a:stretch>
                    </p:blipFill>
                    <p:spPr bwMode="auto">
                      <a:xfrm>
                        <a:off x="4876800" y="2743200"/>
                        <a:ext cx="4133850" cy="3670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363" name="TPAnswers"/>
          <p:cNvSpPr>
            <a:spLocks noGrp="1" noChangeArrowheads="1"/>
          </p:cNvSpPr>
          <p:nvPr>
            <p:ph type="body" idx="1"/>
            <p:custDataLst>
              <p:tags r:id="rId4"/>
            </p:custDataLst>
          </p:nvPr>
        </p:nvSpPr>
        <p:spPr>
          <a:xfrm>
            <a:off x="457200" y="2819400"/>
            <a:ext cx="4114800" cy="3657600"/>
          </a:xfrm>
        </p:spPr>
        <p:txBody>
          <a:bodyPr/>
          <a:lstStyle/>
          <a:p>
            <a:pPr marL="609600" indent="-609600">
              <a:lnSpc>
                <a:spcPct val="80000"/>
              </a:lnSpc>
              <a:buFontTx/>
              <a:buAutoNum type="arabicPeriod"/>
            </a:pPr>
            <a:r>
              <a:rPr lang="en-US" sz="2200"/>
              <a:t>if the government takes control of family-owned farms</a:t>
            </a:r>
          </a:p>
          <a:p>
            <a:pPr marL="609600" indent="-609600">
              <a:lnSpc>
                <a:spcPct val="80000"/>
              </a:lnSpc>
              <a:buFontTx/>
              <a:buAutoNum type="arabicPeriod"/>
            </a:pPr>
            <a:r>
              <a:rPr lang="en-US" sz="2200"/>
              <a:t>if privately owned banks become subject to stricter regulation</a:t>
            </a:r>
          </a:p>
          <a:p>
            <a:pPr marL="609600" indent="-609600">
              <a:lnSpc>
                <a:spcPct val="80000"/>
              </a:lnSpc>
              <a:buFontTx/>
              <a:buAutoNum type="arabicPeriod"/>
            </a:pPr>
            <a:r>
              <a:rPr lang="en-US" sz="2200"/>
              <a:t>if agricultural and factory workers are required to join labor unions </a:t>
            </a:r>
          </a:p>
          <a:p>
            <a:pPr marL="609600" indent="-609600">
              <a:lnSpc>
                <a:spcPct val="80000"/>
              </a:lnSpc>
              <a:buFontTx/>
              <a:buAutoNum type="arabicPeriod"/>
            </a:pPr>
            <a:r>
              <a:rPr lang="en-US" sz="2200"/>
              <a:t>if industries that had been owned by the government become privately owned</a:t>
            </a:r>
          </a:p>
        </p:txBody>
      </p:sp>
      <p:sp>
        <p:nvSpPr>
          <p:cNvPr id="15365" name="CorShape1"/>
          <p:cNvSpPr>
            <a:spLocks noChangeArrowheads="1"/>
          </p:cNvSpPr>
          <p:nvPr>
            <p:custDataLst>
              <p:tags r:id="rId5"/>
            </p:custDataLst>
          </p:nvPr>
        </p:nvSpPr>
        <p:spPr bwMode="auto">
          <a:xfrm>
            <a:off x="71438" y="5640388"/>
            <a:ext cx="482600" cy="482600"/>
          </a:xfrm>
          <a:prstGeom prst="smileyFace">
            <a:avLst>
              <a:gd name="adj" fmla="val 4653"/>
            </a:avLst>
          </a:prstGeom>
          <a:gradFill rotWithShape="0">
            <a:gsLst>
              <a:gs pos="0">
                <a:schemeClr val="folHlink"/>
              </a:gs>
              <a:gs pos="100000">
                <a:srgbClr val="FF33CC"/>
              </a:gs>
            </a:gsLst>
            <a:path path="shape">
              <a:fillToRect l="50000" t="50000" r="50000" b="50000"/>
            </a:path>
          </a:gradFill>
          <a:ln w="9525">
            <a:solidFill>
              <a:schemeClr val="tx1"/>
            </a:solidFill>
            <a:round/>
            <a:headEnd/>
            <a:tailEnd/>
          </a:ln>
          <a:effectLst>
            <a:outerShdw dist="35921" dir="2700000" algn="ctr" rotWithShape="0">
              <a:schemeClr val="bg2"/>
            </a:outerShdw>
          </a:effectLst>
        </p:spPr>
        <p:txBody>
          <a:bodyPr wrap="none" anchor="ctr"/>
          <a:lstStyle/>
          <a:p>
            <a:pPr fontAlgn="base">
              <a:spcBef>
                <a:spcPct val="0"/>
              </a:spcBef>
              <a:spcAft>
                <a:spcPct val="0"/>
              </a:spcAft>
            </a:pPr>
            <a:endParaRPr lang="en-US">
              <a:solidFill>
                <a:srgbClr val="000000"/>
              </a:solidFill>
            </a:endParaRPr>
          </a:p>
        </p:txBody>
      </p:sp>
      <p:sp>
        <p:nvSpPr>
          <p:cNvPr id="15366" name="Rectangle 6"/>
          <p:cNvSpPr>
            <a:spLocks noChangeArrowheads="1"/>
          </p:cNvSpPr>
          <p:nvPr/>
        </p:nvSpPr>
        <p:spPr bwMode="auto">
          <a:xfrm>
            <a:off x="3962400" y="6491288"/>
            <a:ext cx="730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en-US">
                <a:solidFill>
                  <a:srgbClr val="000000"/>
                </a:solidFill>
                <a:hlinkClick r:id="" action="ppaction://hlinkshowjump?jump=firstslide"/>
              </a:rPr>
              <a:t>index</a:t>
            </a:r>
            <a:endParaRPr lang="en-US">
              <a:solidFill>
                <a:srgbClr val="000000"/>
              </a:solidFill>
            </a:endParaRPr>
          </a:p>
        </p:txBody>
      </p:sp>
    </p:spTree>
    <p:custDataLst>
      <p:tags r:id="rId2"/>
    </p:custDataLst>
    <p:extLst>
      <p:ext uri="{BB962C8B-B14F-4D97-AF65-F5344CB8AC3E}">
        <p14:creationId xmlns:p14="http://schemas.microsoft.com/office/powerpoint/2010/main" val="26723898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5365"/>
                                        </p:tgtEl>
                                        <p:attrNameLst>
                                          <p:attrName>style.visibility</p:attrName>
                                        </p:attrNameLst>
                                      </p:cBhvr>
                                      <p:to>
                                        <p:strVal val="visible"/>
                                      </p:to>
                                    </p:set>
                                    <p:anim calcmode="lin" valueType="num">
                                      <p:cBhvr additive="base">
                                        <p:cTn id="11" dur="500" fill="hold"/>
                                        <p:tgtEl>
                                          <p:spTgt spid="15365"/>
                                        </p:tgtEl>
                                        <p:attrNameLst>
                                          <p:attrName>ppt_x</p:attrName>
                                        </p:attrNameLst>
                                      </p:cBhvr>
                                      <p:tavLst>
                                        <p:tav tm="0">
                                          <p:val>
                                            <p:strVal val="#ppt_x"/>
                                          </p:val>
                                        </p:tav>
                                        <p:tav tm="100000">
                                          <p:val>
                                            <p:strVal val="#ppt_x"/>
                                          </p:val>
                                        </p:tav>
                                      </p:tavLst>
                                    </p:anim>
                                    <p:anim calcmode="lin" valueType="num">
                                      <p:cBhvr additive="base">
                                        <p:cTn id="12" dur="500" fill="hold"/>
                                        <p:tgtEl>
                                          <p:spTgt spid="153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5364" grpId="0"/>
      <p:bldP spid="1536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PQuestion"/>
          <p:cNvSpPr>
            <a:spLocks noGrp="1" noChangeArrowheads="1"/>
          </p:cNvSpPr>
          <p:nvPr>
            <p:ph type="title"/>
          </p:nvPr>
        </p:nvSpPr>
        <p:spPr>
          <a:xfrm>
            <a:off x="0" y="457200"/>
            <a:ext cx="8991600" cy="2209800"/>
          </a:xfrm>
        </p:spPr>
        <p:txBody>
          <a:bodyPr/>
          <a:lstStyle/>
          <a:p>
            <a:pPr eaLnBrk="1" hangingPunct="1"/>
            <a:r>
              <a:rPr lang="en-US" sz="2800" smtClean="0"/>
              <a:t>34. When the government builds interstate highways, citizens can be forced (under the principle of eminent domain) to sell private land that lies in the path of the highway. The reason for this is that the property rights of individuals are balanced by</a:t>
            </a:r>
          </a:p>
        </p:txBody>
      </p:sp>
      <p:sp>
        <p:nvSpPr>
          <p:cNvPr id="24580" name="Rectangle 8"/>
          <p:cNvSpPr>
            <a:spLocks noChangeArrowheads="1"/>
          </p:cNvSpPr>
          <p:nvPr/>
        </p:nvSpPr>
        <p:spPr bwMode="auto">
          <a:xfrm>
            <a:off x="4191000" y="6491288"/>
            <a:ext cx="730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hlinkClick r:id="" action="ppaction://hlinkshowjump?jump=firstslide"/>
              </a:rPr>
              <a:t>index</a:t>
            </a:r>
            <a:endParaRPr lang="en-US">
              <a:solidFill>
                <a:srgbClr val="000000"/>
              </a:solidFill>
            </a:endParaRPr>
          </a:p>
        </p:txBody>
      </p:sp>
      <p:graphicFrame>
        <p:nvGraphicFramePr>
          <p:cNvPr id="9" name="TPChart"/>
          <p:cNvGraphicFramePr>
            <a:graphicFrameLocks noChangeAspect="1"/>
          </p:cNvGraphicFramePr>
          <p:nvPr>
            <p:custDataLst>
              <p:tags r:id="rId3"/>
            </p:custDataLst>
            <p:extLst>
              <p:ext uri="{D42A27DB-BD31-4B8C-83A1-F6EECF244321}">
                <p14:modId xmlns:p14="http://schemas.microsoft.com/office/powerpoint/2010/main" val="2127772962"/>
              </p:ext>
            </p:extLst>
          </p:nvPr>
        </p:nvGraphicFramePr>
        <p:xfrm>
          <a:off x="5402263" y="2667000"/>
          <a:ext cx="3556000" cy="3657600"/>
        </p:xfrm>
        <a:graphic>
          <a:graphicData uri="http://schemas.openxmlformats.org/presentationml/2006/ole">
            <mc:AlternateContent xmlns:mc="http://schemas.openxmlformats.org/markup-compatibility/2006">
              <mc:Choice xmlns:v="urn:schemas-microsoft-com:vml" Requires="v">
                <p:oleObj spid="_x0000_s11268" name="Chart" r:id="rId7" imgW="4686367" imgH="5257758" progId="MSGraph.Chart.8">
                  <p:embed followColorScheme="full"/>
                </p:oleObj>
              </mc:Choice>
              <mc:Fallback>
                <p:oleObj name="Chart" r:id="rId7" imgW="4686367" imgH="5257758" progId="MSGraph.Chart.8">
                  <p:embed followColorScheme="full"/>
                  <p:pic>
                    <p:nvPicPr>
                      <p:cNvPr id="0" name=""/>
                      <p:cNvPicPr>
                        <a:picLocks noChangeAspect="1" noChangeArrowheads="1"/>
                      </p:cNvPicPr>
                      <p:nvPr/>
                    </p:nvPicPr>
                    <p:blipFill>
                      <a:blip r:embed="rId8"/>
                      <a:srcRect/>
                      <a:stretch>
                        <a:fillRect/>
                      </a:stretch>
                    </p:blipFill>
                    <p:spPr bwMode="auto">
                      <a:xfrm>
                        <a:off x="5402263" y="2667000"/>
                        <a:ext cx="3556000" cy="365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1" name="TPAnswers"/>
          <p:cNvSpPr>
            <a:spLocks noGrp="1" noChangeArrowheads="1"/>
          </p:cNvSpPr>
          <p:nvPr>
            <p:ph type="body" idx="1"/>
            <p:custDataLst>
              <p:tags r:id="rId4"/>
            </p:custDataLst>
          </p:nvPr>
        </p:nvSpPr>
        <p:spPr>
          <a:xfrm>
            <a:off x="76200" y="2590800"/>
            <a:ext cx="5638800" cy="3886200"/>
          </a:xfrm>
        </p:spPr>
        <p:txBody>
          <a:bodyPr tIns="127000" bIns="127000"/>
          <a:lstStyle/>
          <a:p>
            <a:pPr marL="609600" indent="-609600" eaLnBrk="1" hangingPunct="1">
              <a:buFontTx/>
              <a:buAutoNum type="arabicPeriod"/>
            </a:pPr>
            <a:r>
              <a:rPr lang="en-US" sz="2600" smtClean="0"/>
              <a:t>the government’s need to raise tax revenues. </a:t>
            </a:r>
          </a:p>
          <a:p>
            <a:pPr marL="609600" indent="-609600" eaLnBrk="1" hangingPunct="1">
              <a:buFontTx/>
              <a:buAutoNum type="arabicPeriod"/>
            </a:pPr>
            <a:r>
              <a:rPr lang="en-US" sz="2600" smtClean="0"/>
              <a:t>the need to enforce laws against libel and slander. </a:t>
            </a:r>
          </a:p>
          <a:p>
            <a:pPr marL="609600" indent="-609600" eaLnBrk="1" hangingPunct="1">
              <a:buFontTx/>
              <a:buAutoNum type="arabicPeriod"/>
            </a:pPr>
            <a:r>
              <a:rPr lang="en-US" sz="2600" smtClean="0"/>
              <a:t>the need to guarantee equal opportunities to all citizens. </a:t>
            </a:r>
          </a:p>
          <a:p>
            <a:pPr marL="609600" indent="-609600" eaLnBrk="1" hangingPunct="1">
              <a:buFontTx/>
              <a:buAutoNum type="arabicPeriod"/>
            </a:pPr>
            <a:r>
              <a:rPr lang="en-US" sz="2600" smtClean="0"/>
              <a:t>a compelling government interest in providing public services. </a:t>
            </a:r>
          </a:p>
        </p:txBody>
      </p:sp>
      <p:sp>
        <p:nvSpPr>
          <p:cNvPr id="11" name="CorShape1"/>
          <p:cNvSpPr/>
          <p:nvPr>
            <p:custDataLst>
              <p:tags r:id="rId5"/>
            </p:custDataLst>
          </p:nvPr>
        </p:nvSpPr>
        <p:spPr>
          <a:xfrm>
            <a:off x="752475" y="5253038"/>
            <a:ext cx="3971925" cy="1300162"/>
          </a:xfrm>
          <a:prstGeom prst="roundRect">
            <a:avLst/>
          </a:prstGeom>
          <a:noFill/>
          <a:ln w="25400">
            <a:solidFill>
              <a:schemeClr val="folHlink"/>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Tree>
    <p:custDataLst>
      <p:tags r:id="rId2"/>
    </p:custDataLst>
    <p:extLst>
      <p:ext uri="{BB962C8B-B14F-4D97-AF65-F5344CB8AC3E}">
        <p14:creationId xmlns:p14="http://schemas.microsoft.com/office/powerpoint/2010/main" val="4316854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9" grpId="0"/>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   The world is made up of many diverse regions and countries.  In today’s global economy, the world’s regions and countries have become increasingly dependent on one another.  Some regions share common political features, others share geographic similarities.  Still, some nations share economic livelihoods that allow them to be considered a region.</a:t>
            </a:r>
          </a:p>
          <a:p>
            <a:pPr marL="45720" indent="0">
              <a:buNone/>
            </a:pPr>
            <a:r>
              <a:rPr lang="en-US" dirty="0" smtClean="0"/>
              <a:t>   Many nations in Western Europe belong to the European Union (EU), which has twin goals of political and economic cooperation among member nations. Part of this shared cooperation is a common European currency called the </a:t>
            </a:r>
            <a:r>
              <a:rPr lang="en-US" i="1" dirty="0" smtClean="0"/>
              <a:t>euro.</a:t>
            </a:r>
            <a:r>
              <a:rPr lang="en-US" dirty="0" smtClean="0"/>
              <a:t> This union also works to diminish trade barriers between member nations, and increase economic equality while retaining individual national identities.</a:t>
            </a:r>
            <a:endParaRPr lang="en-US" i="1" dirty="0"/>
          </a:p>
        </p:txBody>
      </p:sp>
      <p:sp>
        <p:nvSpPr>
          <p:cNvPr id="3" name="Title 2"/>
          <p:cNvSpPr>
            <a:spLocks noGrp="1"/>
          </p:cNvSpPr>
          <p:nvPr>
            <p:ph type="title"/>
          </p:nvPr>
        </p:nvSpPr>
        <p:spPr/>
        <p:txBody>
          <a:bodyPr/>
          <a:lstStyle/>
          <a:p>
            <a:r>
              <a:rPr lang="en-US" dirty="0" smtClean="0"/>
              <a:t>The European Union</a:t>
            </a:r>
            <a:endParaRPr lang="en-US" dirty="0"/>
          </a:p>
        </p:txBody>
      </p:sp>
    </p:spTree>
    <p:custDataLst>
      <p:tags r:id="rId1"/>
    </p:custDataLst>
    <p:extLst>
      <p:ext uri="{BB962C8B-B14F-4D97-AF65-F5344CB8AC3E}">
        <p14:creationId xmlns:p14="http://schemas.microsoft.com/office/powerpoint/2010/main" val="1467332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PQuestion"/>
          <p:cNvSpPr>
            <a:spLocks noGrp="1"/>
          </p:cNvSpPr>
          <p:nvPr>
            <p:ph type="title"/>
          </p:nvPr>
        </p:nvSpPr>
        <p:spPr>
          <a:xfrm>
            <a:off x="0" y="533400"/>
            <a:ext cx="9144000" cy="2163763"/>
          </a:xfrm>
        </p:spPr>
        <p:txBody>
          <a:bodyPr/>
          <a:lstStyle/>
          <a:p>
            <a:r>
              <a:rPr lang="en-US" sz="3000" smtClean="0"/>
              <a:t>3. The European Union’s objectives include reducing tariffs, promoting a single market, and creating a</a:t>
            </a:r>
            <a:br>
              <a:rPr lang="en-US" sz="3000" smtClean="0"/>
            </a:br>
            <a:r>
              <a:rPr lang="en-US" sz="3000" smtClean="0"/>
              <a:t>common currency. Based on these objectives, what</a:t>
            </a:r>
            <a:br>
              <a:rPr lang="en-US" sz="3000" smtClean="0"/>
            </a:br>
            <a:r>
              <a:rPr lang="en-US" sz="3000" smtClean="0"/>
              <a:t>type of world region does the European Union primarily represent?</a:t>
            </a:r>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254753584"/>
              </p:ext>
            </p:extLst>
          </p:nvPr>
        </p:nvGraphicFramePr>
        <p:xfrm>
          <a:off x="4451350" y="2209800"/>
          <a:ext cx="4686300" cy="4114800"/>
        </p:xfrm>
        <a:graphic>
          <a:graphicData uri="http://schemas.openxmlformats.org/presentationml/2006/ole">
            <mc:AlternateContent xmlns:mc="http://schemas.openxmlformats.org/markup-compatibility/2006">
              <mc:Choice xmlns:v="urn:schemas-microsoft-com:vml" Requires="v">
                <p:oleObj spid="_x0000_s2053" name="Chart" r:id="rId8" imgW="4686367" imgH="4114884" progId="MSGraph.Chart.8">
                  <p:embed followColorScheme="full"/>
                </p:oleObj>
              </mc:Choice>
              <mc:Fallback>
                <p:oleObj name="Chart" r:id="rId8" imgW="4686367" imgH="4114884" progId="MSGraph.Chart.8">
                  <p:embed followColorScheme="full"/>
                  <p:pic>
                    <p:nvPicPr>
                      <p:cNvPr id="0" name=""/>
                      <p:cNvPicPr>
                        <a:picLocks noChangeAspect="1" noChangeArrowheads="1"/>
                      </p:cNvPicPr>
                      <p:nvPr/>
                    </p:nvPicPr>
                    <p:blipFill>
                      <a:blip r:embed="rId9"/>
                      <a:srcRect/>
                      <a:stretch>
                        <a:fillRect/>
                      </a:stretch>
                    </p:blipFill>
                    <p:spPr bwMode="auto">
                      <a:xfrm>
                        <a:off x="4451350" y="2209800"/>
                        <a:ext cx="46863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6" name="TPAnswers"/>
          <p:cNvSpPr>
            <a:spLocks noGrp="1"/>
          </p:cNvSpPr>
          <p:nvPr>
            <p:ph type="body" idx="1"/>
            <p:custDataLst>
              <p:tags r:id="rId4"/>
            </p:custDataLst>
          </p:nvPr>
        </p:nvSpPr>
        <p:spPr>
          <a:xfrm>
            <a:off x="1524000" y="3276600"/>
            <a:ext cx="2590800" cy="2514600"/>
          </a:xfrm>
        </p:spPr>
        <p:txBody>
          <a:bodyPr/>
          <a:lstStyle/>
          <a:p>
            <a:pPr>
              <a:buFont typeface="Arial" pitchFamily="34" charset="0"/>
              <a:buNone/>
            </a:pPr>
            <a:r>
              <a:rPr lang="en-US" smtClean="0"/>
              <a:t>A. cultural</a:t>
            </a:r>
          </a:p>
          <a:p>
            <a:pPr>
              <a:buFont typeface="Arial" pitchFamily="34" charset="0"/>
              <a:buNone/>
            </a:pPr>
            <a:r>
              <a:rPr lang="en-US" smtClean="0"/>
              <a:t>B. physical</a:t>
            </a:r>
          </a:p>
          <a:p>
            <a:pPr>
              <a:buFont typeface="Arial" pitchFamily="34" charset="0"/>
              <a:buNone/>
            </a:pPr>
            <a:r>
              <a:rPr lang="en-US" smtClean="0"/>
              <a:t>C. political</a:t>
            </a:r>
          </a:p>
          <a:p>
            <a:pPr>
              <a:buFont typeface="Arial" pitchFamily="34" charset="0"/>
              <a:buNone/>
            </a:pPr>
            <a:r>
              <a:rPr lang="en-US" smtClean="0"/>
              <a:t>D. economic</a:t>
            </a:r>
          </a:p>
        </p:txBody>
      </p:sp>
      <p:sp>
        <p:nvSpPr>
          <p:cNvPr id="5" name="CorShape1"/>
          <p:cNvSpPr/>
          <p:nvPr>
            <p:custDataLst>
              <p:tags r:id="rId5"/>
            </p:custDataLst>
          </p:nvPr>
        </p:nvSpPr>
        <p:spPr>
          <a:xfrm>
            <a:off x="1239838" y="5099050"/>
            <a:ext cx="355600" cy="3556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3079" name="Rectangle 6"/>
          <p:cNvSpPr>
            <a:spLocks noChangeArrowheads="1"/>
          </p:cNvSpPr>
          <p:nvPr/>
        </p:nvSpPr>
        <p:spPr bwMode="auto">
          <a:xfrm>
            <a:off x="3962400" y="6488113"/>
            <a:ext cx="695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prstClr val="black"/>
                </a:solidFill>
                <a:hlinkClick r:id="rId10" action="ppaction://hlinksldjump"/>
              </a:rPr>
              <a:t>Index</a:t>
            </a:r>
            <a:endParaRPr lang="en-US">
              <a:solidFill>
                <a:prstClr val="black"/>
              </a:solidFill>
            </a:endParaRPr>
          </a:p>
        </p:txBody>
      </p:sp>
      <p:grpSp>
        <p:nvGrpSpPr>
          <p:cNvPr id="3082" name="ResponseCounter" hidden="1"/>
          <p:cNvGrpSpPr>
            <a:grpSpLocks/>
          </p:cNvGrpSpPr>
          <p:nvPr>
            <p:custDataLst>
              <p:tags r:id="rId6"/>
            </p:custDataLst>
          </p:nvPr>
        </p:nvGrpSpPr>
        <p:grpSpPr bwMode="auto">
          <a:xfrm>
            <a:off x="127000" y="6413500"/>
            <a:ext cx="3860800" cy="317500"/>
            <a:chOff x="120" y="4000"/>
            <a:chExt cx="2432" cy="200"/>
          </a:xfrm>
        </p:grpSpPr>
        <p:sp>
          <p:nvSpPr>
            <p:cNvPr id="3081" name="RCFill" descr="Dark vertical" hidden="1"/>
            <p:cNvSpPr>
              <a:spLocks noChangeArrowheads="1"/>
            </p:cNvSpPr>
            <p:nvPr/>
          </p:nvSpPr>
          <p:spPr bwMode="auto">
            <a:xfrm>
              <a:off x="120" y="4024"/>
              <a:ext cx="2189" cy="160"/>
            </a:xfrm>
            <a:prstGeom prst="rect">
              <a:avLst/>
            </a:prstGeom>
            <a:pattFill prst="dkVert">
              <a:fgClr>
                <a:schemeClr val="accent1"/>
              </a:fgClr>
              <a:bgClr>
                <a:schemeClr val="bg1"/>
              </a:bgClr>
            </a:patt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fontAlgn="base">
                <a:spcBef>
                  <a:spcPct val="0"/>
                </a:spcBef>
                <a:spcAft>
                  <a:spcPct val="0"/>
                </a:spcAft>
              </a:pPr>
              <a:endParaRPr lang="en-US">
                <a:solidFill>
                  <a:prstClr val="black"/>
                </a:solidFill>
                <a:latin typeface="Arial" pitchFamily="34" charset="0"/>
              </a:endParaRPr>
            </a:p>
          </p:txBody>
        </p:sp>
        <p:sp>
          <p:nvSpPr>
            <p:cNvPr id="3080" name="RCFrame" hidden="1"/>
            <p:cNvSpPr>
              <a:spLocks noChangeArrowheads="1"/>
            </p:cNvSpPr>
            <p:nvPr/>
          </p:nvSpPr>
          <p:spPr bwMode="auto">
            <a:xfrm>
              <a:off x="120" y="4000"/>
              <a:ext cx="2432" cy="200"/>
            </a:xfrm>
            <a:prstGeom prst="rect">
              <a:avLst/>
            </a:prstGeom>
            <a:noFill/>
            <a:ln w="9525">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pPr algn="ctr" fontAlgn="base">
                <a:spcBef>
                  <a:spcPct val="0"/>
                </a:spcBef>
                <a:spcAft>
                  <a:spcPct val="0"/>
                </a:spcAft>
              </a:pPr>
              <a:r>
                <a:rPr lang="en-US" sz="1400" b="1">
                  <a:solidFill>
                    <a:prstClr val="black"/>
                  </a:solidFill>
                  <a:latin typeface="Tahoma" pitchFamily="34" charset="0"/>
                </a:rPr>
                <a:t>27 of 30</a:t>
              </a:r>
            </a:p>
          </p:txBody>
        </p:sp>
      </p:grpSp>
    </p:spTree>
    <p:custDataLst>
      <p:tags r:id="rId2"/>
    </p:custDataLst>
    <p:extLst>
      <p:ext uri="{BB962C8B-B14F-4D97-AF65-F5344CB8AC3E}">
        <p14:creationId xmlns:p14="http://schemas.microsoft.com/office/powerpoint/2010/main" val="39440939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PQuestion"/>
          <p:cNvSpPr>
            <a:spLocks noGrp="1" noChangeArrowheads="1"/>
          </p:cNvSpPr>
          <p:nvPr>
            <p:ph type="title"/>
          </p:nvPr>
        </p:nvSpPr>
        <p:spPr>
          <a:xfrm>
            <a:off x="0" y="533400"/>
            <a:ext cx="9144000" cy="2209800"/>
          </a:xfrm>
        </p:spPr>
        <p:txBody>
          <a:bodyPr/>
          <a:lstStyle/>
          <a:p>
            <a:pPr algn="l" eaLnBrk="1" hangingPunct="1"/>
            <a:r>
              <a:rPr lang="en-US" sz="2800" smtClean="0"/>
              <a:t>37. The North American Free Trade Agreement (NAFTA) is a treaty designed to remove tariffs and other trade barriers between Canada, Mexico and the United States. This helped establish an economic region among those nations because</a:t>
            </a:r>
            <a:endParaRPr lang="en-US" sz="4000" smtClean="0"/>
          </a:p>
        </p:txBody>
      </p:sp>
      <p:sp>
        <p:nvSpPr>
          <p:cNvPr id="26628" name="TPAnswers"/>
          <p:cNvSpPr>
            <a:spLocks noGrp="1" noChangeArrowheads="1"/>
          </p:cNvSpPr>
          <p:nvPr>
            <p:ph type="body" idx="1"/>
            <p:custDataLst>
              <p:tags r:id="rId3"/>
            </p:custDataLst>
          </p:nvPr>
        </p:nvSpPr>
        <p:spPr>
          <a:xfrm>
            <a:off x="76200" y="3048000"/>
            <a:ext cx="5867400" cy="3429000"/>
          </a:xfrm>
        </p:spPr>
        <p:txBody>
          <a:bodyPr/>
          <a:lstStyle/>
          <a:p>
            <a:pPr marL="609600" indent="-609600" eaLnBrk="1" hangingPunct="1">
              <a:lnSpc>
                <a:spcPct val="80000"/>
              </a:lnSpc>
              <a:buFontTx/>
              <a:buAutoNum type="arabicPeriod"/>
            </a:pPr>
            <a:r>
              <a:rPr lang="en-US" sz="2400" smtClean="0"/>
              <a:t>Participants enlarged their dependence on domestic markets.</a:t>
            </a:r>
          </a:p>
          <a:p>
            <a:pPr marL="609600" indent="-609600" eaLnBrk="1" hangingPunct="1">
              <a:lnSpc>
                <a:spcPct val="80000"/>
              </a:lnSpc>
              <a:buFontTx/>
              <a:buAutoNum type="arabicPeriod"/>
            </a:pPr>
            <a:r>
              <a:rPr lang="en-US" sz="2400" smtClean="0"/>
              <a:t>participants terminated trade relationships with other regions.</a:t>
            </a:r>
          </a:p>
          <a:p>
            <a:pPr marL="609600" indent="-609600" eaLnBrk="1" hangingPunct="1">
              <a:lnSpc>
                <a:spcPct val="80000"/>
              </a:lnSpc>
              <a:buFontTx/>
              <a:buAutoNum type="arabicPeriod"/>
            </a:pPr>
            <a:r>
              <a:rPr lang="en-US" sz="2400" smtClean="0"/>
              <a:t>participants imposed tariffs on goods imported from other countries. </a:t>
            </a:r>
          </a:p>
          <a:p>
            <a:pPr marL="609600" indent="-609600" eaLnBrk="1" hangingPunct="1">
              <a:lnSpc>
                <a:spcPct val="80000"/>
              </a:lnSpc>
              <a:buFontTx/>
              <a:buAutoNum type="arabicPeriod"/>
            </a:pPr>
            <a:r>
              <a:rPr lang="en-US" sz="2400" smtClean="0"/>
              <a:t>trade among participants increased, making their economies more interdependent. </a:t>
            </a:r>
          </a:p>
        </p:txBody>
      </p:sp>
      <p:sp>
        <p:nvSpPr>
          <p:cNvPr id="29701" name="CorShape1"/>
          <p:cNvSpPr>
            <a:spLocks noChangeArrowheads="1"/>
          </p:cNvSpPr>
          <p:nvPr>
            <p:custDataLst>
              <p:tags r:id="rId4"/>
            </p:custDataLst>
          </p:nvPr>
        </p:nvSpPr>
        <p:spPr bwMode="auto">
          <a:xfrm>
            <a:off x="63500" y="5257800"/>
            <a:ext cx="698500" cy="698500"/>
          </a:xfrm>
          <a:prstGeom prst="smileyFace">
            <a:avLst>
              <a:gd name="adj" fmla="val 4653"/>
            </a:avLst>
          </a:prstGeom>
          <a:gradFill rotWithShape="0">
            <a:gsLst>
              <a:gs pos="0">
                <a:srgbClr val="FFFF00"/>
              </a:gs>
              <a:gs pos="100000">
                <a:srgbClr val="FF9900"/>
              </a:gs>
            </a:gsLst>
            <a:path path="shape">
              <a:fillToRect l="50000" t="50000" r="50000" b="50000"/>
            </a:path>
          </a:gradFill>
          <a:ln w="9525">
            <a:solidFill>
              <a:schemeClr val="tx1"/>
            </a:solidFill>
            <a:round/>
            <a:headEnd/>
            <a:tailEnd/>
          </a:ln>
          <a:effectLst>
            <a:outerShdw dist="35921" dir="2700000" algn="ctr" rotWithShape="0">
              <a:schemeClr val="bg2"/>
            </a:outerShdw>
          </a:effectLst>
        </p:spPr>
        <p:txBody>
          <a:bodyPr wrap="none" anchor="ctr"/>
          <a:lstStyle/>
          <a:p>
            <a:pPr fontAlgn="base">
              <a:spcBef>
                <a:spcPct val="0"/>
              </a:spcBef>
              <a:spcAft>
                <a:spcPct val="0"/>
              </a:spcAft>
              <a:defRPr/>
            </a:pPr>
            <a:endParaRPr lang="en-US">
              <a:solidFill>
                <a:srgbClr val="000000"/>
              </a:solidFill>
            </a:endParaRPr>
          </a:p>
        </p:txBody>
      </p:sp>
      <p:sp>
        <p:nvSpPr>
          <p:cNvPr id="26630" name="Rectangle 6"/>
          <p:cNvSpPr>
            <a:spLocks noChangeArrowheads="1"/>
          </p:cNvSpPr>
          <p:nvPr/>
        </p:nvSpPr>
        <p:spPr bwMode="auto">
          <a:xfrm>
            <a:off x="4267200" y="6324600"/>
            <a:ext cx="730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hlinkClick r:id="" action="ppaction://hlinkshowjump?jump=firstslide"/>
              </a:rPr>
              <a:t>index</a:t>
            </a:r>
            <a:endParaRPr lang="en-US">
              <a:solidFill>
                <a:srgbClr val="000000"/>
              </a:solidFill>
            </a:endParaRPr>
          </a:p>
        </p:txBody>
      </p:sp>
      <p:graphicFrame>
        <p:nvGraphicFramePr>
          <p:cNvPr id="29700" name="TPChart"/>
          <p:cNvGraphicFramePr>
            <a:graphicFrameLocks noChangeAspect="1"/>
          </p:cNvGraphicFramePr>
          <p:nvPr>
            <p:custDataLst>
              <p:tags r:id="rId5"/>
            </p:custDataLst>
            <p:extLst>
              <p:ext uri="{D42A27DB-BD31-4B8C-83A1-F6EECF244321}">
                <p14:modId xmlns:p14="http://schemas.microsoft.com/office/powerpoint/2010/main" val="52061596"/>
              </p:ext>
            </p:extLst>
          </p:nvPr>
        </p:nvGraphicFramePr>
        <p:xfrm>
          <a:off x="5257800" y="1905000"/>
          <a:ext cx="3886200" cy="3748088"/>
        </p:xfrm>
        <a:graphic>
          <a:graphicData uri="http://schemas.openxmlformats.org/presentationml/2006/ole">
            <mc:AlternateContent xmlns:mc="http://schemas.openxmlformats.org/markup-compatibility/2006">
              <mc:Choice xmlns:v="urn:schemas-microsoft-com:vml" Requires="v">
                <p:oleObj spid="_x0000_s5124" name="Chart" r:id="rId7" imgW="4686367" imgH="4114884" progId="MSGraph.Chart.8">
                  <p:embed followColorScheme="full"/>
                </p:oleObj>
              </mc:Choice>
              <mc:Fallback>
                <p:oleObj name="Chart" r:id="rId7" imgW="4686367" imgH="4114884" progId="MSGraph.Chart.8">
                  <p:embed followColorScheme="full"/>
                  <p:pic>
                    <p:nvPicPr>
                      <p:cNvPr id="0" name=""/>
                      <p:cNvPicPr>
                        <a:picLocks noChangeAspect="1" noChangeArrowheads="1"/>
                      </p:cNvPicPr>
                      <p:nvPr/>
                    </p:nvPicPr>
                    <p:blipFill>
                      <a:blip r:embed="rId8"/>
                      <a:srcRect r="8943"/>
                      <a:stretch>
                        <a:fillRect/>
                      </a:stretch>
                    </p:blipFill>
                    <p:spPr bwMode="auto">
                      <a:xfrm>
                        <a:off x="5257800" y="1905000"/>
                        <a:ext cx="3886200" cy="3748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ustDataLst>
      <p:tags r:id="rId2"/>
    </p:custDataLst>
    <p:extLst>
      <p:ext uri="{BB962C8B-B14F-4D97-AF65-F5344CB8AC3E}">
        <p14:creationId xmlns:p14="http://schemas.microsoft.com/office/powerpoint/2010/main" val="37396907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0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9701"/>
                                        </p:tgtEl>
                                        <p:attrNameLst>
                                          <p:attrName>style.visibility</p:attrName>
                                        </p:attrNameLst>
                                      </p:cBhvr>
                                      <p:to>
                                        <p:strVal val="visible"/>
                                      </p:to>
                                    </p:set>
                                    <p:anim calcmode="lin" valueType="num">
                                      <p:cBhvr additive="base">
                                        <p:cTn id="11" dur="500" fill="hold"/>
                                        <p:tgtEl>
                                          <p:spTgt spid="29701"/>
                                        </p:tgtEl>
                                        <p:attrNameLst>
                                          <p:attrName>ppt_x</p:attrName>
                                        </p:attrNameLst>
                                      </p:cBhvr>
                                      <p:tavLst>
                                        <p:tav tm="0">
                                          <p:val>
                                            <p:strVal val="#ppt_x"/>
                                          </p:val>
                                        </p:tav>
                                        <p:tav tm="100000">
                                          <p:val>
                                            <p:strVal val="#ppt_x"/>
                                          </p:val>
                                        </p:tav>
                                      </p:tavLst>
                                    </p:anim>
                                    <p:anim calcmode="lin" valueType="num">
                                      <p:cBhvr additive="base">
                                        <p:cTn id="12" dur="500" fill="hold"/>
                                        <p:tgtEl>
                                          <p:spTgt spid="297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animBg="1"/>
      <p:bldOleChart spid="2970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PQuestion"/>
          <p:cNvSpPr>
            <a:spLocks noGrp="1"/>
          </p:cNvSpPr>
          <p:nvPr>
            <p:ph type="title"/>
          </p:nvPr>
        </p:nvSpPr>
        <p:spPr>
          <a:xfrm>
            <a:off x="0" y="533400"/>
            <a:ext cx="9144000" cy="1782763"/>
          </a:xfrm>
        </p:spPr>
        <p:txBody>
          <a:bodyPr/>
          <a:lstStyle/>
          <a:p>
            <a:r>
              <a:rPr lang="en-US" sz="3000" smtClean="0"/>
              <a:t>5. Ecuador has an ideal climate for growing bananas, whereas the United States would have a difficult</a:t>
            </a:r>
            <a:br>
              <a:rPr lang="en-US" sz="3000" smtClean="0"/>
            </a:br>
            <a:r>
              <a:rPr lang="en-US" sz="3000" smtClean="0"/>
              <a:t>time growing them. In order to help U.S. consumers of</a:t>
            </a:r>
            <a:br>
              <a:rPr lang="en-US" sz="3000" smtClean="0"/>
            </a:br>
            <a:r>
              <a:rPr lang="en-US" sz="3000" smtClean="0"/>
              <a:t>bananas, the United States would likely</a:t>
            </a:r>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1019941853"/>
              </p:ext>
            </p:extLst>
          </p:nvPr>
        </p:nvGraphicFramePr>
        <p:xfrm>
          <a:off x="5208588" y="2438400"/>
          <a:ext cx="3871912" cy="4356100"/>
        </p:xfrm>
        <a:graphic>
          <a:graphicData uri="http://schemas.openxmlformats.org/presentationml/2006/ole">
            <mc:AlternateContent xmlns:mc="http://schemas.openxmlformats.org/markup-compatibility/2006">
              <mc:Choice xmlns:v="urn:schemas-microsoft-com:vml" Requires="v">
                <p:oleObj spid="_x0000_s3078" name="Chart" r:id="rId8" imgW="4572000" imgH="5143470" progId="MSGraph.Chart.8">
                  <p:embed followColorScheme="full"/>
                </p:oleObj>
              </mc:Choice>
              <mc:Fallback>
                <p:oleObj name="Chart" r:id="rId8" imgW="4572000" imgH="5143470" progId="MSGraph.Chart.8">
                  <p:embed followColorScheme="full"/>
                  <p:pic>
                    <p:nvPicPr>
                      <p:cNvPr id="0" name=""/>
                      <p:cNvPicPr>
                        <a:picLocks noChangeAspect="1" noChangeArrowheads="1"/>
                      </p:cNvPicPr>
                      <p:nvPr/>
                    </p:nvPicPr>
                    <p:blipFill>
                      <a:blip r:embed="rId9"/>
                      <a:srcRect/>
                      <a:stretch>
                        <a:fillRect/>
                      </a:stretch>
                    </p:blipFill>
                    <p:spPr bwMode="auto">
                      <a:xfrm>
                        <a:off x="5208588" y="2438400"/>
                        <a:ext cx="3871912" cy="435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4" name="TPAnswers"/>
          <p:cNvSpPr>
            <a:spLocks noGrp="1"/>
          </p:cNvSpPr>
          <p:nvPr>
            <p:ph type="body" idx="1"/>
            <p:custDataLst>
              <p:tags r:id="rId4"/>
            </p:custDataLst>
          </p:nvPr>
        </p:nvSpPr>
        <p:spPr>
          <a:xfrm>
            <a:off x="609600" y="2667000"/>
            <a:ext cx="5334000" cy="3962400"/>
          </a:xfrm>
        </p:spPr>
        <p:txBody>
          <a:bodyPr/>
          <a:lstStyle/>
          <a:p>
            <a:pPr>
              <a:buFont typeface="Arial" pitchFamily="34" charset="0"/>
              <a:buNone/>
            </a:pPr>
            <a:r>
              <a:rPr lang="en-US" sz="2800" smtClean="0"/>
              <a:t>A. increase the cost of U.S. goods traded with Ecuador.</a:t>
            </a:r>
          </a:p>
          <a:p>
            <a:pPr>
              <a:buFont typeface="Arial" pitchFamily="34" charset="0"/>
              <a:buNone/>
            </a:pPr>
            <a:r>
              <a:rPr lang="en-US" sz="2800" smtClean="0"/>
              <a:t>B. eliminate the tariff on bananas imported from Ecuador.</a:t>
            </a:r>
          </a:p>
          <a:p>
            <a:pPr>
              <a:buFont typeface="Arial" pitchFamily="34" charset="0"/>
              <a:buNone/>
            </a:pPr>
            <a:r>
              <a:rPr lang="en-US" sz="2800" smtClean="0"/>
              <a:t>C. put an excise tax on bananas grown in the United States.</a:t>
            </a:r>
          </a:p>
          <a:p>
            <a:pPr>
              <a:buFont typeface="Arial" pitchFamily="34" charset="0"/>
              <a:buNone/>
            </a:pPr>
            <a:r>
              <a:rPr lang="en-US" sz="2800" smtClean="0"/>
              <a:t>D. discourage world competition for the U.S. banana market.</a:t>
            </a:r>
          </a:p>
        </p:txBody>
      </p:sp>
      <p:sp>
        <p:nvSpPr>
          <p:cNvPr id="5126" name="CorShape1"/>
          <p:cNvSpPr>
            <a:spLocks noChangeArrowheads="1"/>
          </p:cNvSpPr>
          <p:nvPr>
            <p:custDataLst>
              <p:tags r:id="rId5"/>
            </p:custDataLst>
          </p:nvPr>
        </p:nvSpPr>
        <p:spPr bwMode="auto">
          <a:xfrm>
            <a:off x="203200" y="3822700"/>
            <a:ext cx="508000" cy="508000"/>
          </a:xfrm>
          <a:prstGeom prst="rightArrow">
            <a:avLst>
              <a:gd name="adj1" fmla="val 43981"/>
              <a:gd name="adj2" fmla="val 50810"/>
            </a:avLst>
          </a:prstGeom>
          <a:gradFill rotWithShape="0">
            <a:gsLst>
              <a:gs pos="0">
                <a:srgbClr val="00FF00"/>
              </a:gs>
              <a:gs pos="100000">
                <a:srgbClr val="008000"/>
              </a:gs>
            </a:gsLst>
            <a:lin ang="0" scaled="1"/>
          </a:gra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fontAlgn="base">
              <a:spcBef>
                <a:spcPct val="0"/>
              </a:spcBef>
              <a:spcAft>
                <a:spcPct val="0"/>
              </a:spcAft>
            </a:pPr>
            <a:endParaRPr lang="en-US">
              <a:solidFill>
                <a:prstClr val="black"/>
              </a:solidFill>
              <a:latin typeface="Arial" pitchFamily="34" charset="0"/>
            </a:endParaRPr>
          </a:p>
        </p:txBody>
      </p:sp>
      <p:sp>
        <p:nvSpPr>
          <p:cNvPr id="5127" name="Rectangle 6"/>
          <p:cNvSpPr>
            <a:spLocks noChangeArrowheads="1"/>
          </p:cNvSpPr>
          <p:nvPr/>
        </p:nvSpPr>
        <p:spPr bwMode="auto">
          <a:xfrm>
            <a:off x="3962400" y="6488113"/>
            <a:ext cx="695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prstClr val="black"/>
                </a:solidFill>
                <a:hlinkClick r:id="rId10" action="ppaction://hlinksldjump"/>
              </a:rPr>
              <a:t>Index</a:t>
            </a:r>
            <a:endParaRPr lang="en-US">
              <a:solidFill>
                <a:prstClr val="black"/>
              </a:solidFill>
            </a:endParaRPr>
          </a:p>
        </p:txBody>
      </p:sp>
      <p:grpSp>
        <p:nvGrpSpPr>
          <p:cNvPr id="5130" name="ResponseCounter" hidden="1"/>
          <p:cNvGrpSpPr>
            <a:grpSpLocks/>
          </p:cNvGrpSpPr>
          <p:nvPr>
            <p:custDataLst>
              <p:tags r:id="rId6"/>
            </p:custDataLst>
          </p:nvPr>
        </p:nvGrpSpPr>
        <p:grpSpPr bwMode="auto">
          <a:xfrm>
            <a:off x="127000" y="6413500"/>
            <a:ext cx="3860800" cy="317500"/>
            <a:chOff x="120" y="4000"/>
            <a:chExt cx="2432" cy="200"/>
          </a:xfrm>
        </p:grpSpPr>
        <p:sp>
          <p:nvSpPr>
            <p:cNvPr id="5129" name="RCFill" descr="Dark vertical" hidden="1"/>
            <p:cNvSpPr>
              <a:spLocks noChangeArrowheads="1"/>
            </p:cNvSpPr>
            <p:nvPr/>
          </p:nvSpPr>
          <p:spPr bwMode="auto">
            <a:xfrm>
              <a:off x="120" y="4024"/>
              <a:ext cx="2189" cy="160"/>
            </a:xfrm>
            <a:prstGeom prst="rect">
              <a:avLst/>
            </a:prstGeom>
            <a:pattFill prst="dkVert">
              <a:fgClr>
                <a:schemeClr val="accent1"/>
              </a:fgClr>
              <a:bgClr>
                <a:schemeClr val="bg1"/>
              </a:bgClr>
            </a:patt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fontAlgn="base">
                <a:spcBef>
                  <a:spcPct val="0"/>
                </a:spcBef>
                <a:spcAft>
                  <a:spcPct val="0"/>
                </a:spcAft>
              </a:pPr>
              <a:endParaRPr lang="en-US">
                <a:solidFill>
                  <a:prstClr val="black"/>
                </a:solidFill>
                <a:latin typeface="Arial" pitchFamily="34" charset="0"/>
              </a:endParaRPr>
            </a:p>
          </p:txBody>
        </p:sp>
        <p:sp>
          <p:nvSpPr>
            <p:cNvPr id="5128" name="RCFrame" hidden="1"/>
            <p:cNvSpPr>
              <a:spLocks noChangeArrowheads="1"/>
            </p:cNvSpPr>
            <p:nvPr/>
          </p:nvSpPr>
          <p:spPr bwMode="auto">
            <a:xfrm>
              <a:off x="120" y="4000"/>
              <a:ext cx="2432" cy="200"/>
            </a:xfrm>
            <a:prstGeom prst="rect">
              <a:avLst/>
            </a:prstGeom>
            <a:noFill/>
            <a:ln w="9525">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none" anchor="ctr"/>
            <a:lstStyle/>
            <a:p>
              <a:pPr algn="ctr" fontAlgn="base">
                <a:spcBef>
                  <a:spcPct val="0"/>
                </a:spcBef>
                <a:spcAft>
                  <a:spcPct val="0"/>
                </a:spcAft>
              </a:pPr>
              <a:r>
                <a:rPr lang="en-US" sz="1400" b="1">
                  <a:solidFill>
                    <a:prstClr val="black"/>
                  </a:solidFill>
                  <a:latin typeface="Tahoma" pitchFamily="34" charset="0"/>
                </a:rPr>
                <a:t>27 of 30</a:t>
              </a:r>
            </a:p>
          </p:txBody>
        </p:sp>
      </p:grpSp>
    </p:spTree>
    <p:custDataLst>
      <p:tags r:id="rId2"/>
    </p:custDataLst>
    <p:extLst>
      <p:ext uri="{BB962C8B-B14F-4D97-AF65-F5344CB8AC3E}">
        <p14:creationId xmlns:p14="http://schemas.microsoft.com/office/powerpoint/2010/main" val="6690631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126"/>
                                        </p:tgtEl>
                                        <p:attrNameLst>
                                          <p:attrName>style.visibility</p:attrName>
                                        </p:attrNameLst>
                                      </p:cBhvr>
                                      <p:to>
                                        <p:strVal val="visible"/>
                                      </p:to>
                                    </p:set>
                                    <p:anim calcmode="lin" valueType="num">
                                      <p:cBhvr additive="base">
                                        <p:cTn id="11" dur="500" fill="hold"/>
                                        <p:tgtEl>
                                          <p:spTgt spid="5126"/>
                                        </p:tgtEl>
                                        <p:attrNameLst>
                                          <p:attrName>ppt_x</p:attrName>
                                        </p:attrNameLst>
                                      </p:cBhvr>
                                      <p:tavLst>
                                        <p:tav tm="0">
                                          <p:val>
                                            <p:strVal val="#ppt_x"/>
                                          </p:val>
                                        </p:tav>
                                        <p:tav tm="100000">
                                          <p:val>
                                            <p:strVal val="#ppt_x"/>
                                          </p:val>
                                        </p:tav>
                                      </p:tavLst>
                                    </p:anim>
                                    <p:anim calcmode="lin" valueType="num">
                                      <p:cBhvr additive="base">
                                        <p:cTn id="12" dur="500" fill="hold"/>
                                        <p:tgtEl>
                                          <p:spTgt spid="51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1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PQuestion"/>
          <p:cNvSpPr>
            <a:spLocks noGrp="1" noChangeArrowheads="1"/>
          </p:cNvSpPr>
          <p:nvPr>
            <p:ph type="title"/>
          </p:nvPr>
        </p:nvSpPr>
        <p:spPr>
          <a:xfrm>
            <a:off x="0" y="685800"/>
            <a:ext cx="9144000" cy="1143000"/>
          </a:xfrm>
        </p:spPr>
        <p:txBody>
          <a:bodyPr/>
          <a:lstStyle/>
          <a:p>
            <a:pPr algn="l" eaLnBrk="1" hangingPunct="1"/>
            <a:r>
              <a:rPr lang="en-US" sz="2800" smtClean="0"/>
              <a:t>8. Which action could the U.S. government employ to protect U.S. automobile manufacturers from foreign competition?</a:t>
            </a:r>
            <a:endParaRPr lang="en-US" sz="4000" smtClean="0"/>
          </a:p>
        </p:txBody>
      </p:sp>
      <p:graphicFrame>
        <p:nvGraphicFramePr>
          <p:cNvPr id="10244" name="TPChart"/>
          <p:cNvGraphicFramePr>
            <a:graphicFrameLocks noChangeAspect="1"/>
          </p:cNvGraphicFramePr>
          <p:nvPr>
            <p:custDataLst>
              <p:tags r:id="rId3"/>
            </p:custDataLst>
            <p:extLst>
              <p:ext uri="{D42A27DB-BD31-4B8C-83A1-F6EECF244321}">
                <p14:modId xmlns:p14="http://schemas.microsoft.com/office/powerpoint/2010/main" val="1977722066"/>
              </p:ext>
            </p:ext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6148" name="Chart" r:id="rId7" imgW="4572000" imgH="5143470" progId="MSGraph.Chart.8">
                  <p:embed followColorScheme="full"/>
                </p:oleObj>
              </mc:Choice>
              <mc:Fallback>
                <p:oleObj name="Chart" r:id="rId7" imgW="4572000" imgH="5143470" progId="MSGraph.Chart.8">
                  <p:embed followColorScheme="full"/>
                  <p:pic>
                    <p:nvPicPr>
                      <p:cNvPr id="0" name=""/>
                      <p:cNvPicPr>
                        <a:picLocks noChangeAspect="1" noChangeArrowheads="1"/>
                      </p:cNvPicPr>
                      <p:nvPr/>
                    </p:nvPicPr>
                    <p:blipFill>
                      <a:blip r:embed="rId8"/>
                      <a:srcRect/>
                      <a:stretch>
                        <a:fillRect/>
                      </a:stretch>
                    </p:blipFill>
                    <p:spPr bwMode="auto">
                      <a:xfrm>
                        <a:off x="4508500" y="1651000"/>
                        <a:ext cx="4572000" cy="514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3" name="TPAnswers"/>
          <p:cNvSpPr>
            <a:spLocks noGrp="1" noChangeArrowheads="1"/>
          </p:cNvSpPr>
          <p:nvPr>
            <p:ph type="body" idx="1"/>
            <p:custDataLst>
              <p:tags r:id="rId4"/>
            </p:custDataLst>
          </p:nvPr>
        </p:nvSpPr>
        <p:spPr>
          <a:xfrm>
            <a:off x="152400" y="2286000"/>
            <a:ext cx="4572000" cy="3962400"/>
          </a:xfrm>
        </p:spPr>
        <p:txBody>
          <a:bodyPr/>
          <a:lstStyle/>
          <a:p>
            <a:pPr marL="609600" indent="-609600" eaLnBrk="1" hangingPunct="1">
              <a:lnSpc>
                <a:spcPct val="80000"/>
              </a:lnSpc>
              <a:buFontTx/>
              <a:buAutoNum type="arabicPeriod"/>
            </a:pPr>
            <a:r>
              <a:rPr lang="en-US" sz="2400" smtClean="0"/>
              <a:t>increase taxes on the production of U.S. automobiles </a:t>
            </a:r>
          </a:p>
          <a:p>
            <a:pPr marL="609600" indent="-609600" eaLnBrk="1" hangingPunct="1">
              <a:lnSpc>
                <a:spcPct val="80000"/>
              </a:lnSpc>
              <a:buFontTx/>
              <a:buAutoNum type="arabicPeriod"/>
            </a:pPr>
            <a:r>
              <a:rPr lang="en-US" sz="2400" smtClean="0"/>
              <a:t>create free trade agreements with automobile-producing countries </a:t>
            </a:r>
          </a:p>
          <a:p>
            <a:pPr marL="609600" indent="-609600" eaLnBrk="1" hangingPunct="1">
              <a:lnSpc>
                <a:spcPct val="80000"/>
              </a:lnSpc>
              <a:buFontTx/>
              <a:buAutoNum type="arabicPeriod"/>
            </a:pPr>
            <a:r>
              <a:rPr lang="en-US" sz="2400" smtClean="0"/>
              <a:t>increase tariffs and import restrictions on foreign automobiles</a:t>
            </a:r>
          </a:p>
          <a:p>
            <a:pPr marL="609600" indent="-609600" eaLnBrk="1" hangingPunct="1">
              <a:lnSpc>
                <a:spcPct val="80000"/>
              </a:lnSpc>
              <a:buFontTx/>
              <a:buAutoNum type="arabicPeriod"/>
            </a:pPr>
            <a:r>
              <a:rPr lang="en-US" sz="2400" smtClean="0"/>
              <a:t>implement stricter control of competition among U.S. automobile manufacturers </a:t>
            </a:r>
          </a:p>
        </p:txBody>
      </p:sp>
      <p:sp>
        <p:nvSpPr>
          <p:cNvPr id="10247" name="CorShape1"/>
          <p:cNvSpPr>
            <a:spLocks noChangeArrowheads="1"/>
          </p:cNvSpPr>
          <p:nvPr>
            <p:custDataLst>
              <p:tags r:id="rId5"/>
            </p:custDataLst>
          </p:nvPr>
        </p:nvSpPr>
        <p:spPr bwMode="auto">
          <a:xfrm>
            <a:off x="828675" y="4522788"/>
            <a:ext cx="3533775" cy="876300"/>
          </a:xfrm>
          <a:prstGeom prst="roundRect">
            <a:avLst>
              <a:gd name="adj" fmla="val 16667"/>
            </a:avLst>
          </a:prstGeom>
          <a:noFill/>
          <a:ln w="25400">
            <a:solidFill>
              <a:srgbClr val="00C8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fontAlgn="base">
              <a:spcBef>
                <a:spcPct val="0"/>
              </a:spcBef>
              <a:spcAft>
                <a:spcPct val="0"/>
              </a:spcAft>
            </a:pPr>
            <a:endParaRPr lang="en-US">
              <a:solidFill>
                <a:srgbClr val="000000"/>
              </a:solidFill>
            </a:endParaRPr>
          </a:p>
        </p:txBody>
      </p:sp>
      <p:sp>
        <p:nvSpPr>
          <p:cNvPr id="7174" name="Rectangle 8"/>
          <p:cNvSpPr>
            <a:spLocks noChangeArrowheads="1"/>
          </p:cNvSpPr>
          <p:nvPr/>
        </p:nvSpPr>
        <p:spPr bwMode="auto">
          <a:xfrm>
            <a:off x="4114800" y="6491288"/>
            <a:ext cx="730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hlinkClick r:id="" action="ppaction://hlinkshowjump?jump=firstslide"/>
              </a:rPr>
              <a:t>index</a:t>
            </a:r>
            <a:endParaRPr lang="en-US">
              <a:solidFill>
                <a:srgbClr val="000000"/>
              </a:solidFill>
            </a:endParaRPr>
          </a:p>
        </p:txBody>
      </p:sp>
    </p:spTree>
    <p:custDataLst>
      <p:tags r:id="rId2"/>
    </p:custDataLst>
    <p:extLst>
      <p:ext uri="{BB962C8B-B14F-4D97-AF65-F5344CB8AC3E}">
        <p14:creationId xmlns:p14="http://schemas.microsoft.com/office/powerpoint/2010/main" val="38388070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0247"/>
                                        </p:tgtEl>
                                        <p:attrNameLst>
                                          <p:attrName>style.visibility</p:attrName>
                                        </p:attrNameLst>
                                      </p:cBhvr>
                                      <p:to>
                                        <p:strVal val="visible"/>
                                      </p:to>
                                    </p:set>
                                    <p:anim calcmode="lin" valueType="num">
                                      <p:cBhvr additive="base">
                                        <p:cTn id="11" dur="500" fill="hold"/>
                                        <p:tgtEl>
                                          <p:spTgt spid="10247"/>
                                        </p:tgtEl>
                                        <p:attrNameLst>
                                          <p:attrName>ppt_x</p:attrName>
                                        </p:attrNameLst>
                                      </p:cBhvr>
                                      <p:tavLst>
                                        <p:tav tm="0">
                                          <p:val>
                                            <p:strVal val="#ppt_x"/>
                                          </p:val>
                                        </p:tav>
                                        <p:tav tm="100000">
                                          <p:val>
                                            <p:strVal val="#ppt_x"/>
                                          </p:val>
                                        </p:tav>
                                      </p:tavLst>
                                    </p:anim>
                                    <p:anim calcmode="lin" valueType="num">
                                      <p:cBhvr additive="base">
                                        <p:cTn id="12" dur="500" fill="hold"/>
                                        <p:tgtEl>
                                          <p:spTgt spid="10247"/>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10247"/>
                                        </p:tgtEl>
                                      </p:cBhvr>
                                    </p:animEffect>
                                    <p:animScale>
                                      <p:cBhvr>
                                        <p:cTn id="16" dur="250" autoRev="1" fill="hold"/>
                                        <p:tgtEl>
                                          <p:spTgt spid="1024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0244" grpId="0"/>
      <p:bldP spid="10247" grpId="0" animBg="1"/>
      <p:bldP spid="10247"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534401" cy="4407408"/>
          </a:xfrm>
        </p:spPr>
        <p:txBody>
          <a:bodyPr>
            <a:normAutofit/>
          </a:bodyPr>
          <a:lstStyle/>
          <a:p>
            <a:pPr marL="45720" indent="0">
              <a:buNone/>
            </a:pPr>
            <a:r>
              <a:rPr lang="en-US" dirty="0" smtClean="0"/>
              <a:t>   The activities of the Federal Reserve System are the chief way that the federal government helps to stabilize the nation’s economy and promote economic growth.  The Federal Reserve System is the central banking system of the U.S. It consists of a board of governors and 12 regional Federal Reserve Banks.  The Federal Reserve regulates the nation’s money supply and sets interest rates based on current economic conditions.  The goal of the actions of the Fed, as it is called, is to keep the economy stable and growing. </a:t>
            </a:r>
          </a:p>
          <a:p>
            <a:pPr marL="45720" indent="0">
              <a:buNone/>
            </a:pPr>
            <a:r>
              <a:rPr lang="en-US" dirty="0"/>
              <a:t> </a:t>
            </a:r>
            <a:r>
              <a:rPr lang="en-US" dirty="0" smtClean="0"/>
              <a:t>    -Reserve Requirement: Amount banks must keep in reserve</a:t>
            </a:r>
          </a:p>
          <a:p>
            <a:pPr marL="45720" indent="0">
              <a:buNone/>
            </a:pPr>
            <a:r>
              <a:rPr lang="en-US" dirty="0"/>
              <a:t> </a:t>
            </a:r>
            <a:r>
              <a:rPr lang="en-US" dirty="0" smtClean="0"/>
              <a:t>       *Controls Money Supply</a:t>
            </a:r>
          </a:p>
          <a:p>
            <a:pPr marL="45720" indent="0">
              <a:buNone/>
            </a:pPr>
            <a:r>
              <a:rPr lang="en-US" dirty="0"/>
              <a:t> </a:t>
            </a:r>
            <a:r>
              <a:rPr lang="en-US" dirty="0" smtClean="0"/>
              <a:t>    -Interest Rates: Amount banks must pay to borrow/hold $</a:t>
            </a:r>
          </a:p>
          <a:p>
            <a:pPr marL="45720" indent="0">
              <a:buNone/>
            </a:pPr>
            <a:r>
              <a:rPr lang="en-US" dirty="0"/>
              <a:t> </a:t>
            </a:r>
            <a:r>
              <a:rPr lang="en-US" dirty="0" smtClean="0"/>
              <a:t>       *    interest rates = less spending/    rates = more spending</a:t>
            </a:r>
            <a:endParaRPr lang="en-US" dirty="0"/>
          </a:p>
        </p:txBody>
      </p:sp>
      <p:sp>
        <p:nvSpPr>
          <p:cNvPr id="3" name="Title 2"/>
          <p:cNvSpPr>
            <a:spLocks noGrp="1"/>
          </p:cNvSpPr>
          <p:nvPr>
            <p:ph type="title"/>
          </p:nvPr>
        </p:nvSpPr>
        <p:spPr/>
        <p:txBody>
          <a:bodyPr/>
          <a:lstStyle/>
          <a:p>
            <a:r>
              <a:rPr lang="en-US" dirty="0" smtClean="0"/>
              <a:t>Federal Reserve Bank</a:t>
            </a:r>
            <a:endParaRPr lang="en-US" dirty="0"/>
          </a:p>
        </p:txBody>
      </p:sp>
      <p:sp>
        <p:nvSpPr>
          <p:cNvPr id="4" name="Up Arrow 3"/>
          <p:cNvSpPr/>
          <p:nvPr/>
        </p:nvSpPr>
        <p:spPr>
          <a:xfrm>
            <a:off x="1447800" y="5638800"/>
            <a:ext cx="152400" cy="381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5638800" y="56388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429077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PQuestion"/>
          <p:cNvSpPr>
            <a:spLocks noGrp="1"/>
          </p:cNvSpPr>
          <p:nvPr>
            <p:ph type="title"/>
          </p:nvPr>
        </p:nvSpPr>
        <p:spPr>
          <a:xfrm>
            <a:off x="0" y="533400"/>
            <a:ext cx="9144000" cy="1143000"/>
          </a:xfrm>
        </p:spPr>
        <p:txBody>
          <a:bodyPr/>
          <a:lstStyle/>
          <a:p>
            <a:pPr eaLnBrk="1" hangingPunct="1"/>
            <a:r>
              <a:rPr lang="en-US" sz="3600" smtClean="0"/>
              <a:t>38. What was a key reason for the creation of the Federal Reserve System?</a:t>
            </a:r>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3728220016"/>
              </p:ext>
            </p:ext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4101" name="Chart" r:id="rId7" imgW="4572000" imgH="5143470" progId="MSGraph.Chart.8">
                  <p:embed followColorScheme="full"/>
                </p:oleObj>
              </mc:Choice>
              <mc:Fallback>
                <p:oleObj name="Chart" r:id="rId7" imgW="4572000" imgH="5143470" progId="MSGraph.Chart.8">
                  <p:embed followColorScheme="full"/>
                  <p:pic>
                    <p:nvPicPr>
                      <p:cNvPr id="0" name=""/>
                      <p:cNvPicPr>
                        <a:picLocks noChangeAspect="1" noChangeArrowheads="1"/>
                      </p:cNvPicPr>
                      <p:nvPr/>
                    </p:nvPicPr>
                    <p:blipFill>
                      <a:blip r:embed="rId8"/>
                      <a:srcRect/>
                      <a:stretch>
                        <a:fillRect/>
                      </a:stretch>
                    </p:blipFill>
                    <p:spPr bwMode="auto">
                      <a:xfrm>
                        <a:off x="4508500" y="1651000"/>
                        <a:ext cx="4572000" cy="514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652" name="TPAnswers"/>
          <p:cNvSpPr>
            <a:spLocks noGrp="1"/>
          </p:cNvSpPr>
          <p:nvPr>
            <p:ph type="body" idx="1"/>
            <p:custDataLst>
              <p:tags r:id="rId4"/>
            </p:custDataLst>
          </p:nvPr>
        </p:nvSpPr>
        <p:spPr>
          <a:xfrm>
            <a:off x="457200" y="2057400"/>
            <a:ext cx="4800600" cy="2895600"/>
          </a:xfrm>
        </p:spPr>
        <p:txBody>
          <a:bodyPr/>
          <a:lstStyle/>
          <a:p>
            <a:pPr eaLnBrk="1" hangingPunct="1">
              <a:buFont typeface="Arial" pitchFamily="34" charset="0"/>
              <a:buNone/>
            </a:pPr>
            <a:r>
              <a:rPr lang="en-US" smtClean="0"/>
              <a:t>A. to encourage exports</a:t>
            </a:r>
          </a:p>
          <a:p>
            <a:pPr eaLnBrk="1" hangingPunct="1">
              <a:buFont typeface="Arial" pitchFamily="34" charset="0"/>
              <a:buNone/>
            </a:pPr>
            <a:r>
              <a:rPr lang="en-US" smtClean="0"/>
              <a:t>B. to increase tax revenues</a:t>
            </a:r>
          </a:p>
          <a:p>
            <a:pPr eaLnBrk="1" hangingPunct="1">
              <a:buFont typeface="Arial" pitchFamily="34" charset="0"/>
              <a:buNone/>
            </a:pPr>
            <a:r>
              <a:rPr lang="en-US" smtClean="0"/>
              <a:t>C. to reduce budget deficits</a:t>
            </a:r>
          </a:p>
          <a:p>
            <a:pPr eaLnBrk="1" hangingPunct="1">
              <a:buFont typeface="Arial" pitchFamily="34" charset="0"/>
              <a:buNone/>
            </a:pPr>
            <a:r>
              <a:rPr lang="en-US" smtClean="0"/>
              <a:t>D. to promote economic stability</a:t>
            </a:r>
          </a:p>
        </p:txBody>
      </p:sp>
      <p:sp>
        <p:nvSpPr>
          <p:cNvPr id="5" name="CorShape1"/>
          <p:cNvSpPr/>
          <p:nvPr>
            <p:custDataLst>
              <p:tags r:id="rId5"/>
            </p:custDataLst>
          </p:nvPr>
        </p:nvSpPr>
        <p:spPr>
          <a:xfrm rot="10800000">
            <a:off x="38100" y="3976688"/>
            <a:ext cx="647700" cy="647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7654" name="Rectangle 6"/>
          <p:cNvSpPr>
            <a:spLocks noChangeArrowheads="1"/>
          </p:cNvSpPr>
          <p:nvPr/>
        </p:nvSpPr>
        <p:spPr bwMode="auto">
          <a:xfrm>
            <a:off x="3962400" y="6491288"/>
            <a:ext cx="692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prstClr val="black"/>
                </a:solidFill>
                <a:hlinkClick r:id="" action="ppaction://hlinkshowjump?jump=firstslide"/>
              </a:rPr>
              <a:t>index</a:t>
            </a:r>
            <a:endParaRPr lang="en-US">
              <a:solidFill>
                <a:prstClr val="black"/>
              </a:solidFill>
            </a:endParaRPr>
          </a:p>
        </p:txBody>
      </p:sp>
    </p:spTree>
    <p:custDataLst>
      <p:tags r:id="rId2"/>
    </p:custDataLst>
    <p:extLst>
      <p:ext uri="{BB962C8B-B14F-4D97-AF65-F5344CB8AC3E}">
        <p14:creationId xmlns:p14="http://schemas.microsoft.com/office/powerpoint/2010/main" val="2241975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PQuestion"/>
          <p:cNvSpPr>
            <a:spLocks noGrp="1"/>
          </p:cNvSpPr>
          <p:nvPr>
            <p:ph type="title"/>
          </p:nvPr>
        </p:nvSpPr>
        <p:spPr>
          <a:xfrm>
            <a:off x="76200" y="503238"/>
            <a:ext cx="8915400" cy="2163762"/>
          </a:xfrm>
        </p:spPr>
        <p:txBody>
          <a:bodyPr/>
          <a:lstStyle/>
          <a:p>
            <a:pPr eaLnBrk="1" hangingPunct="1"/>
            <a:r>
              <a:rPr lang="en-US" sz="3600" smtClean="0"/>
              <a:t>5. What would be the expected effect on consumer spending and on the unemployment rate if the United States government were to increase personal income tax rates? </a:t>
            </a:r>
            <a:r>
              <a:rPr lang="en-US" sz="3600" b="1" smtClean="0"/>
              <a:t>(2 points)</a:t>
            </a:r>
            <a:endParaRPr lang="en-US" sz="3600" smtClean="0"/>
          </a:p>
        </p:txBody>
      </p:sp>
      <p:sp>
        <p:nvSpPr>
          <p:cNvPr id="35843" name="Text Box 41"/>
          <p:cNvSpPr txBox="1">
            <a:spLocks noChangeArrowheads="1"/>
          </p:cNvSpPr>
          <p:nvPr/>
        </p:nvSpPr>
        <p:spPr bwMode="auto">
          <a:xfrm>
            <a:off x="6805613" y="6172200"/>
            <a:ext cx="1900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r>
              <a:rPr lang="en-US">
                <a:solidFill>
                  <a:prstClr val="black"/>
                </a:solidFill>
                <a:latin typeface="Calibri" pitchFamily="34" charset="0"/>
                <a:hlinkClick r:id="" action="ppaction://noaction"/>
              </a:rPr>
              <a:t>Scoring Guidelines</a:t>
            </a:r>
            <a:endParaRPr lang="en-US">
              <a:solidFill>
                <a:prstClr val="black"/>
              </a:solidFill>
              <a:latin typeface="Calibri" pitchFamily="34" charset="0"/>
            </a:endParaRPr>
          </a:p>
        </p:txBody>
      </p:sp>
      <p:sp>
        <p:nvSpPr>
          <p:cNvPr id="35844" name="Text Box 43"/>
          <p:cNvSpPr txBox="1">
            <a:spLocks noChangeArrowheads="1"/>
          </p:cNvSpPr>
          <p:nvPr/>
        </p:nvSpPr>
        <p:spPr bwMode="auto">
          <a:xfrm>
            <a:off x="2438400" y="3429000"/>
            <a:ext cx="3983038" cy="40005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r>
              <a:rPr lang="en-US" sz="2000">
                <a:solidFill>
                  <a:prstClr val="black"/>
                </a:solidFill>
                <a:latin typeface="Calibri" pitchFamily="34" charset="0"/>
              </a:rPr>
              <a:t>Write the answer on separate paper.</a:t>
            </a:r>
          </a:p>
        </p:txBody>
      </p:sp>
      <p:sp>
        <p:nvSpPr>
          <p:cNvPr id="35845" name="Rectangle 6"/>
          <p:cNvSpPr>
            <a:spLocks noChangeArrowheads="1"/>
          </p:cNvSpPr>
          <p:nvPr/>
        </p:nvSpPr>
        <p:spPr bwMode="auto">
          <a:xfrm>
            <a:off x="3962400" y="6491288"/>
            <a:ext cx="692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prstClr val="black"/>
                </a:solidFill>
                <a:hlinkClick r:id="" action="ppaction://hlinkshowjump?jump=firstslide"/>
              </a:rPr>
              <a:t>index</a:t>
            </a:r>
            <a:endParaRPr lang="en-US">
              <a:solidFill>
                <a:prstClr val="black"/>
              </a:solidFill>
            </a:endParaRPr>
          </a:p>
        </p:txBody>
      </p:sp>
      <p:sp>
        <p:nvSpPr>
          <p:cNvPr id="35846" name="Text Box 41"/>
          <p:cNvSpPr txBox="1">
            <a:spLocks noChangeArrowheads="1"/>
          </p:cNvSpPr>
          <p:nvPr/>
        </p:nvSpPr>
        <p:spPr bwMode="auto">
          <a:xfrm>
            <a:off x="6805613" y="6169025"/>
            <a:ext cx="1900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r>
              <a:rPr lang="en-US">
                <a:solidFill>
                  <a:prstClr val="black"/>
                </a:solidFill>
                <a:latin typeface="Calibri" pitchFamily="34" charset="0"/>
                <a:hlinkClick r:id="" action="ppaction://noaction"/>
              </a:rPr>
              <a:t>Scoring Guidelines</a:t>
            </a:r>
            <a:endParaRPr lang="en-US">
              <a:solidFill>
                <a:prstClr val="black"/>
              </a:solidFill>
              <a:latin typeface="Calibri" pitchFamily="34" charset="0"/>
            </a:endParaRPr>
          </a:p>
        </p:txBody>
      </p:sp>
      <p:sp>
        <p:nvSpPr>
          <p:cNvPr id="35847" name="Text Box 43"/>
          <p:cNvSpPr txBox="1">
            <a:spLocks noChangeArrowheads="1"/>
          </p:cNvSpPr>
          <p:nvPr/>
        </p:nvSpPr>
        <p:spPr bwMode="auto">
          <a:xfrm>
            <a:off x="2438400" y="3425825"/>
            <a:ext cx="3983038" cy="40005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r>
              <a:rPr lang="en-US" sz="2000">
                <a:solidFill>
                  <a:prstClr val="black"/>
                </a:solidFill>
                <a:latin typeface="Calibri" pitchFamily="34" charset="0"/>
              </a:rPr>
              <a:t>Write the answer on separate paper.</a:t>
            </a:r>
          </a:p>
        </p:txBody>
      </p:sp>
    </p:spTree>
    <p:custDataLst>
      <p:tags r:id="rId1"/>
    </p:custDataLst>
    <p:extLst>
      <p:ext uri="{BB962C8B-B14F-4D97-AF65-F5344CB8AC3E}">
        <p14:creationId xmlns:p14="http://schemas.microsoft.com/office/powerpoint/2010/main" val="131272012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POWERPOINTVERSION" val="14.0"/>
  <p:tag name="PPVERSION" val="14.0"/>
  <p:tag name="DELIMITERS" val="3.1"/>
  <p:tag name="SHOWBARVISIBLE" val="True"/>
  <p:tag name="EXPANDSHOWBAR" val="True"/>
  <p:tag name="USESECONDARYMONITOR" val="True"/>
  <p:tag name="SAVECSVWITHSESSION" val="False"/>
  <p:tag name="CSVFORMAT" val="0"/>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RACEENDPOINTS" val="100"/>
  <p:tag name="RACERSMAXDISPLAYED" val="5"/>
  <p:tag name="RACEANIMATIONSPEED" val="3"/>
  <p:tag name="SKIPREMAININGRACESLIDES" val="True"/>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0"/>
  <p:tag name="RESETCHARTS" val="True"/>
  <p:tag name="INCLUDENONRESPONDERS" val="False"/>
  <p:tag name="MULTIRESPDIVISOR" val="1"/>
  <p:tag name="PARTLISTDEFAULT" val="0"/>
  <p:tag name="INCLUDEPPT" val="True"/>
  <p:tag name="ALLOWUSERFEEDBACK" val="True"/>
  <p:tag name="CORRECTPOINTVALUE" val="100"/>
  <p:tag name="INCORRECTPOINTVALUE" val="0"/>
  <p:tag name="REALTIMEBACKUP" val="False"/>
  <p:tag name="REALTIMEBACKUPPATH" val="(None)"/>
  <p:tag name="ZEROBASED" val="False"/>
  <p:tag name="AUTOADJUSTPARTRANGE" val="True"/>
  <p:tag name="CHARTSCALE" val="True"/>
  <p:tag name="ADVANCEDSETTINGSVIEW" val="False"/>
  <p:tag name="FIBDISPLAYRESULTS" val="True"/>
  <p:tag name="FIBNUMRESULTS" val="5"/>
  <p:tag name="FIBINCLUDEOTHER" val="True"/>
  <p:tag name="FIBDISPLAYKEYWORDS" val="True"/>
  <p:tag name="PRRESPONSE1" val="10"/>
  <p:tag name="PRRESPONSE2" val="9"/>
  <p:tag name="PRRESPONSE3" val="8"/>
  <p:tag name="PRRESPONSE4" val="7"/>
  <p:tag name="PRRESPONSE5" val="6"/>
  <p:tag name="PRRESPONSE6" val="5"/>
  <p:tag name="PRRESPONSE7" val="4"/>
  <p:tag name="PRRESPONSE8" val="3"/>
  <p:tag name="PRRESPONSE9" val="2"/>
  <p:tag name="PRRESPONSE10" val="1"/>
  <p:tag name="SHOWFLASHWARNING" val="True"/>
  <p:tag name="ALWAYSOPENPOLL" val="False"/>
  <p:tag name="LUIDIAENABLED" val="False"/>
</p:tagLst>
</file>

<file path=ppt/tags/tag10.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274"/>
  <p:tag name="FONTSIZE" val="24"/>
  <p:tag name="BULLETTYPE" val="ppBulletArabicPeriod"/>
  <p:tag name="ANSWERTEXT" val="Participants enlarged their dependence on domestic markets.&#10;participants terminated trade relationships with other regions.&#10;participants imposed tariffs on goods imported from other countries. &#10;trade among participants increased, making their economies more interdependent. "/>
</p:tagLst>
</file>

<file path=ppt/tags/tag11.xml><?xml version="1.0" encoding="utf-8"?>
<p:tagLst xmlns:a="http://schemas.openxmlformats.org/drawingml/2006/main" xmlns:r="http://schemas.openxmlformats.org/officeDocument/2006/relationships" xmlns:p="http://schemas.openxmlformats.org/presentationml/2006/main">
  <p:tag name="CORSHAPE" val="True"/>
  <p:tag name="SHAPETYPE" val="3"/>
</p:tagLst>
</file>

<file path=ppt/tags/tag12.xml><?xml version="1.0" encoding="utf-8"?>
<p:tagLst xmlns:a="http://schemas.openxmlformats.org/drawingml/2006/main" xmlns:r="http://schemas.openxmlformats.org/officeDocument/2006/relationships" xmlns:p="http://schemas.openxmlformats.org/presentationml/2006/main">
  <p:tag name="CHARTTYPE" val="2"/>
</p:tagLst>
</file>

<file path=ppt/tags/tag13.xml><?xml version="1.0" encoding="utf-8"?>
<p:tagLst xmlns:a="http://schemas.openxmlformats.org/drawingml/2006/main" xmlns:r="http://schemas.openxmlformats.org/officeDocument/2006/relationships" xmlns:p="http://schemas.openxmlformats.org/presentationml/2006/main">
  <p:tag name="SLIDEID" val="40CBC21619E14ADB9E94E9F673E631A8"/>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5. Ecuador has an ideal climate for growing bananas, whereas the United States would have a difficult time growing them. In order to help U.S. consumers of bananas, the United States would likely"/>
  <p:tag name="ANSWERSALIAS" val="A. increase the cost of U.S. goods traded with Ecuador.|smicln|B. eliminate the tariff on bananas imported from Ecuador.|smicln|C. put an excise tax on bananas grown in the United States.|smicln|D. discourage world competition for the U.S. banana market."/>
  <p:tag name="TPSTANDARDS" val="B.  Explain how the U.S. government provides public services, redistributes income,regulates economic activity, and promotes economic growth and stability.|slsh|NA"/>
  <p:tag name="RESPONSESGATHERED" val="True"/>
  <p:tag name="TOTALRESPONSES" val="27"/>
  <p:tag name="RESPONSECOUNT" val="27"/>
  <p:tag name="SLICED" val="False"/>
  <p:tag name="RESPONSES" val="2;2;2;2;2;2;2;2;2;2;2;2;2;3;2;2;2;2;1;2;2;2;2;2;2;2;2;"/>
  <p:tag name="CHARTSTRINGSTD" val="1 25 1 0"/>
  <p:tag name="CHARTSTRINGREV" val="0 1 25 1"/>
  <p:tag name="CHARTSTRINGSTDPER" val="0.037037037037037 0.925925925925926 0.037037037037037 0"/>
  <p:tag name="CHARTSTRINGREVPER" val="0 0.037037037037037 0.925925925925926 0.037037037037037"/>
  <p:tag name="SLIDEORDER" val="2"/>
  <p:tag name="SLIDEGUID" val="DDF712562A134A6E9FC50CA6FDE7961D"/>
  <p:tag name="VALUES" val="Incorrect|smicln|Correct|smicln|Incorrect|smicln|Incorrect"/>
</p:tagLst>
</file>

<file path=ppt/tags/tag14.xml><?xml version="1.0" encoding="utf-8"?>
<p:tagLst xmlns:a="http://schemas.openxmlformats.org/drawingml/2006/main" xmlns:r="http://schemas.openxmlformats.org/officeDocument/2006/relationships" xmlns:p="http://schemas.openxmlformats.org/presentationml/2006/main">
  <p:tag name="CHARTTYPE" val="0"/>
</p:tagLst>
</file>

<file path=ppt/tags/tag15.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233"/>
  <p:tag name="FONTSIZE" val="28"/>
  <p:tag name="BULLETTYPE" val="ppBulletArabicPeriod"/>
  <p:tag name="ANSWERTEXT" val="A. increase the cost of U.S. goods traded with Ecuador.&#10;B. eliminate the tariff on bananas imported from Ecuador.&#10;C. put an excise tax on bananas grown in the United States.&#10;D. discourage world competition for the U.S. banana market."/>
</p:tagLst>
</file>

<file path=ppt/tags/tag16.xml><?xml version="1.0" encoding="utf-8"?>
<p:tagLst xmlns:a="http://schemas.openxmlformats.org/drawingml/2006/main" xmlns:r="http://schemas.openxmlformats.org/officeDocument/2006/relationships" xmlns:p="http://schemas.openxmlformats.org/presentationml/2006/main">
  <p:tag name="CORSHAPE" val="True"/>
  <p:tag name="SHAPETYPE" val="5"/>
</p:tagLst>
</file>

<file path=ppt/tags/tag17.xml><?xml version="1.0" encoding="utf-8"?>
<p:tagLst xmlns:a="http://schemas.openxmlformats.org/drawingml/2006/main" xmlns:r="http://schemas.openxmlformats.org/officeDocument/2006/relationships" xmlns:p="http://schemas.openxmlformats.org/presentationml/2006/main">
  <p:tag name="RCTYPE" val="Style_Meter"/>
  <p:tag name="STYLE" val="1"/>
</p:tagLst>
</file>

<file path=ppt/tags/tag18.xml><?xml version="1.0" encoding="utf-8"?>
<p:tagLst xmlns:a="http://schemas.openxmlformats.org/drawingml/2006/main" xmlns:r="http://schemas.openxmlformats.org/officeDocument/2006/relationships" xmlns:p="http://schemas.openxmlformats.org/presentationml/2006/main">
  <p:tag name="SLIDEID" val="C93A2085C92B413DBBB2021590D51C1E"/>
  <p:tag name="SLIDETYPE" val="Q"/>
  <p:tag name="DEMOGRAPHIC" val="False"/>
  <p:tag name="TEAMASSIGN" val="False"/>
  <p:tag name="SPEEDSCORING" val="False"/>
  <p:tag name="CORRECTPOINTVALUE" val="100"/>
  <p:tag name="INCORRECTPOINTVALUE" val="0"/>
  <p:tag name="ZEROBASED" val="False"/>
  <p:tag name="DELIMITERS" val="3.1"/>
  <p:tag name="QUESTIONALIAS" val="8. Which action could the U.S. government employ to protect U.S. automobile manufacturers from foreign competition? "/>
  <p:tag name="ANSWERSALIAS" val="increase taxes on the production of U.S. automobiles |smicln|create free trade agreements with automobile-producing countries |smicln|increase tariffs and import restrictions on foreign automobiles|smicln|implement stricter control of competition among U.S. automobile manufacturers "/>
  <p:tag name="TPSTANDARDS" val="B. Explain how the U.S. government provides public services, redistributes income,regulates economic activity, and promotes economic growth and stability.|slsh|NA"/>
  <p:tag name="TOTALRESPONSES" val="3"/>
  <p:tag name="RESPONSECOUNT" val="3"/>
  <p:tag name="SLICED" val="False"/>
  <p:tag name="RESPONSES" val="2;1;3;"/>
  <p:tag name="CHARTSTRINGSTD" val="1 1 1 0"/>
  <p:tag name="CHARTSTRINGREV" val="0 1 1 1"/>
  <p:tag name="CHARTSTRINGSTDPER" val="0.333333333333333 0.333333333333333 0.333333333333333 0"/>
  <p:tag name="CHARTSTRINGREVPER" val="0 0.333333333333333 0.333333333333333 0.333333333333333"/>
  <p:tag name="RESPONSESGATHERED" val="False"/>
  <p:tag name="SLIDEORDER" val="2"/>
  <p:tag name="SLIDEGUID" val="683056E7CF574249A96AD676148791BE"/>
  <p:tag name="VALUES" val="Incorrect|smicln|Incorrect|smicln|Correct|smicln|Incorrect"/>
</p:tagLst>
</file>

<file path=ppt/tags/tag19.xml><?xml version="1.0" encoding="utf-8"?>
<p:tagLst xmlns:a="http://schemas.openxmlformats.org/drawingml/2006/main" xmlns:r="http://schemas.openxmlformats.org/officeDocument/2006/relationships" xmlns:p="http://schemas.openxmlformats.org/presentationml/2006/main">
  <p:tag name="CHARTTYPE" val="0"/>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262"/>
  <p:tag name="FONTSIZE" val="24"/>
  <p:tag name="BULLETTYPE" val="ppBulletArabicPeriod"/>
  <p:tag name="ANSWERTEXT" val="increase taxes on the production of U.S. automobiles &#10;create free trade agreements with automobile-producing countries &#10;increase tariffs and import restrictions on foreign automobiles&#10;implement stricter control of competition among U.S. automobile manufacturers "/>
</p:tagLst>
</file>

<file path=ppt/tags/tag21.xml><?xml version="1.0" encoding="utf-8"?>
<p:tagLst xmlns:a="http://schemas.openxmlformats.org/drawingml/2006/main" xmlns:r="http://schemas.openxmlformats.org/officeDocument/2006/relationships" xmlns:p="http://schemas.openxmlformats.org/presentationml/2006/main">
  <p:tag name="CORSHAPE" val="True"/>
  <p:tag name="SHAPETYPE" val="6"/>
</p:tagLst>
</file>

<file path=ppt/tags/tag22.xml><?xml version="1.0" encoding="utf-8"?>
<p:tagLst xmlns:a="http://schemas.openxmlformats.org/drawingml/2006/main" xmlns:r="http://schemas.openxmlformats.org/officeDocument/2006/relationships" xmlns:p="http://schemas.openxmlformats.org/presentationml/2006/main">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SLIDEID" val="2A27E2DC01AC4633BDDA7E174D633340"/>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38. What was a key reason for the creation of the Federal Reserve System?"/>
  <p:tag name="ANSWERSALIAS" val="A. to encourage exports|smicln|B. to increase tax revenues|smicln|C. to reduce budget deficits|smicln|D. to promote economic stability"/>
  <p:tag name="TPSTANDARDS" val="B. Explain how the U.S. government provides public services, redistributes income,regulates economic activity, and promotes economic growth and stability.|slsh|NA"/>
  <p:tag name="TOTALRESPONSES" val="3"/>
  <p:tag name="RESPONSECOUNT" val="3"/>
  <p:tag name="SLICED" val="False"/>
  <p:tag name="RESPONSES" val="1;2;3;-;-;-;"/>
  <p:tag name="CHARTSTRINGSTD" val="1 1 1 0"/>
  <p:tag name="CHARTSTRINGREV" val="0 1 1 1"/>
  <p:tag name="CHARTSTRINGSTDPER" val="0.333333333333333 0.333333333333333 0.333333333333333 0"/>
  <p:tag name="CHARTSTRINGREVPER" val="0 0.333333333333333 0.333333333333333 0.333333333333333"/>
  <p:tag name="RESPONSESGATHERED" val="False"/>
  <p:tag name="SLIDEORDER" val="2"/>
  <p:tag name="SLIDEGUID" val="BD128FAEAC1F40CCB2B023DDA6D77721"/>
  <p:tag name="VALUES" val="Incorrect|smicln|Incorrect|smicln|Incorrect|smicln|Correct"/>
</p:tagLst>
</file>

<file path=ppt/tags/tag24.xml><?xml version="1.0" encoding="utf-8"?>
<p:tagLst xmlns:a="http://schemas.openxmlformats.org/drawingml/2006/main" xmlns:r="http://schemas.openxmlformats.org/officeDocument/2006/relationships" xmlns:p="http://schemas.openxmlformats.org/presentationml/2006/main">
  <p:tag name="CHARTTYPE" val="0"/>
</p:tagLst>
</file>

<file path=ppt/tags/tag25.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113"/>
  <p:tag name="FONTSIZE" val="32"/>
  <p:tag name="BULLETTYPE" val="ppBulletArabicPeriod"/>
  <p:tag name="ANSWERTEXT" val="A. to encourage exports&#10;B. to increase tax revenues&#10;C. to reduce budget deficits&#10;D. to promote economic stability"/>
</p:tagLst>
</file>

<file path=ppt/tags/tag2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7.xml><?xml version="1.0" encoding="utf-8"?>
<p:tagLst xmlns:a="http://schemas.openxmlformats.org/drawingml/2006/main" xmlns:r="http://schemas.openxmlformats.org/officeDocument/2006/relationships" xmlns:p="http://schemas.openxmlformats.org/presentationml/2006/main">
  <p:tag name="SLIDEID" val="4673EEA585084396B4A282B57F1CA80E"/>
  <p:tag name="SLIDETYPE" val="E"/>
  <p:tag name="CORRECTPOINTVALUE" val="100"/>
  <p:tag name="INCORRECTPOINTVALUE" val="0"/>
  <p:tag name="FIBDISPLAYRESULTS" val="True"/>
  <p:tag name="FIBDISPLAYKEYWORDS" val="True"/>
  <p:tag name="FIBINCLUDEOTHER" val="True"/>
  <p:tag name="FIBNUMRESULTS" val="5"/>
  <p:tag name="QUESTIONALIAS" val="Enter question text..."/>
  <p:tag name="DELIMITERS" val="3.1"/>
  <p:tag name="TPSTANDARDS" val="B. Explain how the U.S. government provides public services, redistributes income,regulates economic activity, and promotes economic growth and stability.|slsh|NA"/>
  <p:tag name="RESPONSESGATHERED" val="False"/>
  <p:tag name="SLIDEORDER" val="3"/>
  <p:tag name="SLIDEGUID" val="9C9384663384471181C190881099BDEB"/>
</p:tagLst>
</file>

<file path=ppt/tags/tag28.xml><?xml version="1.0" encoding="utf-8"?>
<p:tagLst xmlns:a="http://schemas.openxmlformats.org/drawingml/2006/main" xmlns:r="http://schemas.openxmlformats.org/officeDocument/2006/relationships" xmlns:p="http://schemas.openxmlformats.org/presentationml/2006/main">
  <p:tag name="SLIDEID" val="0AFF022CFCF94C8D802B1C5CD1CBBD6C"/>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41. In order to stimulate the economy, the United States government lowers personal income tax rates. Why would this action be expected to promote economic growth?"/>
  <p:tag name="ANSWERSALIAS" val="Businesses would be required to hire more employees.|smicln|Manufacturers would have to pay more for raw materials.|smicln|The government would be less likely to engage in deficit spending.|smicln|Consumers would have more money available to spend on goods and services."/>
  <p:tag name="TPSTANDARDS" val="B. Explain how the U.S. government provides public services, redistributes income,regulates economic activity, and promotes economic growth and stability.|slsh|NA"/>
  <p:tag name="TOTALRESPONSES" val="3"/>
  <p:tag name="RESPONSECOUNT" val="3"/>
  <p:tag name="SLICED" val="False"/>
  <p:tag name="RESPONSES" val="2;1;3;"/>
  <p:tag name="CHARTSTRINGSTD" val="1 1 1 0"/>
  <p:tag name="CHARTSTRINGREV" val="0 1 1 1"/>
  <p:tag name="CHARTSTRINGSTDPER" val="0.333333333333333 0.333333333333333 0.333333333333333 0"/>
  <p:tag name="CHARTSTRINGREVPER" val="0 0.333333333333333 0.333333333333333 0.333333333333333"/>
  <p:tag name="RESPONSESGATHERED" val="False"/>
  <p:tag name="SLIDEORDER" val="2"/>
  <p:tag name="SLIDEGUID" val="B8F57EFC749B4E80B411EF7B3BE602A5"/>
  <p:tag name="VALUES" val="Incorrect|smicln|Incorrect|smicln|Incorrect|smicln|Correct"/>
</p:tagLst>
</file>

<file path=ppt/tags/tag29.xml><?xml version="1.0" encoding="utf-8"?>
<p:tagLst xmlns:a="http://schemas.openxmlformats.org/drawingml/2006/main" xmlns:r="http://schemas.openxmlformats.org/officeDocument/2006/relationships" xmlns:p="http://schemas.openxmlformats.org/presentationml/2006/main">
  <p:tag name="CHARTTYPE" val="9"/>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249"/>
  <p:tag name="FONTSIZE" val="24"/>
  <p:tag name="BULLETTYPE" val="ppBulletArabicPeriod"/>
  <p:tag name="ANSWERTEXT" val="Businesses would be required to hire more employees.&#10;Manufacturers would have to pay more for raw materials.&#10;The government would be less likely to engage in deficit spending.&#10;Consumers would have more money available to spend on goods and services."/>
</p:tagLst>
</file>

<file path=ppt/tags/tag31.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32.xml><?xml version="1.0" encoding="utf-8"?>
<p:tagLst xmlns:a="http://schemas.openxmlformats.org/drawingml/2006/main" xmlns:r="http://schemas.openxmlformats.org/officeDocument/2006/relationships" xmlns:p="http://schemas.openxmlformats.org/presentationml/2006/main">
  <p:tag name="SLIDEID" val="697705E4C7614549AE5D79B5A01ED7C1"/>
  <p:tag name="SLIDETYPE" val="E"/>
  <p:tag name="CORRECTPOINTVALUE" val="100"/>
  <p:tag name="INCORRECTPOINTVALUE" val="0"/>
  <p:tag name="FIBDISPLAYRESULTS" val="True"/>
  <p:tag name="FIBDISPLAYKEYWORDS" val="True"/>
  <p:tag name="FIBINCLUDEOTHER" val="True"/>
  <p:tag name="FIBNUMRESULTS" val="5"/>
  <p:tag name="QUESTIONALIAS" val="Enter question text..."/>
  <p:tag name="DELIMITERS" val="3.1"/>
  <p:tag name="TPSTANDARDS" val="B. Explain how the U.S. government provides public services, redistributes income,regulates economic activity, and promotes economic growth and stability.|slsh|NA"/>
  <p:tag name="RESPONSESGATHERED" val="False"/>
  <p:tag name="SLIDEORDER" val="3"/>
  <p:tag name="SLIDEGUID" val="3426AB97A043478988EE5573130B77FF"/>
</p:tagLst>
</file>

<file path=ppt/tags/tag33.xml><?xml version="1.0" encoding="utf-8"?>
<p:tagLst xmlns:a="http://schemas.openxmlformats.org/drawingml/2006/main" xmlns:r="http://schemas.openxmlformats.org/officeDocument/2006/relationships" xmlns:p="http://schemas.openxmlformats.org/presentationml/2006/main">
  <p:tag name="SLIDEID" val="C8B2238E885B411F9694B75D0BC80ECD"/>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4. In a certain country, decisions regarding production and consumption of goods are based upon customs, beliefs, rituals, and habits. Over time, the economic system changes to one in which production decisions are based on competition and consumer choice. How has the economic system of this country changed?"/>
  <p:tag name="ANSWERSALIAS" val="A. from a mixed economy to a command economy|smicln|B. from a command economy to a mixed economy|smicln|C. from a traditional economy to a market economy|smicln|D. from a market economy to a traditional economy"/>
  <p:tag name="TPSTANDARDS" val="A.  Compare how different economic systems answer the fundamental economic questions of what goods and services to produce, how to produce them, and who will consume them.|slsh|NA"/>
  <p:tag name="TOTALRESPONSES" val="3"/>
  <p:tag name="RESPONSECOUNT" val="3"/>
  <p:tag name="SLICED" val="False"/>
  <p:tag name="RESPONSES" val="1;2;3;-;-;-;"/>
  <p:tag name="CHARTSTRINGSTD" val="1 1 1 0"/>
  <p:tag name="CHARTSTRINGREV" val="0 1 1 1"/>
  <p:tag name="CHARTSTRINGSTDPER" val="0.333333333333333 0.333333333333333 0.333333333333333 0"/>
  <p:tag name="CHARTSTRINGREVPER" val="0 0.333333333333333 0.333333333333333 0.333333333333333"/>
  <p:tag name="RESPONSESGATHERED" val="False"/>
  <p:tag name="SLIDEORDER" val="2"/>
  <p:tag name="SLIDEGUID" val="BA26C252C26A496AAFB9EE59E4895E67"/>
  <p:tag name="VALUES" val="Incorrect|smicln|Incorrect|smicln|Correct|smicln|Incorrect"/>
</p:tagLst>
</file>

<file path=ppt/tags/tag34.xml><?xml version="1.0" encoding="utf-8"?>
<p:tagLst xmlns:a="http://schemas.openxmlformats.org/drawingml/2006/main" xmlns:r="http://schemas.openxmlformats.org/officeDocument/2006/relationships" xmlns:p="http://schemas.openxmlformats.org/presentationml/2006/main">
  <p:tag name="CHARTTYPE" val="4"/>
</p:tagLst>
</file>

<file path=ppt/tags/tag35.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189"/>
  <p:tag name="FONTSIZE" val="26"/>
  <p:tag name="BULLETTYPE" val="ppBulletArabicPeriod"/>
  <p:tag name="ANSWERTEXT" val="A. from a mixed economy to a command economy&#10;B. from a command economy to a mixed economy&#10;C. from a traditional economy to a market economy&#10;D. from a market economy to a traditional economy"/>
</p:tagLst>
</file>

<file path=ppt/tags/tag36.xml><?xml version="1.0" encoding="utf-8"?>
<p:tagLst xmlns:a="http://schemas.openxmlformats.org/drawingml/2006/main" xmlns:r="http://schemas.openxmlformats.org/officeDocument/2006/relationships" xmlns:p="http://schemas.openxmlformats.org/presentationml/2006/main">
  <p:tag name="CORSHAPE" val="True"/>
  <p:tag name="SHAPETYPE" val="4"/>
</p:tagLst>
</file>

<file path=ppt/tags/tag37.xml><?xml version="1.0" encoding="utf-8"?>
<p:tagLst xmlns:a="http://schemas.openxmlformats.org/drawingml/2006/main" xmlns:r="http://schemas.openxmlformats.org/officeDocument/2006/relationships" xmlns:p="http://schemas.openxmlformats.org/presentationml/2006/main">
  <p:tag name="SLIDEID" val="7882599DFA0E43708F168A3D57CC23C3"/>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3. In a command economy, the question of what goods to produce is primarily determined by"/>
  <p:tag name="ANSWERSALIAS" val="cultural traditions.|smicln|decisions by individuals.|smicln|government plans.|smicln|corporate policies."/>
  <p:tag name="TPSTANDARDS" val="A.  Compare how different economic systems answer the fundamental economic questions of what goods and services to produce, how to produce them, and who will consume them.|slsh|NA"/>
  <p:tag name="TOTALRESPONSES" val="3"/>
  <p:tag name="RESPONSECOUNT" val="3"/>
  <p:tag name="SLICED" val="False"/>
  <p:tag name="RESPONSES" val="2;1;3;"/>
  <p:tag name="CHARTSTRINGSTD" val="1 1 1 0"/>
  <p:tag name="CHARTSTRINGREV" val="0 1 1 1"/>
  <p:tag name="CHARTSTRINGSTDPER" val="0.333333333333333 0.333333333333333 0.333333333333333 0"/>
  <p:tag name="CHARTSTRINGREVPER" val="0 0.333333333333333 0.333333333333333 0.333333333333333"/>
  <p:tag name="RESPONSESGATHERED" val="False"/>
  <p:tag name="SLIDEORDER" val="2"/>
  <p:tag name="SLIDEGUID" val="B721681A586D4B3E83BEAFEDA7E8DC0C"/>
  <p:tag name="VALUES" val="Incorrect|smicln|Incorrect|smicln|Correct|smicln|Incorrect"/>
</p:tagLst>
</file>

<file path=ppt/tags/tag38.xml><?xml version="1.0" encoding="utf-8"?>
<p:tagLst xmlns:a="http://schemas.openxmlformats.org/drawingml/2006/main" xmlns:r="http://schemas.openxmlformats.org/officeDocument/2006/relationships" xmlns:p="http://schemas.openxmlformats.org/presentationml/2006/main">
  <p:tag name="CHARTTYPE" val="2"/>
</p:tagLst>
</file>

<file path=ppt/tags/tag39.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84"/>
  <p:tag name="FONTSIZE" val="32"/>
  <p:tag name="BULLETTYPE" val="ppBulletArabicPeriod"/>
  <p:tag name="ANSWERTEXT" val="cultural traditions.&#10;decisions by individuals.&#10;government plans.&#10;corporate policies."/>
</p:tagLst>
</file>

<file path=ppt/tags/tag4.xml><?xml version="1.0" encoding="utf-8"?>
<p:tagLst xmlns:a="http://schemas.openxmlformats.org/drawingml/2006/main" xmlns:r="http://schemas.openxmlformats.org/officeDocument/2006/relationships" xmlns:p="http://schemas.openxmlformats.org/presentationml/2006/main">
  <p:tag name="SLIDEID" val="60B93AC72C704CED8A7BC198B944FBA8"/>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3. The European Union’s objectives include reducing tariffs, promoting a single market, and creating a common currency. Based on these objectives, what type of world region does the European Union primarily represent?"/>
  <p:tag name="ANSWERSALIAS" val="A. cultural|smicln|B. physical|smicln|C. political|smicln|D. economic"/>
  <p:tag name="TPSTANDARDS" val="A.  Analyze the cultural, physical, economic and political characteristics that define regions and describe reasons that regions change over time.|slsh|NA"/>
  <p:tag name="RESPONSESGATHERED" val="True"/>
  <p:tag name="TOTALRESPONSES" val="27"/>
  <p:tag name="RESPONSECOUNT" val="27"/>
  <p:tag name="SLICED" val="False"/>
  <p:tag name="RESPONSES" val="4;1;4;4;4;4;4;4;4;4;4;4;4;4;4;4;3;4;3;4;4;4;4;4;4;4;3;"/>
  <p:tag name="CHARTSTRINGSTD" val="1 0 3 23"/>
  <p:tag name="CHARTSTRINGREV" val="23 3 0 1"/>
  <p:tag name="CHARTSTRINGSTDPER" val="0.037037037037037 0 0.111111111111111 0.851851851851852"/>
  <p:tag name="CHARTSTRINGREVPER" val="0.851851851851852 0.111111111111111 0 0.037037037037037"/>
  <p:tag name="SLIDEORDER" val="2"/>
  <p:tag name="SLIDEGUID" val="D7F8F879C874472185B3C4D2DD0C7382"/>
  <p:tag name="VALUES" val="Incorrect|smicln|Incorrect|smicln|Incorrect|smicln|Correct"/>
</p:tagLst>
</file>

<file path=ppt/tags/tag40.xml><?xml version="1.0" encoding="utf-8"?>
<p:tagLst xmlns:a="http://schemas.openxmlformats.org/drawingml/2006/main" xmlns:r="http://schemas.openxmlformats.org/officeDocument/2006/relationships" xmlns:p="http://schemas.openxmlformats.org/presentationml/2006/main">
  <p:tag name="CORSHAPE" val="True"/>
  <p:tag name="SHAPETYPE" val="5"/>
</p:tagLst>
</file>

<file path=ppt/tags/tag41.xml><?xml version="1.0" encoding="utf-8"?>
<p:tagLst xmlns:a="http://schemas.openxmlformats.org/drawingml/2006/main" xmlns:r="http://schemas.openxmlformats.org/officeDocument/2006/relationships" xmlns:p="http://schemas.openxmlformats.org/presentationml/2006/main">
  <p:tag name="SLIDEID" val="D5A12DD01CFB42F3B6F8F665CA449E29"/>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13. Economic systems answer the question of how goods and services are produced. What is one way a country could change from a command economy to a market economy?"/>
  <p:tag name="ANSWERSALIAS" val="if the government takes control of family-owned farms|smicln|if privately owned banks become subject to stricter regulation|smicln|if agricultural and factory workers are required to join labor unions |smicln|if industries that had been owned by the government become privately owned"/>
  <p:tag name="TPSTANDARDS" val="A.  Compare how different economic systems answer the fundamental economic questions of what goods and services to produce, how to produce them, and who will consume them.|slsh|NA"/>
  <p:tag name="TOTALRESPONSES" val="3"/>
  <p:tag name="RESPONSECOUNT" val="3"/>
  <p:tag name="SLICED" val="False"/>
  <p:tag name="RESPONSES" val="2;1;3;"/>
  <p:tag name="CHARTSTRINGSTD" val="1 1 1 0"/>
  <p:tag name="CHARTSTRINGREV" val="0 1 1 1"/>
  <p:tag name="CHARTSTRINGSTDPER" val="0.333333333333333 0.333333333333333 0.333333333333333 0"/>
  <p:tag name="CHARTSTRINGREVPER" val="0 0.333333333333333 0.333333333333333 0.333333333333333"/>
  <p:tag name="RESPONSESGATHERED" val="False"/>
  <p:tag name="SLIDEORDER" val="2"/>
  <p:tag name="SLIDEGUID" val="1545E59D48264A45ADA3AA1A953D1E02"/>
  <p:tag name="VALUES" val="Incorrect|smicln|Incorrect|smicln|Incorrect|smicln|Correct"/>
</p:tagLst>
</file>

<file path=ppt/tags/tag42.xml><?xml version="1.0" encoding="utf-8"?>
<p:tagLst xmlns:a="http://schemas.openxmlformats.org/drawingml/2006/main" xmlns:r="http://schemas.openxmlformats.org/officeDocument/2006/relationships" xmlns:p="http://schemas.openxmlformats.org/presentationml/2006/main">
  <p:tag name="CHARTTYPE" val="9"/>
</p:tagLst>
</file>

<file path=ppt/tags/tag43.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262"/>
  <p:tag name="FONTSIZE" val="22"/>
  <p:tag name="BULLETTYPE" val="ppBulletArabicPeriod"/>
  <p:tag name="ANSWERTEXT" val="if the government takes control of family-owned farms&#10;if privately owned banks become subject to stricter regulation&#10;if agricultural and factory workers are required to join labor unions &#10;if industries that had been owned by the government become privately owned"/>
</p:tagLst>
</file>

<file path=ppt/tags/tag44.xml><?xml version="1.0" encoding="utf-8"?>
<p:tagLst xmlns:a="http://schemas.openxmlformats.org/drawingml/2006/main" xmlns:r="http://schemas.openxmlformats.org/officeDocument/2006/relationships" xmlns:p="http://schemas.openxmlformats.org/presentationml/2006/main">
  <p:tag name="CORSHAPE" val="True"/>
  <p:tag name="SHAPETYPE" val="3"/>
</p:tagLst>
</file>

<file path=ppt/tags/tag45.xml><?xml version="1.0" encoding="utf-8"?>
<p:tagLst xmlns:a="http://schemas.openxmlformats.org/drawingml/2006/main" xmlns:r="http://schemas.openxmlformats.org/officeDocument/2006/relationships" xmlns:p="http://schemas.openxmlformats.org/presentationml/2006/main">
  <p:tag name="SLIDEID" val="E259B7044EAB43079741B60E6E1C67AD"/>
  <p:tag name="SLIDETYPE" val="Q"/>
  <p:tag name="DEMOGRAPHIC" val="False"/>
  <p:tag name="TEAMASSIGN" val="False"/>
  <p:tag name="SPEEDSCORING" val="False"/>
  <p:tag name="CORRECTPOINTVALUE" val="100"/>
  <p:tag name="INCORRECTPOINTVALUE" val="0"/>
  <p:tag name="ZEROBASED" val="False"/>
  <p:tag name="DELIMITERS" val="3.1"/>
  <p:tag name="QUESTIONALIAS" val="34. When the government builds interstate highways, citizens can be forced (under the principle of eminent domain) to sell private land that lies in the path of the highway. The reason for this is that the property rights of individuals are balanced by  "/>
  <p:tag name="ANSWERSALIAS" val="the government’s need to raise tax revenues. |smicln|the need to enforce laws against libel and slander. |smicln|the need to guarantee equal opportunities to all citizens. |smicln|a compelling government interest in providing public services. "/>
  <p:tag name="VALUEFORMAT" val="0%"/>
  <p:tag name="TPSTANDARDS" val="B. Explain how individual rights are relative, not absolute, and describe the balance between individual rights, the rights of others, and the common good.|slsh|NA"/>
  <p:tag name="TOTALRESPONSES" val="3"/>
  <p:tag name="RESPONSECOUNT" val="3"/>
  <p:tag name="SLICED" val="False"/>
  <p:tag name="RESPONSES" val="2;1;3;-;"/>
  <p:tag name="CHARTSTRINGSTD" val="1 1 1 0"/>
  <p:tag name="CHARTSTRINGREV" val="0 1 1 1"/>
  <p:tag name="CHARTSTRINGSTDPER" val="0.333333333333333 0.333333333333333 0.333333333333333 0"/>
  <p:tag name="CHARTSTRINGREVPER" val="0 0.333333333333333 0.333333333333333 0.333333333333333"/>
  <p:tag name="RESPONSESGATHERED" val="False"/>
  <p:tag name="SLIDEORDER" val="2"/>
  <p:tag name="SLIDEGUID" val="04AA2A0FB220431CBBEA74551D92A065"/>
  <p:tag name="VALUES" val="Incorrect|smicln|Incorrect|smicln|Incorrect|smicln|Correct"/>
</p:tagLst>
</file>

<file path=ppt/tags/tag46.xml><?xml version="1.0" encoding="utf-8"?>
<p:tagLst xmlns:a="http://schemas.openxmlformats.org/drawingml/2006/main" xmlns:r="http://schemas.openxmlformats.org/officeDocument/2006/relationships" xmlns:p="http://schemas.openxmlformats.org/presentationml/2006/main">
  <p:tag name="CHARTTYPE" val="9"/>
</p:tagLst>
</file>

<file path=ppt/tags/tag47.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222"/>
  <p:tag name="FONTSIZE" val="26"/>
  <p:tag name="BULLETTYPE" val="ppBulletArabicPeriod"/>
  <p:tag name="ANSWERTEXT" val="the government’s need to raise tax revenues. &#10;the need to enforce laws against libel and slander. &#10;the need to guarantee equal opportunities to all citizens. &#10;a compelling government interest in providing public services. "/>
</p:tagLst>
</file>

<file path=ppt/tags/tag48.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5.xml><?xml version="1.0" encoding="utf-8"?>
<p:tagLst xmlns:a="http://schemas.openxmlformats.org/drawingml/2006/main" xmlns:r="http://schemas.openxmlformats.org/officeDocument/2006/relationships" xmlns:p="http://schemas.openxmlformats.org/presentationml/2006/main">
  <p:tag name="CHARTTYPE" val="2"/>
</p:tagLst>
</file>

<file path=ppt/tags/tag6.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48"/>
  <p:tag name="FONTSIZE" val="32"/>
  <p:tag name="BULLETTYPE" val="ppBulletArabicPeriod"/>
  <p:tag name="ANSWERTEXT" val="A. cultural&#10;B. physical&#10;C. political&#10;D. economic"/>
</p:tagLst>
</file>

<file path=ppt/tags/tag7.xml><?xml version="1.0" encoding="utf-8"?>
<p:tagLst xmlns:a="http://schemas.openxmlformats.org/drawingml/2006/main" xmlns:r="http://schemas.openxmlformats.org/officeDocument/2006/relationships" xmlns:p="http://schemas.openxmlformats.org/presentationml/2006/main">
  <p:tag name="CORSHAPE" val="True"/>
  <p:tag name="SHAPETYPE" val="3"/>
</p:tagLst>
</file>

<file path=ppt/tags/tag8.xml><?xml version="1.0" encoding="utf-8"?>
<p:tagLst xmlns:a="http://schemas.openxmlformats.org/drawingml/2006/main" xmlns:r="http://schemas.openxmlformats.org/officeDocument/2006/relationships" xmlns:p="http://schemas.openxmlformats.org/presentationml/2006/main">
  <p:tag name="RCTYPE" val="Style_Meter"/>
  <p:tag name="STYLE" val="1"/>
</p:tagLst>
</file>

<file path=ppt/tags/tag9.xml><?xml version="1.0" encoding="utf-8"?>
<p:tagLst xmlns:a="http://schemas.openxmlformats.org/drawingml/2006/main" xmlns:r="http://schemas.openxmlformats.org/officeDocument/2006/relationships" xmlns:p="http://schemas.openxmlformats.org/presentationml/2006/main">
  <p:tag name="SLIDEID" val="1AA0E46722C043138635EF0D7BF72122"/>
  <p:tag name="SLIDETYPE" val="Q"/>
  <p:tag name="DEMOGRAPHIC" val="False"/>
  <p:tag name="TEAMASSIGN" val="False"/>
  <p:tag name="SPEEDSCORING" val="False"/>
  <p:tag name="CORRECTPOINTVALUE" val="100"/>
  <p:tag name="INCORRECTPOINTVALUE" val="0"/>
  <p:tag name="ZEROBASED" val="False"/>
  <p:tag name="DELIMITERS" val="3.1"/>
  <p:tag name="QUESTIONALIAS" val="37. The North American Free Trade Agreement (NAFTA) is a treaty designed to remove tariffs and other trade barriers between Canada, Mexico and the United States. This helped establish an economic region among those nations because"/>
  <p:tag name="ANSWERSALIAS" val="Participants enlarged their dependence on domestic markets.|smicln|participants terminated trade relationships with other regions.|smicln|participants imposed tariffs on goods imported from other countries. |smicln|trade among participants increased, making their economies more interdependent. "/>
  <p:tag name="TPSTANDARDS" val="A.  Analyze the cultural, physical, economic and political characteristics that define regions and describe reasons that regions change over time.|slsh|NA"/>
  <p:tag name="TOTALRESPONSES" val="4"/>
  <p:tag name="RESPONSECOUNT" val="4"/>
  <p:tag name="SLICED" val="False"/>
  <p:tag name="RESPONSES" val="2;1;3;1;"/>
  <p:tag name="CHARTSTRINGSTD" val="2 1 1 0"/>
  <p:tag name="CHARTSTRINGREV" val="0 1 1 2"/>
  <p:tag name="CHARTSTRINGSTDPER" val="0.5 0.25 0.25 0"/>
  <p:tag name="CHARTSTRINGREVPER" val="0 0.25 0.25 0.5"/>
  <p:tag name="RESPONSESGATHERED" val="False"/>
  <p:tag name="SLIDEORDER" val="2"/>
  <p:tag name="SLIDEGUID" val="4621E4BD682A4C93A46DE7DF9D047AC4"/>
  <p:tag name="VALUES" val="Incorrect|smicln|Incorrect|smicln|Incorrect|smicln|Correc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10.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Grid</Template>
  <TotalTime>120</TotalTime>
  <Words>1007</Words>
  <Application>Microsoft Office PowerPoint</Application>
  <PresentationFormat>On-screen Show (4:3)</PresentationFormat>
  <Paragraphs>83</Paragraphs>
  <Slides>15</Slides>
  <Notes>0</Notes>
  <HiddenSlides>0</HiddenSlides>
  <MMClips>0</MMClips>
  <ScaleCrop>false</ScaleCrop>
  <HeadingPairs>
    <vt:vector size="6" baseType="variant">
      <vt:variant>
        <vt:lpstr>Theme</vt:lpstr>
      </vt:variant>
      <vt:variant>
        <vt:i4>13</vt:i4>
      </vt:variant>
      <vt:variant>
        <vt:lpstr>Embedded OLE Servers</vt:lpstr>
      </vt:variant>
      <vt:variant>
        <vt:i4>1</vt:i4>
      </vt:variant>
      <vt:variant>
        <vt:lpstr>Slide Titles</vt:lpstr>
      </vt:variant>
      <vt:variant>
        <vt:i4>15</vt:i4>
      </vt:variant>
    </vt:vector>
  </HeadingPairs>
  <TitlesOfParts>
    <vt:vector size="29" baseType="lpstr">
      <vt:lpstr>Grid</vt:lpstr>
      <vt:lpstr>Office Theme</vt:lpstr>
      <vt:lpstr>1_Office Theme</vt:lpstr>
      <vt:lpstr>2_Office Theme</vt:lpstr>
      <vt:lpstr>3_Office Theme</vt:lpstr>
      <vt:lpstr>4_Office Theme</vt:lpstr>
      <vt:lpstr>Default Design</vt:lpstr>
      <vt:lpstr>1_Default Design</vt:lpstr>
      <vt:lpstr>2_Default Design</vt:lpstr>
      <vt:lpstr>3_Default Design</vt:lpstr>
      <vt:lpstr>4_Default Design</vt:lpstr>
      <vt:lpstr>5_Default Design</vt:lpstr>
      <vt:lpstr>6_Default Design</vt:lpstr>
      <vt:lpstr>Microsoft Graph Chart</vt:lpstr>
      <vt:lpstr>Regional Characteristics</vt:lpstr>
      <vt:lpstr>The European Union</vt:lpstr>
      <vt:lpstr>3. The European Union’s objectives include reducing tariffs, promoting a single market, and creating a common currency. Based on these objectives, what type of world region does the European Union primarily represent?</vt:lpstr>
      <vt:lpstr>37. The North American Free Trade Agreement (NAFTA) is a treaty designed to remove tariffs and other trade barriers between Canada, Mexico and the United States. This helped establish an economic region among those nations because</vt:lpstr>
      <vt:lpstr>5. Ecuador has an ideal climate for growing bananas, whereas the United States would have a difficult time growing them. In order to help U.S. consumers of bananas, the United States would likely</vt:lpstr>
      <vt:lpstr>8. Which action could the U.S. government employ to protect U.S. automobile manufacturers from foreign competition?</vt:lpstr>
      <vt:lpstr>Federal Reserve Bank</vt:lpstr>
      <vt:lpstr>38. What was a key reason for the creation of the Federal Reserve System?</vt:lpstr>
      <vt:lpstr>5. What would be the expected effect on consumer spending and on the unemployment rate if the United States government were to increase personal income tax rates? (2 points)</vt:lpstr>
      <vt:lpstr>41. In order to stimulate the economy, the United States government lowers personal income tax rates. Why would this action be expected to promote economic growth?</vt:lpstr>
      <vt:lpstr>39. What would be the expected effect on spending by the public if the U.S. government lowered personal income tax rates? Explain your answer. </vt:lpstr>
      <vt:lpstr>4. In a certain country, decisions regarding production and consumption of goods are based upon customs, beliefs, rituals, and habits. Over time, the economic system changes to one in which production decisions are based on competition and consumer choice. How has the economic system of this country changed?</vt:lpstr>
      <vt:lpstr>3. In a command economy, the question of what goods to produce is primarily determined by</vt:lpstr>
      <vt:lpstr>13. Economic systems answer the question of how goods and services are produced. What is one way a country could change from a command economy to a market economy?</vt:lpstr>
      <vt:lpstr>34. When the government builds interstate highways, citizens can be forced (under the principle of eminent domain) to sell private land that lies in the path of the highway. The reason for this is that the property rights of individuals are balanced by</vt:lpstr>
    </vt:vector>
  </TitlesOfParts>
  <Company>Lakeview Local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Characteristics</dc:title>
  <dc:creator>Tom Preisse</dc:creator>
  <cp:lastModifiedBy>Tom Preisse</cp:lastModifiedBy>
  <cp:revision>6</cp:revision>
  <dcterms:created xsi:type="dcterms:W3CDTF">2013-03-13T11:46:38Z</dcterms:created>
  <dcterms:modified xsi:type="dcterms:W3CDTF">2013-03-13T13:47:18Z</dcterms:modified>
</cp:coreProperties>
</file>