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3AA08-AA2D-42BC-9447-723A2AE7F3CA}"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3AA08-AA2D-42BC-9447-723A2AE7F3CA}"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3AA08-AA2D-42BC-9447-723A2AE7F3CA}"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3AA08-AA2D-42BC-9447-723A2AE7F3CA}"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3AA08-AA2D-42BC-9447-723A2AE7F3CA}"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3AA08-AA2D-42BC-9447-723A2AE7F3CA}"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3AA08-AA2D-42BC-9447-723A2AE7F3CA}" type="datetimeFigureOut">
              <a:rPr lang="en-US" smtClean="0"/>
              <a:pPr/>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3AA08-AA2D-42BC-9447-723A2AE7F3CA}" type="datetimeFigureOut">
              <a:rPr lang="en-US" smtClean="0"/>
              <a:pPr/>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3AA08-AA2D-42BC-9447-723A2AE7F3CA}" type="datetimeFigureOut">
              <a:rPr lang="en-US" smtClean="0"/>
              <a:pPr/>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3AA08-AA2D-42BC-9447-723A2AE7F3CA}"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3AA08-AA2D-42BC-9447-723A2AE7F3CA}"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2DD48-FA81-4CAE-BBB8-E99E448169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3AA08-AA2D-42BC-9447-723A2AE7F3CA}" type="datetimeFigureOut">
              <a:rPr lang="en-US" smtClean="0"/>
              <a:pPr/>
              <a:t>5/15/2016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2DD48-FA81-4CAE-BBB8-E99E448169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Essay(s)/ 4</a:t>
            </a:r>
            <a:r>
              <a:rPr lang="en-US" baseline="30000" dirty="0" smtClean="0"/>
              <a:t>th</a:t>
            </a:r>
            <a:r>
              <a:rPr lang="en-US" dirty="0" smtClean="0"/>
              <a:t> 9 Weeks Essay</a:t>
            </a:r>
            <a:endParaRPr lang="en-US" dirty="0"/>
          </a:p>
        </p:txBody>
      </p:sp>
      <p:sp>
        <p:nvSpPr>
          <p:cNvPr id="3" name="Subtitle 2"/>
          <p:cNvSpPr>
            <a:spLocks noGrp="1"/>
          </p:cNvSpPr>
          <p:nvPr>
            <p:ph type="subTitle" idx="1"/>
          </p:nvPr>
        </p:nvSpPr>
        <p:spPr/>
        <p:txBody>
          <a:bodyPr/>
          <a:lstStyle/>
          <a:p>
            <a:r>
              <a:rPr lang="en-US" dirty="0" smtClean="0"/>
              <a:t>For Project Grade/Final Exam Grade</a:t>
            </a:r>
            <a:endParaRPr lang="en-US" dirty="0"/>
          </a:p>
        </p:txBody>
      </p:sp>
      <p:pic>
        <p:nvPicPr>
          <p:cNvPr id="6" name="~PP3357.WAV">
            <a:hlinkClick r:id="" action="ppaction://media"/>
          </p:cNvPr>
          <p:cNvPicPr>
            <a:picLocks noRot="1" noChangeAspect="1"/>
          </p:cNvPicPr>
          <p:nvPr>
            <a:wavAudioFile r:embed="rId1" name="~PP3357.WAV"/>
          </p:nvPr>
        </p:nvPicPr>
        <p:blipFill>
          <a:blip r:embed="rId3" cstate="print"/>
          <a:stretch>
            <a:fillRect/>
          </a:stretch>
        </p:blipFill>
        <p:spPr>
          <a:xfrm>
            <a:off x="8696325" y="6410325"/>
            <a:ext cx="304800" cy="304800"/>
          </a:xfrm>
          <a:prstGeom prst="rect">
            <a:avLst/>
          </a:prstGeom>
        </p:spPr>
      </p:pic>
    </p:spTree>
  </p:cSld>
  <p:clrMapOvr>
    <a:masterClrMapping/>
  </p:clrMapOvr>
  <p:transition advTm="662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lvl="0"/>
            <a:r>
              <a:rPr lang="en-US" dirty="0"/>
              <a:t>The U.S. Constitution allowed for a more proper guidance of our society by establishing three branches of government.  Describe the three branches of government, their structure, </a:t>
            </a:r>
            <a:r>
              <a:rPr lang="en-US" dirty="0" smtClean="0"/>
              <a:t>their </a:t>
            </a:r>
            <a:r>
              <a:rPr lang="en-US" dirty="0"/>
              <a:t>proposed </a:t>
            </a:r>
            <a:r>
              <a:rPr lang="en-US" dirty="0" smtClean="0"/>
              <a:t>responsibility including checks and balances.</a:t>
            </a:r>
            <a:endParaRPr lang="en-US" dirty="0"/>
          </a:p>
          <a:p>
            <a:pPr>
              <a:buNone/>
            </a:pPr>
            <a:endParaRPr lang="en-US" dirty="0"/>
          </a:p>
        </p:txBody>
      </p:sp>
      <p:pic>
        <p:nvPicPr>
          <p:cNvPr id="6" name="~PP3803.WAV">
            <a:hlinkClick r:id="" action="ppaction://media"/>
          </p:cNvPr>
          <p:cNvPicPr>
            <a:picLocks noRot="1" noChangeAspect="1"/>
          </p:cNvPicPr>
          <p:nvPr>
            <a:wavAudioFile r:embed="rId1" name="~PP3803.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9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p:txBody>
          <a:bodyPr>
            <a:normAutofit/>
          </a:bodyPr>
          <a:lstStyle/>
          <a:p>
            <a:r>
              <a:rPr lang="en-US" dirty="0" smtClean="0"/>
              <a:t>Use a THESIS STATEMENT:</a:t>
            </a:r>
          </a:p>
          <a:p>
            <a:r>
              <a:rPr lang="en-US" dirty="0" smtClean="0"/>
              <a:t>Use 5 paragraphs</a:t>
            </a:r>
            <a:r>
              <a:rPr lang="en-US" dirty="0" smtClean="0">
                <a:sym typeface="Wingdings" pitchFamily="2" charset="2"/>
              </a:rPr>
              <a:t>1 intro, 3 body, 1 closing</a:t>
            </a:r>
            <a:endParaRPr lang="en-US" dirty="0"/>
          </a:p>
          <a:p>
            <a:r>
              <a:rPr lang="en-US" dirty="0" smtClean="0"/>
              <a:t>Intro paragraph should also describe what you’ll be writing about in your 3 body paragraphs (i.e. 3 branches of government)</a:t>
            </a:r>
          </a:p>
          <a:p>
            <a:r>
              <a:rPr lang="en-US" dirty="0" smtClean="0"/>
              <a:t>If you’re worried about how many sentences you need, then you might as well know in advance that your grade will be low.</a:t>
            </a:r>
            <a:endParaRPr lang="en-US" dirty="0"/>
          </a:p>
        </p:txBody>
      </p:sp>
      <p:pic>
        <p:nvPicPr>
          <p:cNvPr id="5" name="~PP1988.WAV">
            <a:hlinkClick r:id="" action="ppaction://media"/>
          </p:cNvPr>
          <p:cNvPicPr>
            <a:picLocks noRot="1" noChangeAspect="1"/>
          </p:cNvPicPr>
          <p:nvPr>
            <a:wavAudioFile r:embed="rId1" name="~PP1988.WAV"/>
          </p:nvPr>
        </p:nvPicPr>
        <p:blipFill>
          <a:blip r:embed="rId3" cstate="print"/>
          <a:stretch>
            <a:fillRect/>
          </a:stretch>
        </p:blipFill>
        <p:spPr>
          <a:xfrm>
            <a:off x="8696325" y="6410325"/>
            <a:ext cx="304800" cy="304800"/>
          </a:xfrm>
          <a:prstGeom prst="rect">
            <a:avLst/>
          </a:prstGeom>
        </p:spPr>
      </p:pic>
    </p:spTree>
  </p:cSld>
  <p:clrMapOvr>
    <a:masterClrMapping/>
  </p:clrMapOvr>
  <p:transition advTm="882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a:t>
            </a:r>
            <a:endParaRPr lang="en-US" dirty="0"/>
          </a:p>
        </p:txBody>
      </p:sp>
      <p:sp>
        <p:nvSpPr>
          <p:cNvPr id="3" name="Content Placeholder 2"/>
          <p:cNvSpPr>
            <a:spLocks noGrp="1"/>
          </p:cNvSpPr>
          <p:nvPr>
            <p:ph idx="1"/>
          </p:nvPr>
        </p:nvSpPr>
        <p:spPr/>
        <p:txBody>
          <a:bodyPr/>
          <a:lstStyle/>
          <a:p>
            <a:pPr>
              <a:buNone/>
            </a:pPr>
            <a:r>
              <a:rPr lang="en-US" dirty="0" smtClean="0"/>
              <a:t>Legislative Branch</a:t>
            </a:r>
            <a:r>
              <a:rPr lang="en-US" dirty="0" smtClean="0">
                <a:sym typeface="Wingdings" pitchFamily="2" charset="2"/>
              </a:rPr>
              <a:t></a:t>
            </a:r>
          </a:p>
          <a:p>
            <a:pPr>
              <a:buNone/>
            </a:pPr>
            <a:r>
              <a:rPr lang="en-US" dirty="0">
                <a:sym typeface="Wingdings" pitchFamily="2" charset="2"/>
              </a:rPr>
              <a:t>	</a:t>
            </a:r>
            <a:r>
              <a:rPr lang="en-US" dirty="0" smtClean="0">
                <a:sym typeface="Wingdings" pitchFamily="2" charset="2"/>
              </a:rPr>
              <a:t>*(Bicameral)-explain what it means</a:t>
            </a:r>
          </a:p>
          <a:p>
            <a:pPr>
              <a:buNone/>
            </a:pPr>
            <a:r>
              <a:rPr lang="en-US" dirty="0" smtClean="0"/>
              <a:t>	*House of Representatives - #435 population</a:t>
            </a:r>
          </a:p>
          <a:p>
            <a:pPr>
              <a:buNone/>
            </a:pPr>
            <a:r>
              <a:rPr lang="en-US" dirty="0"/>
              <a:t>	</a:t>
            </a:r>
            <a:r>
              <a:rPr lang="en-US" dirty="0" smtClean="0"/>
              <a:t>*Senate – 2 per state</a:t>
            </a:r>
          </a:p>
          <a:p>
            <a:pPr>
              <a:buNone/>
            </a:pPr>
            <a:r>
              <a:rPr lang="en-US" dirty="0"/>
              <a:t>	</a:t>
            </a:r>
            <a:r>
              <a:rPr lang="en-US" dirty="0" smtClean="0"/>
              <a:t>*Information can be found on pgs.46-50 about the basic duties of the branch.</a:t>
            </a:r>
            <a:endParaRPr lang="en-US" dirty="0"/>
          </a:p>
        </p:txBody>
      </p:sp>
      <p:pic>
        <p:nvPicPr>
          <p:cNvPr id="5" name="~PP3844.WAV">
            <a:hlinkClick r:id="" action="ppaction://media"/>
          </p:cNvPr>
          <p:cNvPicPr>
            <a:picLocks noRot="1" noChangeAspect="1"/>
          </p:cNvPicPr>
          <p:nvPr>
            <a:wavAudioFile r:embed="rId1" name="~PP384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28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a:t>
            </a:r>
            <a:endParaRPr lang="en-US" dirty="0"/>
          </a:p>
        </p:txBody>
      </p:sp>
      <p:sp>
        <p:nvSpPr>
          <p:cNvPr id="3" name="Content Placeholder 2"/>
          <p:cNvSpPr>
            <a:spLocks noGrp="1"/>
          </p:cNvSpPr>
          <p:nvPr>
            <p:ph idx="1"/>
          </p:nvPr>
        </p:nvSpPr>
        <p:spPr/>
        <p:txBody>
          <a:bodyPr/>
          <a:lstStyle/>
          <a:p>
            <a:pPr marL="0" indent="0">
              <a:buNone/>
            </a:pPr>
            <a:r>
              <a:rPr lang="en-US" dirty="0" smtClean="0"/>
              <a:t>Executive Branch</a:t>
            </a:r>
            <a:r>
              <a:rPr lang="en-US" dirty="0" smtClean="0">
                <a:sym typeface="Wingdings" pitchFamily="2" charset="2"/>
              </a:rPr>
              <a:t></a:t>
            </a:r>
          </a:p>
          <a:p>
            <a:pPr marL="0" indent="0">
              <a:buNone/>
            </a:pPr>
            <a:r>
              <a:rPr lang="en-US" dirty="0">
                <a:sym typeface="Wingdings" pitchFamily="2" charset="2"/>
              </a:rPr>
              <a:t>	</a:t>
            </a:r>
            <a:r>
              <a:rPr lang="en-US" dirty="0" smtClean="0">
                <a:sym typeface="Wingdings" pitchFamily="2" charset="2"/>
              </a:rPr>
              <a:t>*President of the United States</a:t>
            </a:r>
          </a:p>
          <a:p>
            <a:pPr marL="0" indent="0">
              <a:buNone/>
            </a:pPr>
            <a:r>
              <a:rPr lang="en-US" dirty="0">
                <a:sym typeface="Wingdings" pitchFamily="2" charset="2"/>
              </a:rPr>
              <a:t>	</a:t>
            </a:r>
            <a:r>
              <a:rPr lang="en-US" dirty="0" smtClean="0">
                <a:sym typeface="Wingdings" pitchFamily="2" charset="2"/>
              </a:rPr>
              <a:t>*Elections every four years</a:t>
            </a:r>
          </a:p>
          <a:p>
            <a:pPr marL="0" indent="0">
              <a:buNone/>
            </a:pPr>
            <a:r>
              <a:rPr lang="en-US" dirty="0">
                <a:sym typeface="Wingdings" pitchFamily="2" charset="2"/>
              </a:rPr>
              <a:t>	</a:t>
            </a:r>
            <a:r>
              <a:rPr lang="en-US" dirty="0" smtClean="0">
                <a:sym typeface="Wingdings" pitchFamily="2" charset="2"/>
              </a:rPr>
              <a:t>*Over 300 Executive Departments exist</a:t>
            </a:r>
          </a:p>
          <a:p>
            <a:pPr marL="0" indent="0">
              <a:buNone/>
            </a:pPr>
            <a:r>
              <a:rPr lang="en-US" dirty="0">
                <a:sym typeface="Wingdings" pitchFamily="2" charset="2"/>
              </a:rPr>
              <a:t>	</a:t>
            </a:r>
            <a:r>
              <a:rPr lang="en-US" dirty="0" smtClean="0">
                <a:sym typeface="Wingdings" pitchFamily="2" charset="2"/>
              </a:rPr>
              <a:t>*Information is found on pgs. 51 &amp; 52 for 	the Executive Branch. Also see page 64.</a:t>
            </a:r>
            <a:endParaRPr lang="en-US" dirty="0"/>
          </a:p>
        </p:txBody>
      </p:sp>
      <p:pic>
        <p:nvPicPr>
          <p:cNvPr id="5" name="~PP2601.WAV">
            <a:hlinkClick r:id="" action="ppaction://media"/>
          </p:cNvPr>
          <p:cNvPicPr>
            <a:picLocks noRot="1" noChangeAspect="1"/>
          </p:cNvPicPr>
          <p:nvPr>
            <a:wavAudioFile r:embed="rId1" name="~PP2601.WAV"/>
          </p:nvPr>
        </p:nvPicPr>
        <p:blipFill>
          <a:blip r:embed="rId3"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2554540794"/>
      </p:ext>
    </p:extLst>
  </p:cSld>
  <p:clrMapOvr>
    <a:masterClrMapping/>
  </p:clrMapOvr>
  <p:transition advTm="1420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a:t>
            </a:r>
            <a:endParaRPr lang="en-US" dirty="0"/>
          </a:p>
        </p:txBody>
      </p:sp>
      <p:sp>
        <p:nvSpPr>
          <p:cNvPr id="3" name="Content Placeholder 2"/>
          <p:cNvSpPr>
            <a:spLocks noGrp="1"/>
          </p:cNvSpPr>
          <p:nvPr>
            <p:ph idx="1"/>
          </p:nvPr>
        </p:nvSpPr>
        <p:spPr/>
        <p:txBody>
          <a:bodyPr/>
          <a:lstStyle/>
          <a:p>
            <a:pPr marL="0" indent="0">
              <a:buNone/>
            </a:pPr>
            <a:r>
              <a:rPr lang="en-US" dirty="0" smtClean="0"/>
              <a:t>Judicial Branch</a:t>
            </a:r>
            <a:r>
              <a:rPr lang="en-US" dirty="0" smtClean="0">
                <a:sym typeface="Wingdings" pitchFamily="2" charset="2"/>
              </a:rPr>
              <a:t></a:t>
            </a:r>
          </a:p>
          <a:p>
            <a:pPr marL="0" indent="0">
              <a:buNone/>
            </a:pPr>
            <a:r>
              <a:rPr lang="en-US" dirty="0">
                <a:sym typeface="Wingdings" pitchFamily="2" charset="2"/>
              </a:rPr>
              <a:t>	</a:t>
            </a:r>
            <a:r>
              <a:rPr lang="en-US" dirty="0" smtClean="0">
                <a:sym typeface="Wingdings" pitchFamily="2" charset="2"/>
              </a:rPr>
              <a:t>*The Supreme Court</a:t>
            </a:r>
          </a:p>
          <a:p>
            <a:pPr marL="0" indent="0">
              <a:buNone/>
            </a:pPr>
            <a:r>
              <a:rPr lang="en-US" dirty="0">
                <a:sym typeface="Wingdings" pitchFamily="2" charset="2"/>
              </a:rPr>
              <a:t>	</a:t>
            </a:r>
            <a:r>
              <a:rPr lang="en-US" dirty="0" smtClean="0">
                <a:sym typeface="Wingdings" pitchFamily="2" charset="2"/>
              </a:rPr>
              <a:t>*Appointed by President</a:t>
            </a:r>
          </a:p>
          <a:p>
            <a:pPr marL="0" indent="0">
              <a:buNone/>
            </a:pPr>
            <a:r>
              <a:rPr lang="en-US" dirty="0">
                <a:sym typeface="Wingdings" pitchFamily="2" charset="2"/>
              </a:rPr>
              <a:t>	</a:t>
            </a:r>
            <a:r>
              <a:rPr lang="en-US" dirty="0" smtClean="0">
                <a:sym typeface="Wingdings" pitchFamily="2" charset="2"/>
              </a:rPr>
              <a:t>* 9 Justices – Life Terms</a:t>
            </a:r>
          </a:p>
          <a:p>
            <a:pPr marL="0" indent="0">
              <a:buNone/>
            </a:pPr>
            <a:r>
              <a:rPr lang="en-US" dirty="0">
                <a:sym typeface="Wingdings" pitchFamily="2" charset="2"/>
              </a:rPr>
              <a:t>	</a:t>
            </a:r>
            <a:r>
              <a:rPr lang="en-US" dirty="0" smtClean="0">
                <a:sym typeface="Wingdings" pitchFamily="2" charset="2"/>
              </a:rPr>
              <a:t>*Info can be found on pg. 53</a:t>
            </a:r>
            <a:endParaRPr lang="en-US" dirty="0"/>
          </a:p>
        </p:txBody>
      </p:sp>
      <p:pic>
        <p:nvPicPr>
          <p:cNvPr id="5" name="~PP2547.WAV">
            <a:hlinkClick r:id="" action="ppaction://media"/>
          </p:cNvPr>
          <p:cNvPicPr>
            <a:picLocks noRot="1" noChangeAspect="1"/>
          </p:cNvPicPr>
          <p:nvPr>
            <a:wavAudioFile r:embed="rId1" name="~PP2547.WAV"/>
          </p:nvPr>
        </p:nvPicPr>
        <p:blipFill>
          <a:blip r:embed="rId3"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3593594509"/>
      </p:ext>
    </p:extLst>
  </p:cSld>
  <p:clrMapOvr>
    <a:masterClrMapping/>
  </p:clrMapOvr>
  <p:transition advTm="1268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idx="1"/>
          </p:nvPr>
        </p:nvSpPr>
        <p:spPr/>
        <p:txBody>
          <a:bodyPr/>
          <a:lstStyle/>
          <a:p>
            <a:r>
              <a:rPr lang="en-US" dirty="0" smtClean="0"/>
              <a:t>Utilize the book and outside resources to note the several checks and balances instituted by our founders to ensure that no single branch of government gains too </a:t>
            </a:r>
            <a:r>
              <a:rPr lang="en-US" smtClean="0"/>
              <a:t>much power.</a:t>
            </a:r>
            <a:endParaRPr lang="en-US"/>
          </a:p>
        </p:txBody>
      </p:sp>
      <p:pic>
        <p:nvPicPr>
          <p:cNvPr id="4" name="~PP3611.WAV">
            <a:hlinkClick r:id="" action="ppaction://media"/>
          </p:cNvPr>
          <p:cNvPicPr>
            <a:picLocks noRot="1" noChangeAspect="1"/>
          </p:cNvPicPr>
          <p:nvPr>
            <a:wavAudioFile r:embed="rId1" name="~PP3611.WAV"/>
          </p:nvPr>
        </p:nvPicPr>
        <p:blipFill>
          <a:blip r:embed="rId3" cstate="print"/>
          <a:stretch>
            <a:fillRect/>
          </a:stretch>
        </p:blipFill>
        <p:spPr>
          <a:xfrm>
            <a:off x="8696325" y="6410325"/>
            <a:ext cx="304800" cy="304800"/>
          </a:xfrm>
          <a:prstGeom prst="rect">
            <a:avLst/>
          </a:prstGeom>
        </p:spPr>
      </p:pic>
    </p:spTree>
  </p:cSld>
  <p:clrMapOvr>
    <a:masterClrMapping/>
  </p:clrMapOvr>
  <p:transition advTm="87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Question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58324047"/>
              </p:ext>
            </p:extLst>
          </p:nvPr>
        </p:nvGraphicFramePr>
        <p:xfrm>
          <a:off x="304800" y="1524000"/>
          <a:ext cx="8229600" cy="1051560"/>
        </p:xfrm>
        <a:graphic>
          <a:graphicData uri="http://schemas.openxmlformats.org/drawingml/2006/table">
            <a:tbl>
              <a:tblPr firstRow="1" firstCol="1" bandRow="1">
                <a:tableStyleId>{5C22544A-7EE6-4342-B048-85BDC9FD1C3A}</a:tableStyleId>
              </a:tblPr>
              <a:tblGrid>
                <a:gridCol w="8229600"/>
              </a:tblGrid>
              <a:tr h="0">
                <a:tc>
                  <a:txBody>
                    <a:bodyPr/>
                    <a:lstStyle/>
                    <a:p>
                      <a:pPr marL="342900" marR="0" lvl="0" indent="-342900">
                        <a:lnSpc>
                          <a:spcPct val="115000"/>
                        </a:lnSpc>
                        <a:spcBef>
                          <a:spcPts val="0"/>
                        </a:spcBef>
                        <a:spcAft>
                          <a:spcPts val="1000"/>
                        </a:spcAft>
                        <a:buFont typeface="+mj-lt"/>
                        <a:buAutoNum type="arabicPeriod"/>
                      </a:pPr>
                      <a:r>
                        <a:rPr lang="en-US" sz="2000" dirty="0">
                          <a:effectLst/>
                        </a:rPr>
                        <a:t>The right of citizens to participate in government through voting is an essential part of American democracy. Four amendments to the U.S. Constitution that involve voting rights are listed in the box below.</a:t>
                      </a:r>
                      <a:endParaRPr lang="en-US" sz="2000" dirty="0">
                        <a:effectLst/>
                        <a:latin typeface="Calibri"/>
                        <a:ea typeface="Calibri"/>
                        <a:cs typeface="Times New Roman"/>
                      </a:endParaRPr>
                    </a:p>
                  </a:txBody>
                  <a:tcPr marL="0" marR="0" marT="0" marB="0"/>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87956573"/>
              </p:ext>
            </p:extLst>
          </p:nvPr>
        </p:nvGraphicFramePr>
        <p:xfrm>
          <a:off x="1676400" y="2558712"/>
          <a:ext cx="6172200" cy="1993392"/>
        </p:xfrm>
        <a:graphic>
          <a:graphicData uri="http://schemas.openxmlformats.org/drawingml/2006/table">
            <a:tbl>
              <a:tblPr firstRow="1" firstCol="1" bandRow="1">
                <a:tableStyleId>{5C22544A-7EE6-4342-B048-85BDC9FD1C3A}</a:tableStyleId>
              </a:tblPr>
              <a:tblGrid>
                <a:gridCol w="4747847"/>
                <a:gridCol w="1424353"/>
              </a:tblGrid>
              <a:tr h="0">
                <a:tc>
                  <a:txBody>
                    <a:bodyPr/>
                    <a:lstStyle/>
                    <a:p>
                      <a:pPr>
                        <a:lnSpc>
                          <a:spcPct val="115000"/>
                        </a:lnSpc>
                      </a:pPr>
                      <a:endParaRPr lang="en-US" sz="1100" dirty="0">
                        <a:effectLst/>
                        <a:latin typeface="Calibri"/>
                      </a:endParaRPr>
                    </a:p>
                  </a:txBody>
                  <a:tcPr marL="0" marR="0" marT="0" marB="0"/>
                </a:tc>
                <a:tc>
                  <a:txBody>
                    <a:bodyPr/>
                    <a:lstStyle/>
                    <a:p>
                      <a:endParaRPr lang="en-US"/>
                    </a:p>
                  </a:txBody>
                  <a:tcPr marL="0" marR="0" marT="0" marB="0"/>
                </a:tc>
              </a:tr>
              <a:tr h="0">
                <a:tc>
                  <a:txBody>
                    <a:bodyPr/>
                    <a:lstStyle/>
                    <a:p>
                      <a:pPr marL="342900" marR="0" lvl="0" indent="-342900">
                        <a:lnSpc>
                          <a:spcPct val="115000"/>
                        </a:lnSpc>
                        <a:spcBef>
                          <a:spcPts val="0"/>
                        </a:spcBef>
                        <a:spcAft>
                          <a:spcPts val="1000"/>
                        </a:spcAft>
                        <a:buSzPts val="1000"/>
                        <a:buFont typeface="Symbol"/>
                        <a:buChar char=""/>
                        <a:tabLst>
                          <a:tab pos="457200" algn="l"/>
                        </a:tabLst>
                      </a:pPr>
                      <a:r>
                        <a:rPr lang="en-US" sz="1800" dirty="0">
                          <a:effectLst/>
                        </a:rPr>
                        <a:t>Fifteenth Amendment</a:t>
                      </a:r>
                    </a:p>
                    <a:p>
                      <a:pPr marL="342900" marR="0" lvl="0" indent="-342900">
                        <a:lnSpc>
                          <a:spcPct val="115000"/>
                        </a:lnSpc>
                        <a:spcBef>
                          <a:spcPts val="0"/>
                        </a:spcBef>
                        <a:spcAft>
                          <a:spcPts val="1000"/>
                        </a:spcAft>
                        <a:buSzPts val="1000"/>
                        <a:buFont typeface="Symbol"/>
                        <a:buChar char=""/>
                        <a:tabLst>
                          <a:tab pos="457200" algn="l"/>
                        </a:tabLst>
                      </a:pPr>
                      <a:r>
                        <a:rPr lang="en-US" sz="1800" dirty="0">
                          <a:effectLst/>
                        </a:rPr>
                        <a:t>Nineteenth Amendment</a:t>
                      </a:r>
                    </a:p>
                    <a:p>
                      <a:pPr marL="342900" marR="0" lvl="0" indent="-342900">
                        <a:lnSpc>
                          <a:spcPct val="115000"/>
                        </a:lnSpc>
                        <a:spcBef>
                          <a:spcPts val="0"/>
                        </a:spcBef>
                        <a:spcAft>
                          <a:spcPts val="1000"/>
                        </a:spcAft>
                        <a:buSzPts val="1000"/>
                        <a:buFont typeface="Symbol"/>
                        <a:buChar char=""/>
                        <a:tabLst>
                          <a:tab pos="457200" algn="l"/>
                        </a:tabLst>
                      </a:pPr>
                      <a:r>
                        <a:rPr lang="en-US" sz="1800" dirty="0">
                          <a:effectLst/>
                        </a:rPr>
                        <a:t>Twenty-fourth Amendment</a:t>
                      </a:r>
                    </a:p>
                    <a:p>
                      <a:pPr marL="342900" marR="0" lvl="0" indent="-342900">
                        <a:lnSpc>
                          <a:spcPct val="115000"/>
                        </a:lnSpc>
                        <a:spcBef>
                          <a:spcPts val="0"/>
                        </a:spcBef>
                        <a:spcAft>
                          <a:spcPts val="1000"/>
                        </a:spcAft>
                        <a:buSzPts val="1000"/>
                        <a:buFont typeface="Symbol"/>
                        <a:buChar char=""/>
                        <a:tabLst>
                          <a:tab pos="457200" algn="l"/>
                        </a:tabLst>
                      </a:pPr>
                      <a:r>
                        <a:rPr lang="en-US" sz="1800" dirty="0">
                          <a:effectLst/>
                        </a:rPr>
                        <a:t>Twenty-sixth Amendment</a:t>
                      </a:r>
                      <a:endParaRPr lang="en-US" sz="1800" dirty="0">
                        <a:effectLst/>
                        <a:latin typeface="Calibri"/>
                        <a:ea typeface="Calibri"/>
                        <a:cs typeface="Times New Roman"/>
                      </a:endParaRPr>
                    </a:p>
                  </a:txBody>
                  <a:tcPr marL="38100" marR="38100" marT="38100" marB="38100"/>
                </a:tc>
                <a:tc>
                  <a:txBody>
                    <a:bodyPr/>
                    <a:lstStyle/>
                    <a:p>
                      <a:endParaRPr lang="en-US" dirty="0"/>
                    </a:p>
                  </a:txBody>
                  <a:tcPr/>
                </a:tc>
              </a:tr>
            </a:tbl>
          </a:graphicData>
        </a:graphic>
      </p:graphicFrame>
      <p:sp>
        <p:nvSpPr>
          <p:cNvPr id="6" name="Rectangle 1"/>
          <p:cNvSpPr>
            <a:spLocks noChangeArrowheads="1"/>
          </p:cNvSpPr>
          <p:nvPr/>
        </p:nvSpPr>
        <p:spPr bwMode="auto">
          <a:xfrm>
            <a:off x="3333750" y="2989348"/>
            <a:ext cx="280846"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33400" y="4724400"/>
            <a:ext cx="8077200" cy="1200329"/>
          </a:xfrm>
          <a:prstGeom prst="rect">
            <a:avLst/>
          </a:prstGeom>
        </p:spPr>
        <p:txBody>
          <a:bodyPr wrap="square">
            <a:spAutoFit/>
          </a:bodyPr>
          <a:lstStyle/>
          <a:p>
            <a:pPr lvl="0" fontAlgn="base">
              <a:spcBef>
                <a:spcPct val="0"/>
              </a:spcBef>
              <a:spcAft>
                <a:spcPct val="0"/>
              </a:spcAft>
              <a:buFontTx/>
              <a:buAutoNum type="arabicPeriod"/>
            </a:pPr>
            <a:r>
              <a:rPr lang="en-US" dirty="0">
                <a:latin typeface="Calibri" pitchFamily="34" charset="0"/>
                <a:ea typeface="Times New Roman" pitchFamily="18" charset="0"/>
                <a:cs typeface="Times New Roman" pitchFamily="18" charset="0"/>
              </a:rPr>
              <a:t>Describe who has the right to vote in the United States today.</a:t>
            </a:r>
            <a:endParaRPr lang="en-US" dirty="0">
              <a:latin typeface="Calibri" pitchFamily="34" charset="0"/>
              <a:ea typeface="Calibri" pitchFamily="34" charset="0"/>
              <a:cs typeface="Times New Roman" pitchFamily="18" charset="0"/>
            </a:endParaRPr>
          </a:p>
          <a:p>
            <a:pPr lvl="0" eaLnBrk="0" fontAlgn="base" hangingPunct="0">
              <a:spcBef>
                <a:spcPct val="0"/>
              </a:spcBef>
              <a:spcAft>
                <a:spcPct val="0"/>
              </a:spcAft>
              <a:buFontTx/>
              <a:buAutoNum type="arabicPeriod"/>
            </a:pPr>
            <a:r>
              <a:rPr lang="en-US" dirty="0">
                <a:latin typeface="Calibri" pitchFamily="34" charset="0"/>
                <a:ea typeface="Times New Roman" pitchFamily="18" charset="0"/>
                <a:cs typeface="Times New Roman" pitchFamily="18" charset="0"/>
              </a:rPr>
              <a:t>Explain how voting rights have changed since the U.S. Constitution was ratified in 1788.</a:t>
            </a:r>
            <a:endParaRPr lang="en-US" dirty="0">
              <a:latin typeface="Calibri" pitchFamily="34" charset="0"/>
              <a:ea typeface="Calibri" pitchFamily="34" charset="0"/>
              <a:cs typeface="Times New Roman" pitchFamily="18" charset="0"/>
            </a:endParaRPr>
          </a:p>
          <a:p>
            <a:pPr lvl="0" eaLnBrk="0" fontAlgn="base" hangingPunct="0">
              <a:spcBef>
                <a:spcPct val="0"/>
              </a:spcBef>
              <a:spcAft>
                <a:spcPct val="0"/>
              </a:spcAft>
              <a:buFontTx/>
              <a:buAutoNum type="arabicPeriod"/>
            </a:pPr>
            <a:r>
              <a:rPr lang="en-US" dirty="0" smtClean="0">
                <a:latin typeface="Calibri" pitchFamily="34" charset="0"/>
                <a:ea typeface="Times New Roman" pitchFamily="18" charset="0"/>
                <a:cs typeface="Times New Roman" pitchFamily="18" charset="0"/>
              </a:rPr>
              <a:t> Explain </a:t>
            </a:r>
            <a:r>
              <a:rPr lang="en-US" dirty="0">
                <a:latin typeface="Calibri" pitchFamily="34" charset="0"/>
                <a:ea typeface="Times New Roman" pitchFamily="18" charset="0"/>
                <a:cs typeface="Times New Roman" pitchFamily="18" charset="0"/>
              </a:rPr>
              <a:t>how </a:t>
            </a:r>
            <a:r>
              <a:rPr lang="en-US" dirty="0" smtClean="0">
                <a:latin typeface="Calibri" pitchFamily="34" charset="0"/>
                <a:ea typeface="Times New Roman" pitchFamily="18" charset="0"/>
                <a:cs typeface="Times New Roman" pitchFamily="18" charset="0"/>
              </a:rPr>
              <a:t>each Amendment extended </a:t>
            </a:r>
            <a:r>
              <a:rPr lang="en-US" dirty="0">
                <a:latin typeface="Calibri" pitchFamily="34" charset="0"/>
                <a:ea typeface="Times New Roman" pitchFamily="18" charset="0"/>
                <a:cs typeface="Times New Roman" pitchFamily="18" charset="0"/>
              </a:rPr>
              <a:t>voting rights </a:t>
            </a:r>
            <a:r>
              <a:rPr lang="en-US" dirty="0" smtClean="0">
                <a:latin typeface="Calibri" pitchFamily="34" charset="0"/>
                <a:ea typeface="Times New Roman" pitchFamily="18" charset="0"/>
                <a:cs typeface="Times New Roman" pitchFamily="18" charset="0"/>
              </a:rPr>
              <a:t>for </a:t>
            </a:r>
            <a:r>
              <a:rPr lang="en-US" dirty="0">
                <a:latin typeface="Calibri" pitchFamily="34" charset="0"/>
                <a:ea typeface="Times New Roman" pitchFamily="18" charset="0"/>
                <a:cs typeface="Times New Roman" pitchFamily="18" charset="0"/>
              </a:rPr>
              <a:t>American citizens.</a:t>
            </a:r>
            <a:endParaRPr lang="en-US" dirty="0"/>
          </a:p>
        </p:txBody>
      </p:sp>
      <p:pic>
        <p:nvPicPr>
          <p:cNvPr id="8" name="~PP2056.WAV">
            <a:hlinkClick r:id="" action="ppaction://media"/>
          </p:cNvPr>
          <p:cNvPicPr>
            <a:picLocks noRot="1" noChangeAspect="1"/>
          </p:cNvPicPr>
          <p:nvPr>
            <a:wavAudioFile r:embed="rId1" name="~PP2056.WAV"/>
          </p:nvPr>
        </p:nvPicPr>
        <p:blipFill>
          <a:blip r:embed="rId3"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3593694587"/>
      </p:ext>
    </p:extLst>
  </p:cSld>
  <p:clrMapOvr>
    <a:masterClrMapping/>
  </p:clrMapOvr>
  <p:transition advTm="1417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idx="1"/>
          </p:nvPr>
        </p:nvSpPr>
        <p:spPr/>
        <p:txBody>
          <a:bodyPr/>
          <a:lstStyle/>
          <a:p>
            <a:r>
              <a:rPr lang="en-US" dirty="0" smtClean="0"/>
              <a:t>You’ll Need 6 paragraphs for this essay</a:t>
            </a:r>
            <a:r>
              <a:rPr lang="en-US" dirty="0" smtClean="0">
                <a:sym typeface="Wingdings" pitchFamily="2" charset="2"/>
              </a:rPr>
              <a:t></a:t>
            </a:r>
          </a:p>
          <a:p>
            <a:pPr lvl="1"/>
            <a:r>
              <a:rPr lang="en-US" dirty="0" smtClean="0">
                <a:sym typeface="Wingdings" pitchFamily="2" charset="2"/>
              </a:rPr>
              <a:t>1 Intro, 4 body, 1 closing</a:t>
            </a:r>
            <a:endParaRPr lang="en-US" dirty="0" smtClean="0"/>
          </a:p>
          <a:p>
            <a:r>
              <a:rPr lang="en-US" dirty="0" smtClean="0"/>
              <a:t>Who originally had voting rights &amp; </a:t>
            </a:r>
            <a:r>
              <a:rPr lang="en-US" b="1" dirty="0" smtClean="0"/>
              <a:t>why</a:t>
            </a:r>
            <a:r>
              <a:rPr lang="en-US" dirty="0" smtClean="0"/>
              <a:t>?</a:t>
            </a:r>
          </a:p>
          <a:p>
            <a:r>
              <a:rPr lang="en-US" dirty="0" smtClean="0"/>
              <a:t>If you only state who gained the right to vote you’re not going to score well.</a:t>
            </a:r>
          </a:p>
          <a:p>
            <a:pPr lvl="1"/>
            <a:r>
              <a:rPr lang="en-US" dirty="0" smtClean="0"/>
              <a:t>Provide background to each of the respective </a:t>
            </a:r>
            <a:r>
              <a:rPr lang="en-US" smtClean="0"/>
              <a:t>Amendments.</a:t>
            </a:r>
          </a:p>
        </p:txBody>
      </p:sp>
      <p:pic>
        <p:nvPicPr>
          <p:cNvPr id="4" name="~PP2824.WAV">
            <a:hlinkClick r:id="" action="ppaction://media"/>
          </p:cNvPr>
          <p:cNvPicPr>
            <a:picLocks noRot="1" noChangeAspect="1"/>
          </p:cNvPicPr>
          <p:nvPr>
            <a:wavAudioFile r:embed="rId1" name="~PP2824.WAV"/>
          </p:nvPr>
        </p:nvPicPr>
        <p:blipFill>
          <a:blip r:embed="rId3" cstate="print"/>
          <a:stretch>
            <a:fillRect/>
          </a:stretch>
        </p:blipFill>
        <p:spPr>
          <a:xfrm>
            <a:off x="8696325" y="6410325"/>
            <a:ext cx="304800" cy="304800"/>
          </a:xfrm>
          <a:prstGeom prst="rect">
            <a:avLst/>
          </a:prstGeom>
        </p:spPr>
      </p:pic>
    </p:spTree>
    <p:extLst>
      <p:ext uri="{BB962C8B-B14F-4D97-AF65-F5344CB8AC3E}">
        <p14:creationId xmlns="" xmlns:p14="http://schemas.microsoft.com/office/powerpoint/2010/main" val="479499140"/>
      </p:ext>
    </p:extLst>
  </p:cSld>
  <p:clrMapOvr>
    <a:masterClrMapping/>
  </p:clrMapOvr>
  <p:transition advTm="2178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305</Words>
  <Application>Microsoft Office PowerPoint</Application>
  <PresentationFormat>On-screen Show (4:3)</PresentationFormat>
  <Paragraphs>44</Paragraphs>
  <Slides>9</Slides>
  <Notes>0</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Final Essay(s)/ 4th 9 Weeks Essay</vt:lpstr>
      <vt:lpstr>Question #1</vt:lpstr>
      <vt:lpstr>Format!!!</vt:lpstr>
      <vt:lpstr>Info</vt:lpstr>
      <vt:lpstr>Info</vt:lpstr>
      <vt:lpstr>Info</vt:lpstr>
      <vt:lpstr>Checks &amp; Balances</vt:lpstr>
      <vt:lpstr>Second Question</vt:lpstr>
      <vt:lpstr>Food for thought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Essay(s) Study Guide</dc:title>
  <dc:creator>Jennifer L Sanders</dc:creator>
  <cp:lastModifiedBy>Jennifer L Sanders</cp:lastModifiedBy>
  <cp:revision>7</cp:revision>
  <dcterms:created xsi:type="dcterms:W3CDTF">2013-05-22T10:37:55Z</dcterms:created>
  <dcterms:modified xsi:type="dcterms:W3CDTF">2016-05-16T01:06:48Z</dcterms:modified>
</cp:coreProperties>
</file>