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22"/>
  </p:handoutMasterIdLst>
  <p:sldIdLst>
    <p:sldId id="256" r:id="rId2"/>
    <p:sldId id="266" r:id="rId3"/>
    <p:sldId id="258" r:id="rId4"/>
    <p:sldId id="257" r:id="rId5"/>
    <p:sldId id="267" r:id="rId6"/>
    <p:sldId id="273" r:id="rId7"/>
    <p:sldId id="259" r:id="rId8"/>
    <p:sldId id="260" r:id="rId9"/>
    <p:sldId id="261" r:id="rId10"/>
    <p:sldId id="262" r:id="rId11"/>
    <p:sldId id="278" r:id="rId12"/>
    <p:sldId id="264" r:id="rId13"/>
    <p:sldId id="263" r:id="rId14"/>
    <p:sldId id="277" r:id="rId15"/>
    <p:sldId id="265" r:id="rId16"/>
    <p:sldId id="272" r:id="rId17"/>
    <p:sldId id="268" r:id="rId18"/>
    <p:sldId id="276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9AC8D5-CDFF-4430-9D5D-32274B16C4F3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95580C-5C46-4CCD-B7DA-39A99F7F04E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9101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175B0A1-6CB3-4905-BDAF-9B37D58F91BF}" type="datetimeFigureOut">
              <a:rPr lang="en-US" smtClean="0"/>
              <a:pPr/>
              <a:t>9/17/2017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0639CF2C-A62F-4037-B664-BDECEFA33E1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002060"/>
                </a:solidFill>
              </a:rPr>
              <a:t>1500 - 1740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English America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–Chesapeake &amp; Southern colonies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Content Placeholder 4" descr="ches_ma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24200" y="4343400"/>
            <a:ext cx="3033378" cy="2362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Tobacco -‘the bewitching weed’</a:t>
            </a:r>
          </a:p>
          <a:p>
            <a:pPr lvl="1"/>
            <a:r>
              <a:rPr lang="en-US" dirty="0" smtClean="0"/>
              <a:t>Cash crops</a:t>
            </a:r>
          </a:p>
          <a:p>
            <a:pPr lvl="1"/>
            <a:r>
              <a:rPr lang="en-US" dirty="0" smtClean="0"/>
              <a:t>High profit, but ruined soil &amp; tied fate of colony to one crop</a:t>
            </a:r>
          </a:p>
          <a:p>
            <a:pPr lvl="1"/>
            <a:r>
              <a:rPr lang="en-US" dirty="0" smtClean="0"/>
              <a:t>Indentured servitude</a:t>
            </a:r>
          </a:p>
          <a:p>
            <a:pPr lvl="2"/>
            <a:r>
              <a:rPr lang="en-US" b="1" u="sng" dirty="0" smtClean="0">
                <a:solidFill>
                  <a:srgbClr val="FFFF00"/>
                </a:solidFill>
              </a:rPr>
              <a:t>Head-right system</a:t>
            </a:r>
          </a:p>
          <a:p>
            <a:pPr lvl="1"/>
            <a:r>
              <a:rPr lang="en-US" dirty="0" smtClean="0"/>
              <a:t>slave labor (not until 1619)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Parliamentary Body</a:t>
            </a:r>
          </a:p>
          <a:p>
            <a:pPr lvl="1"/>
            <a:r>
              <a:rPr lang="en-US" b="1" u="sng" dirty="0" smtClean="0">
                <a:solidFill>
                  <a:srgbClr val="FFFF00"/>
                </a:solidFill>
              </a:rPr>
              <a:t>VA House of Burgesses</a:t>
            </a:r>
          </a:p>
          <a:p>
            <a:r>
              <a:rPr lang="en-US" dirty="0" smtClean="0"/>
              <a:t>By 1624, James I grew to hate the “stinking weed” &amp; the “seminary of sedition” </a:t>
            </a:r>
            <a:endParaRPr lang="en-US" dirty="0"/>
          </a:p>
          <a:p>
            <a:pPr lvl="1"/>
            <a:r>
              <a:rPr lang="en-US" dirty="0" smtClean="0"/>
              <a:t>revoked charter &amp; made VA a </a:t>
            </a:r>
            <a:r>
              <a:rPr lang="en-US" u="sng" dirty="0" smtClean="0"/>
              <a:t>royal colony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Virginia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5797" y="0"/>
            <a:ext cx="5809059" cy="70104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" y="762000"/>
            <a:ext cx="5521158" cy="3200400"/>
          </a:xfrm>
        </p:spPr>
      </p:pic>
    </p:spTree>
    <p:extLst>
      <p:ext uri="{BB962C8B-B14F-4D97-AF65-F5344CB8AC3E}">
        <p14:creationId xmlns="" xmlns:p14="http://schemas.microsoft.com/office/powerpoint/2010/main" val="406450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1022190"/>
            <a:ext cx="5791200" cy="5410200"/>
          </a:xfrm>
        </p:spPr>
        <p:txBody>
          <a:bodyPr/>
          <a:lstStyle/>
          <a:p>
            <a:r>
              <a:rPr lang="en-US" dirty="0" smtClean="0"/>
              <a:t>Founded in 1634 by </a:t>
            </a:r>
            <a:r>
              <a:rPr lang="en-US" u="sng" dirty="0" smtClean="0"/>
              <a:t>Lord Baltimore</a:t>
            </a:r>
            <a:r>
              <a:rPr lang="en-US" dirty="0" smtClean="0"/>
              <a:t>'s family, the </a:t>
            </a:r>
            <a:r>
              <a:rPr lang="en-US" b="1" u="sng" dirty="0" err="1" smtClean="0">
                <a:solidFill>
                  <a:srgbClr val="FFFF00"/>
                </a:solidFill>
              </a:rPr>
              <a:t>Calverts</a:t>
            </a:r>
            <a:endParaRPr lang="en-US" b="1" u="sng" dirty="0" smtClean="0">
              <a:solidFill>
                <a:srgbClr val="FFFF00"/>
              </a:solidFill>
            </a:endParaRPr>
          </a:p>
          <a:p>
            <a:pPr lvl="1"/>
            <a:r>
              <a:rPr lang="en-US" u="sng" dirty="0" smtClean="0"/>
              <a:t>Refuge for Catholics</a:t>
            </a:r>
          </a:p>
          <a:p>
            <a:pPr lvl="1"/>
            <a:r>
              <a:rPr lang="en-US" dirty="0" smtClean="0"/>
              <a:t>Tobacco economy</a:t>
            </a:r>
          </a:p>
          <a:p>
            <a:r>
              <a:rPr lang="en-US" dirty="0" smtClean="0"/>
              <a:t>Operated much like the aristocrat system in England –led to conflicts b/w eastern plantation owners (Catholic) &amp; backcountry farmers (Protestant)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1649 Act of Toleration </a:t>
            </a:r>
            <a:r>
              <a:rPr lang="en-US" dirty="0" smtClean="0"/>
              <a:t>(for all Christians, not Jews or atheists)</a:t>
            </a:r>
          </a:p>
          <a:p>
            <a:pPr lvl="1"/>
            <a:r>
              <a:rPr lang="en-US" dirty="0" smtClean="0"/>
              <a:t>Passed to protect minority population of Catholics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87866"/>
            <a:ext cx="8229600" cy="1219200"/>
          </a:xfrm>
        </p:spPr>
        <p:txBody>
          <a:bodyPr/>
          <a:lstStyle/>
          <a:p>
            <a:r>
              <a:rPr lang="en-US" dirty="0" smtClean="0"/>
              <a:t>Maryland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905000"/>
            <a:ext cx="3842016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103376"/>
            <a:ext cx="4648200" cy="5373624"/>
          </a:xfrm>
        </p:spPr>
        <p:txBody>
          <a:bodyPr>
            <a:normAutofit/>
          </a:bodyPr>
          <a:lstStyle/>
          <a:p>
            <a:r>
              <a:rPr lang="en-US" dirty="0" smtClean="0"/>
              <a:t>Founded in 1670, with support of Charles II by 8 Lord Proprietors</a:t>
            </a:r>
          </a:p>
          <a:p>
            <a:pPr lvl="1"/>
            <a:r>
              <a:rPr lang="en-US" dirty="0" smtClean="0"/>
              <a:t>Established to produce food stuff to support sugar cane economy of Barbados –</a:t>
            </a:r>
            <a:r>
              <a:rPr lang="en-US" b="1" dirty="0" smtClean="0">
                <a:solidFill>
                  <a:srgbClr val="FFFF00"/>
                </a:solidFill>
              </a:rPr>
              <a:t>Rice </a:t>
            </a:r>
          </a:p>
          <a:p>
            <a:pPr lvl="1"/>
            <a:r>
              <a:rPr lang="en-US" b="1" u="sng" dirty="0" smtClean="0">
                <a:solidFill>
                  <a:srgbClr val="FFFF00"/>
                </a:solidFill>
              </a:rPr>
              <a:t>Slave economy </a:t>
            </a:r>
            <a:r>
              <a:rPr lang="en-US" b="1" dirty="0" smtClean="0">
                <a:solidFill>
                  <a:srgbClr val="FFFF00"/>
                </a:solidFill>
              </a:rPr>
              <a:t>(</a:t>
            </a:r>
            <a:r>
              <a:rPr lang="en-US" dirty="0" smtClean="0"/>
              <a:t>southern part of the colony) brought from start (ability to resist malaria)</a:t>
            </a:r>
          </a:p>
          <a:p>
            <a:pPr lvl="1"/>
            <a:r>
              <a:rPr lang="en-US" dirty="0" smtClean="0"/>
              <a:t>Native peoples enslaved and sold to Barbados (population control)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219200"/>
          </a:xfrm>
        </p:spPr>
        <p:txBody>
          <a:bodyPr/>
          <a:lstStyle/>
          <a:p>
            <a:r>
              <a:rPr lang="en-US" dirty="0" smtClean="0"/>
              <a:t>The Carolinas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544" y="685800"/>
            <a:ext cx="4419600" cy="46295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455612" y="331044"/>
            <a:ext cx="4040188" cy="762000"/>
          </a:xfrm>
        </p:spPr>
        <p:txBody>
          <a:bodyPr/>
          <a:lstStyle/>
          <a:p>
            <a:r>
              <a:rPr lang="en-US" dirty="0" smtClean="0"/>
              <a:t>South Carolina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5612" y="1427025"/>
            <a:ext cx="4038600" cy="3913632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/>
              <a:t>Charles Town </a:t>
            </a:r>
            <a:r>
              <a:rPr lang="en-US" dirty="0"/>
              <a:t>(Charleston) </a:t>
            </a:r>
            <a:r>
              <a:rPr lang="en-US" dirty="0" smtClean="0"/>
              <a:t>-major </a:t>
            </a:r>
            <a:r>
              <a:rPr lang="en-US" dirty="0"/>
              <a:t>port city</a:t>
            </a:r>
          </a:p>
          <a:p>
            <a:r>
              <a:rPr lang="en-US" dirty="0"/>
              <a:t>Diverse population of religions emerge due to toleration </a:t>
            </a:r>
            <a:endParaRPr lang="en-US" dirty="0" smtClean="0"/>
          </a:p>
          <a:p>
            <a:pPr lvl="1"/>
            <a:r>
              <a:rPr lang="en-US" dirty="0" smtClean="0"/>
              <a:t>Economics more important than faith</a:t>
            </a:r>
          </a:p>
          <a:p>
            <a:r>
              <a:rPr lang="en-US" dirty="0" smtClean="0"/>
              <a:t>Emerges </a:t>
            </a:r>
            <a:r>
              <a:rPr lang="en-US" dirty="0"/>
              <a:t>as center of culture, refinement (plantations </a:t>
            </a:r>
            <a:r>
              <a:rPr lang="en-US" dirty="0" smtClean="0"/>
              <a:t>of owning </a:t>
            </a:r>
            <a:r>
              <a:rPr lang="en-US" dirty="0"/>
              <a:t>class)&amp; trade</a:t>
            </a:r>
          </a:p>
          <a:p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>
          <a:xfrm>
            <a:off x="4628452" y="1411785"/>
            <a:ext cx="4038600" cy="3913632"/>
          </a:xfrm>
        </p:spPr>
        <p:txBody>
          <a:bodyPr/>
          <a:lstStyle/>
          <a:p>
            <a:r>
              <a:rPr lang="en-US" dirty="0" smtClean="0"/>
              <a:t>Emerges </a:t>
            </a:r>
            <a:r>
              <a:rPr lang="en-US" dirty="0"/>
              <a:t>as ‘squatter’ culture or poor hardworking </a:t>
            </a:r>
            <a:r>
              <a:rPr lang="en-US" b="1" u="sng" dirty="0">
                <a:solidFill>
                  <a:srgbClr val="FFFF00"/>
                </a:solidFill>
              </a:rPr>
              <a:t>Scots-Irish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Little Slavery </a:t>
            </a:r>
            <a:endParaRPr lang="en-US" dirty="0" smtClean="0"/>
          </a:p>
          <a:p>
            <a:pPr lvl="1"/>
            <a:r>
              <a:rPr lang="en-US" dirty="0" smtClean="0"/>
              <a:t>Little </a:t>
            </a:r>
            <a:r>
              <a:rPr lang="en-US" dirty="0"/>
              <a:t>respect for royal authority</a:t>
            </a:r>
          </a:p>
          <a:p>
            <a:pPr lvl="1"/>
            <a:r>
              <a:rPr lang="en-US" dirty="0"/>
              <a:t>Extremely democratic compared to other colonies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533400" y="5181600"/>
            <a:ext cx="8229600" cy="1143000"/>
          </a:xfrm>
        </p:spPr>
        <p:txBody>
          <a:bodyPr/>
          <a:lstStyle/>
          <a:p>
            <a:pPr marL="274320" marR="0" lvl="1" indent="-274320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</a:rPr>
              <a:t>By 1712, colonies divided into two separate royal colonies</a:t>
            </a:r>
            <a:b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EFAC9"/>
                </a:solidFill>
                <a:effectLst/>
                <a:uLnTx/>
                <a:uFillTx/>
                <a:latin typeface="Constantia"/>
              </a:rPr>
            </a:b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3"/>
          </p:nvPr>
        </p:nvSpPr>
        <p:spPr>
          <a:xfrm>
            <a:off x="4648200" y="331044"/>
            <a:ext cx="4040188" cy="762000"/>
          </a:xfrm>
        </p:spPr>
        <p:txBody>
          <a:bodyPr/>
          <a:lstStyle/>
          <a:p>
            <a:r>
              <a:rPr lang="en-US" dirty="0" smtClean="0"/>
              <a:t>North Carolina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9625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5943600" cy="5029200"/>
          </a:xfrm>
        </p:spPr>
        <p:txBody>
          <a:bodyPr/>
          <a:lstStyle/>
          <a:p>
            <a:r>
              <a:rPr lang="en-US" dirty="0" smtClean="0"/>
              <a:t>Buffer colony b/w English holdings &amp; Spanish Florida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James Oglethorpe </a:t>
            </a:r>
            <a:r>
              <a:rPr lang="en-US" dirty="0" smtClean="0"/>
              <a:t>–prison reformer &amp; military leader</a:t>
            </a:r>
          </a:p>
          <a:p>
            <a:pPr lvl="1"/>
            <a:r>
              <a:rPr lang="en-US" dirty="0" smtClean="0"/>
              <a:t>Haven for debtors to start over</a:t>
            </a:r>
          </a:p>
          <a:p>
            <a:pPr lvl="1"/>
            <a:r>
              <a:rPr lang="en-US" dirty="0" smtClean="0"/>
              <a:t>Melting pot community</a:t>
            </a:r>
          </a:p>
          <a:p>
            <a:pPr lvl="1"/>
            <a:r>
              <a:rPr lang="en-US" dirty="0" smtClean="0"/>
              <a:t>Early restriction on slavery</a:t>
            </a:r>
          </a:p>
          <a:p>
            <a:pPr lvl="1"/>
            <a:r>
              <a:rPr lang="en-US" dirty="0" smtClean="0"/>
              <a:t>Slow growing population due to unhealthy climate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Georgia</a:t>
            </a:r>
            <a:endParaRPr lang="en-US" dirty="0"/>
          </a:p>
        </p:txBody>
      </p:sp>
      <p:pic>
        <p:nvPicPr>
          <p:cNvPr id="7170" name="Picture 2" descr="http://ts2.mm.bing.net/th?id=I4953154527691133&amp;pid=1.8&amp;w=136&amp;h=137&amp;c=7&amp;rs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304800"/>
            <a:ext cx="2514600" cy="25330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602" name="Picture 2" descr="http://www.pc.gc.ca/apprendre-learn/proj/d-q/images/1645e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-917192"/>
            <a:ext cx="6934200" cy="7775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Religious conflict during Reformation Period</a:t>
            </a:r>
          </a:p>
          <a:p>
            <a:pPr lvl="1"/>
            <a:r>
              <a:rPr lang="en-US" dirty="0" smtClean="0"/>
              <a:t>violence not ending until 1598 w/ Edict of Nantes</a:t>
            </a:r>
          </a:p>
          <a:p>
            <a:r>
              <a:rPr lang="en-US" dirty="0" smtClean="0"/>
              <a:t>1530 </a:t>
            </a:r>
            <a:r>
              <a:rPr lang="en-US" b="1" u="sng" dirty="0" smtClean="0"/>
              <a:t>Jacques Cartier </a:t>
            </a:r>
            <a:r>
              <a:rPr lang="en-US" dirty="0" smtClean="0"/>
              <a:t>mapped the </a:t>
            </a:r>
            <a:r>
              <a:rPr lang="en-US" b="1" u="sng" dirty="0" smtClean="0"/>
              <a:t>St. Lawrence River </a:t>
            </a:r>
            <a:r>
              <a:rPr lang="en-US" dirty="0" smtClean="0"/>
              <a:t>&amp; claimed it for France</a:t>
            </a:r>
          </a:p>
          <a:p>
            <a:r>
              <a:rPr lang="en-US" dirty="0" smtClean="0"/>
              <a:t>1608, Quebec  founded on the St. Lawrence River, by </a:t>
            </a:r>
            <a:r>
              <a:rPr lang="en-US" b="1" u="sng" dirty="0" smtClean="0"/>
              <a:t>Samuel de Champlain</a:t>
            </a:r>
          </a:p>
          <a:p>
            <a:r>
              <a:rPr lang="en-US" dirty="0" smtClean="0"/>
              <a:t>Developed early relationship w/ Huron against their foes the Iroquois, ultimately confining their territory to north of the Great Lakes</a:t>
            </a:r>
          </a:p>
          <a:p>
            <a:r>
              <a:rPr lang="en-US" dirty="0" smtClean="0"/>
              <a:t>Directly controlled by monarchy</a:t>
            </a:r>
          </a:p>
          <a:p>
            <a:r>
              <a:rPr lang="en-US" dirty="0" smtClean="0"/>
              <a:t>New France grew slowly b/c</a:t>
            </a:r>
          </a:p>
          <a:p>
            <a:pPr lvl="1"/>
            <a:r>
              <a:rPr lang="en-US" dirty="0" smtClean="0"/>
              <a:t> religious dissidents (protestant </a:t>
            </a:r>
            <a:r>
              <a:rPr lang="en-US" b="1" u="sng" dirty="0" smtClean="0"/>
              <a:t>Huguenots</a:t>
            </a:r>
            <a:r>
              <a:rPr lang="en-US" dirty="0" smtClean="0"/>
              <a:t>) could not leave France</a:t>
            </a:r>
          </a:p>
          <a:p>
            <a:pPr lvl="1"/>
            <a:r>
              <a:rPr lang="en-US" dirty="0" smtClean="0"/>
              <a:t>Wealthy Catholics did not need to  for economic gain</a:t>
            </a:r>
          </a:p>
          <a:p>
            <a:pPr lvl="1"/>
            <a:r>
              <a:rPr lang="en-US" dirty="0" smtClean="0"/>
              <a:t>Gov’t wanted to focus on the West Indies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Interests in North America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28295"/>
            <a:ext cx="6121817" cy="466241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88976"/>
            <a:ext cx="7734656" cy="638586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5540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1000" y="2743200"/>
            <a:ext cx="8229600" cy="4572000"/>
          </a:xfrm>
        </p:spPr>
        <p:txBody>
          <a:bodyPr/>
          <a:lstStyle/>
          <a:p>
            <a:r>
              <a:rPr lang="en-US" dirty="0" smtClean="0"/>
              <a:t>Created great wealth, but decimated beaver population, brought disease &amp; alcoholism to Indian population</a:t>
            </a:r>
          </a:p>
          <a:p>
            <a:r>
              <a:rPr lang="en-US" u="sng" dirty="0" smtClean="0">
                <a:solidFill>
                  <a:srgbClr val="FFFF00"/>
                </a:solidFill>
              </a:rPr>
              <a:t>Voyageurs</a:t>
            </a:r>
            <a:r>
              <a:rPr lang="en-US" dirty="0" smtClean="0">
                <a:solidFill>
                  <a:srgbClr val="FFFF00"/>
                </a:solidFill>
              </a:rPr>
              <a:t> </a:t>
            </a:r>
            <a:r>
              <a:rPr lang="en-US" dirty="0" smtClean="0"/>
              <a:t>–moved furs from interior to seaports for  sale back to Europe</a:t>
            </a:r>
          </a:p>
          <a:p>
            <a:r>
              <a:rPr lang="en-US" u="sng" dirty="0" err="1" smtClean="0">
                <a:solidFill>
                  <a:srgbClr val="FFFF00"/>
                </a:solidFill>
              </a:rPr>
              <a:t>Coureurs</a:t>
            </a:r>
            <a:r>
              <a:rPr lang="en-US" u="sng" dirty="0" smtClean="0">
                <a:solidFill>
                  <a:srgbClr val="FFFF00"/>
                </a:solidFill>
              </a:rPr>
              <a:t>  de bois </a:t>
            </a:r>
            <a:r>
              <a:rPr lang="en-US" dirty="0" smtClean="0"/>
              <a:t>- ‘runners of the woods’</a:t>
            </a:r>
          </a:p>
          <a:p>
            <a:pPr lvl="1"/>
            <a:r>
              <a:rPr lang="en-US" dirty="0" smtClean="0"/>
              <a:t>Fur trappers who explored river systems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 colonists</a:t>
            </a:r>
            <a:endParaRPr lang="en-US" dirty="0"/>
          </a:p>
        </p:txBody>
      </p:sp>
      <p:pic>
        <p:nvPicPr>
          <p:cNvPr id="4" name="Picture 3" descr="1600s_explorer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76800" y="0"/>
            <a:ext cx="38100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olonial-elizabeth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8295968" cy="685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These colonial wars were part of greater conflict b/w European empires on the European continent</a:t>
            </a:r>
          </a:p>
          <a:p>
            <a:r>
              <a:rPr lang="en-US" u="sng" dirty="0" smtClean="0"/>
              <a:t>King Williams’ War </a:t>
            </a:r>
            <a:r>
              <a:rPr lang="en-US" dirty="0" smtClean="0"/>
              <a:t>(1689 – 1697)</a:t>
            </a:r>
          </a:p>
          <a:p>
            <a:pPr lvl="1"/>
            <a:r>
              <a:rPr lang="en-US" dirty="0" smtClean="0"/>
              <a:t> Indian allies of the French vs. Massachusetts colonists</a:t>
            </a:r>
          </a:p>
          <a:p>
            <a:pPr lvl="1"/>
            <a:r>
              <a:rPr lang="en-US" dirty="0" smtClean="0"/>
              <a:t>Decimates native population of CT &amp; MA</a:t>
            </a:r>
          </a:p>
          <a:p>
            <a:pPr lvl="1"/>
            <a:endParaRPr lang="en-US" dirty="0" smtClean="0"/>
          </a:p>
          <a:p>
            <a:r>
              <a:rPr lang="en-US" u="sng" dirty="0" smtClean="0"/>
              <a:t>Queen Anne’s War </a:t>
            </a:r>
            <a:r>
              <a:rPr lang="en-US" dirty="0" smtClean="0"/>
              <a:t>(1702 – 1713)</a:t>
            </a:r>
          </a:p>
          <a:p>
            <a:pPr lvl="1"/>
            <a:r>
              <a:rPr lang="en-US" dirty="0" smtClean="0"/>
              <a:t> English win Nova Scotia (Acadia) &amp; begin period of </a:t>
            </a:r>
            <a:r>
              <a:rPr lang="en-US" b="1" u="sng" dirty="0" smtClean="0">
                <a:solidFill>
                  <a:srgbClr val="FFFF00"/>
                </a:solidFill>
              </a:rPr>
              <a:t>salutary neglect</a:t>
            </a:r>
          </a:p>
          <a:p>
            <a:endParaRPr lang="en-US" dirty="0" smtClean="0"/>
          </a:p>
          <a:p>
            <a:r>
              <a:rPr lang="en-US" b="1" u="sng" dirty="0" smtClean="0">
                <a:solidFill>
                  <a:srgbClr val="FFFF00"/>
                </a:solidFill>
              </a:rPr>
              <a:t>War of Jenkins’s Ear </a:t>
            </a:r>
            <a:r>
              <a:rPr lang="en-US" dirty="0" smtClean="0"/>
              <a:t>(1739)  </a:t>
            </a:r>
          </a:p>
          <a:p>
            <a:pPr lvl="1"/>
            <a:r>
              <a:rPr lang="en-US" dirty="0" smtClean="0"/>
              <a:t>Trade dispute b/w GR and Spain</a:t>
            </a:r>
          </a:p>
          <a:p>
            <a:pPr lvl="1"/>
            <a:r>
              <a:rPr lang="en-US" dirty="0" smtClean="0"/>
              <a:t>British </a:t>
            </a:r>
            <a:r>
              <a:rPr lang="en-US" dirty="0" err="1" smtClean="0"/>
              <a:t>vs</a:t>
            </a:r>
            <a:r>
              <a:rPr lang="en-US" dirty="0" smtClean="0"/>
              <a:t> Spanish fought mostly in Georgia &amp; the Caribbean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10600" cy="12192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Conflict for Empire </a:t>
            </a:r>
            <a:r>
              <a:rPr lang="en-US" sz="2800" dirty="0" smtClean="0"/>
              <a:t>(pre- French &amp; Indian War)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England did not look to the Americas for colonial expansion until the late 1500s due to:</a:t>
            </a:r>
          </a:p>
          <a:p>
            <a:pPr lvl="1"/>
            <a:r>
              <a:rPr lang="en-US" u="sng" dirty="0" smtClean="0"/>
              <a:t>Protestant Reformation</a:t>
            </a:r>
          </a:p>
          <a:p>
            <a:r>
              <a:rPr lang="en-US" dirty="0" smtClean="0"/>
              <a:t>Elizabethan England (1558 – 1603) emerged energized to create a colonial empire in the New World</a:t>
            </a:r>
          </a:p>
          <a:p>
            <a:pPr lvl="1"/>
            <a:r>
              <a:rPr lang="en-US" u="sng" dirty="0" smtClean="0"/>
              <a:t>Bringing all of Ireland under English control</a:t>
            </a:r>
          </a:p>
          <a:p>
            <a:pPr lvl="1"/>
            <a:r>
              <a:rPr lang="en-US" u="sng" dirty="0" smtClean="0"/>
              <a:t>Encouragement of ‘sea dogs' to seize Spanish ships </a:t>
            </a:r>
          </a:p>
          <a:p>
            <a:pPr lvl="1"/>
            <a:r>
              <a:rPr lang="en-US" u="sng" dirty="0" smtClean="0"/>
              <a:t>Defeat of the Spanish Armada -1588</a:t>
            </a:r>
          </a:p>
          <a:p>
            <a:pPr lvl="2"/>
            <a:r>
              <a:rPr lang="en-US" dirty="0" smtClean="0"/>
              <a:t>England emerges as the dominant navy of the N. Atlantic</a:t>
            </a:r>
          </a:p>
          <a:p>
            <a:pPr lvl="1"/>
            <a:r>
              <a:rPr lang="en-US" u="sng" dirty="0" smtClean="0"/>
              <a:t>Monarchy financed early attempts</a:t>
            </a:r>
          </a:p>
          <a:p>
            <a:pPr lvl="2"/>
            <a:r>
              <a:rPr lang="en-US" dirty="0" smtClean="0"/>
              <a:t>Newfoundland (Gilbert)</a:t>
            </a:r>
          </a:p>
          <a:p>
            <a:pPr lvl="2"/>
            <a:r>
              <a:rPr lang="en-US" u="sng" dirty="0" smtClean="0">
                <a:solidFill>
                  <a:srgbClr val="92D050"/>
                </a:solidFill>
              </a:rPr>
              <a:t>Roanoke  Island </a:t>
            </a:r>
            <a:r>
              <a:rPr lang="en-US" dirty="0" smtClean="0"/>
              <a:t>(</a:t>
            </a:r>
            <a:r>
              <a:rPr lang="en-US" dirty="0" smtClean="0"/>
              <a:t>Raleigh</a:t>
            </a:r>
            <a:r>
              <a:rPr lang="en-US" dirty="0" smtClean="0"/>
              <a:t>)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Attempts at Empire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Huge population explosion in the latter half of the 1500s</a:t>
            </a:r>
          </a:p>
          <a:p>
            <a:r>
              <a:rPr lang="en-US" dirty="0" smtClean="0"/>
              <a:t>Old methods of wealth creation limited too many, so new methods needed to emerge for social stability</a:t>
            </a:r>
          </a:p>
          <a:p>
            <a:pPr lvl="1"/>
            <a:r>
              <a:rPr lang="en-US" u="sng" dirty="0" smtClean="0"/>
              <a:t>Primogeniture (old)</a:t>
            </a:r>
          </a:p>
          <a:p>
            <a:pPr lvl="1"/>
            <a:r>
              <a:rPr lang="en-US" u="sng" dirty="0" smtClean="0"/>
              <a:t>Joint-stock company (new)</a:t>
            </a:r>
          </a:p>
          <a:p>
            <a:r>
              <a:rPr lang="en-US" dirty="0" smtClean="0"/>
              <a:t>Wealthy landowners ‘enclosed' once open land, making farmers tenants or  evicting them</a:t>
            </a:r>
          </a:p>
          <a:p>
            <a:r>
              <a:rPr lang="en-US" dirty="0" smtClean="0"/>
              <a:t>Economic depression came to woolen industry in late 1500s</a:t>
            </a:r>
          </a:p>
          <a:p>
            <a:pPr lvl="1"/>
            <a:r>
              <a:rPr lang="en-US" u="sng" dirty="0" smtClean="0"/>
              <a:t>Many Puritans in southern England become itinerant </a:t>
            </a:r>
            <a:endParaRPr lang="en-US" u="sng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England colonized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914400"/>
          </a:xfrm>
        </p:spPr>
        <p:txBody>
          <a:bodyPr/>
          <a:lstStyle/>
          <a:p>
            <a:r>
              <a:rPr lang="en-US" dirty="0" smtClean="0"/>
              <a:t>The Chesapeake</a:t>
            </a:r>
            <a:endParaRPr lang="en-US" dirty="0"/>
          </a:p>
        </p:txBody>
      </p:sp>
      <p:pic>
        <p:nvPicPr>
          <p:cNvPr id="6" name="Picture 5" descr="jamestow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304800"/>
            <a:ext cx="3494314" cy="2001289"/>
          </a:xfrm>
          <a:prstGeom prst="rect">
            <a:avLst/>
          </a:prstGeom>
        </p:spPr>
      </p:pic>
      <p:pic>
        <p:nvPicPr>
          <p:cNvPr id="7" name="Picture 6" descr="ColonialChesapeak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3000" y="1143000"/>
            <a:ext cx="4114800" cy="56621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90600"/>
            <a:ext cx="85344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LOVING AND KIND FATHER AND MOTHER: This is to let you understand that I your child am in a most heavy case by reason of the country…is such that it cause much sickness, [such] as the scurvy and the bloody flux and diverse other diseases, which make the body very poor and weak. And when we are sick there is nothing to comfort us; for since I came out of the ship I never ate anything but peas, and </a:t>
            </a:r>
            <a:r>
              <a:rPr lang="en-US" dirty="0" err="1" smtClean="0"/>
              <a:t>loblollie</a:t>
            </a:r>
            <a:r>
              <a:rPr lang="en-US" dirty="0" smtClean="0"/>
              <a:t> (that is, water gruel). As for deer or venison I never saw any since I came into this land…do not forget me, but have mercy and pity my miserable case. I know if you did but see me, you would weep to see me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4000" dirty="0" smtClean="0">
                <a:solidFill>
                  <a:srgbClr val="FFFF00"/>
                </a:solidFill>
              </a:rPr>
              <a:t>AP PARTS: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Virginia Company</a:t>
            </a:r>
          </a:p>
          <a:p>
            <a:pPr lvl="1"/>
            <a:r>
              <a:rPr lang="en-US" u="sng" dirty="0" smtClean="0"/>
              <a:t>Chartered by James 1</a:t>
            </a:r>
          </a:p>
          <a:p>
            <a:pPr lvl="2"/>
            <a:r>
              <a:rPr lang="en-US" dirty="0" smtClean="0"/>
              <a:t>Colonists would have same rights as Englishmen</a:t>
            </a:r>
          </a:p>
          <a:p>
            <a:pPr lvl="1"/>
            <a:r>
              <a:rPr lang="en-US" u="sng" dirty="0" smtClean="0"/>
              <a:t>Joint-stock venture set up for short term exploration for gold &amp; passage through the West Indies</a:t>
            </a:r>
          </a:p>
          <a:p>
            <a:pPr lvl="2"/>
            <a:r>
              <a:rPr lang="en-US" dirty="0" smtClean="0"/>
              <a:t>Colonist had to be successful or could be abandoned</a:t>
            </a:r>
          </a:p>
          <a:p>
            <a:r>
              <a:rPr lang="en-US" b="1" u="sng" dirty="0" smtClean="0">
                <a:solidFill>
                  <a:srgbClr val="FFFF00"/>
                </a:solidFill>
              </a:rPr>
              <a:t>Chesapeake Bay </a:t>
            </a:r>
            <a:r>
              <a:rPr lang="en-US" dirty="0" smtClean="0"/>
              <a:t>and James River site</a:t>
            </a:r>
          </a:p>
          <a:p>
            <a:pPr lvl="1"/>
            <a:r>
              <a:rPr lang="en-US" u="sng" dirty="0" smtClean="0"/>
              <a:t>Colonists looked for gold instead of producing food</a:t>
            </a:r>
          </a:p>
          <a:p>
            <a:pPr lvl="1"/>
            <a:r>
              <a:rPr lang="en-US" dirty="0" smtClean="0"/>
              <a:t>Too many colonists were gentlemen who would not work led to </a:t>
            </a:r>
            <a:r>
              <a:rPr lang="en-US" u="sng" dirty="0" smtClean="0">
                <a:solidFill>
                  <a:srgbClr val="FFFF00"/>
                </a:solidFill>
              </a:rPr>
              <a:t>‘Starving Time’ </a:t>
            </a:r>
            <a:r>
              <a:rPr lang="en-US" u="sng" dirty="0" smtClean="0"/>
              <a:t>(1609-10)</a:t>
            </a:r>
          </a:p>
          <a:p>
            <a:pPr lvl="1"/>
            <a:r>
              <a:rPr lang="en-US" u="sng" dirty="0" smtClean="0"/>
              <a:t>Conflict with Powhatan Indians (Pocahontas intervenes)</a:t>
            </a:r>
          </a:p>
          <a:p>
            <a:pPr lvl="1"/>
            <a:r>
              <a:rPr lang="en-US" b="1" u="sng" dirty="0" smtClean="0">
                <a:solidFill>
                  <a:srgbClr val="FFFF00"/>
                </a:solidFill>
              </a:rPr>
              <a:t>Lord De La </a:t>
            </a:r>
            <a:r>
              <a:rPr lang="en-US" b="1" u="sng" dirty="0" err="1" smtClean="0">
                <a:solidFill>
                  <a:srgbClr val="FFFF00"/>
                </a:solidFill>
              </a:rPr>
              <a:t>Warr</a:t>
            </a:r>
            <a:r>
              <a:rPr lang="en-US" b="1" u="sng" dirty="0" smtClean="0">
                <a:solidFill>
                  <a:srgbClr val="FFFF00"/>
                </a:solidFill>
              </a:rPr>
              <a:t> </a:t>
            </a:r>
            <a:r>
              <a:rPr lang="en-US" u="sng" dirty="0" smtClean="0"/>
              <a:t>brings relief in 1610 &amp; military rule</a:t>
            </a:r>
          </a:p>
          <a:p>
            <a:pPr lvl="1"/>
            <a:r>
              <a:rPr lang="en-US" u="sng" dirty="0" smtClean="0"/>
              <a:t>By 1625, there were still only 1200 settlers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Jamestown (1607)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Powhatans vs. the Virginia Company</a:t>
            </a:r>
          </a:p>
          <a:p>
            <a:r>
              <a:rPr lang="en-US" dirty="0" smtClean="0"/>
              <a:t>VA Co. will win due to </a:t>
            </a:r>
            <a:r>
              <a:rPr lang="en-US" u="sng" dirty="0" smtClean="0"/>
              <a:t>disease, disorganization &amp; disposability</a:t>
            </a:r>
          </a:p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</a:t>
            </a:r>
            <a:r>
              <a:rPr lang="en-US" b="1" u="sng" dirty="0" smtClean="0"/>
              <a:t>Anglo-Powhatan War  </a:t>
            </a:r>
            <a:r>
              <a:rPr lang="en-US" dirty="0" smtClean="0"/>
              <a:t>(1610)</a:t>
            </a:r>
          </a:p>
          <a:p>
            <a:pPr lvl="1"/>
            <a:r>
              <a:rPr lang="en-US" dirty="0" smtClean="0"/>
              <a:t>Ends w/ marriage of Pocahontas to John Rolfe</a:t>
            </a:r>
          </a:p>
          <a:p>
            <a:r>
              <a:rPr lang="en-US" dirty="0" smtClean="0"/>
              <a:t> 1622 hostilities resumed, VAC orders “a perpetual war without peace or truce” that would ultimately conclude with the  natives “from being any longer a people”</a:t>
            </a:r>
          </a:p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Anglo-Powhatan War  (1644), </a:t>
            </a:r>
          </a:p>
          <a:p>
            <a:pPr lvl="1"/>
            <a:r>
              <a:rPr lang="en-US" dirty="0" smtClean="0"/>
              <a:t>by 1669 only 10% of the original native population survived</a:t>
            </a:r>
          </a:p>
          <a:p>
            <a:pPr lvl="1"/>
            <a:r>
              <a:rPr lang="en-US" dirty="0" smtClean="0"/>
              <a:t>By 1685, English considered the Powhatans extinct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Cultural Clashes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" y="152400"/>
            <a:ext cx="9144000" cy="62330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Causes</a:t>
            </a:r>
          </a:p>
          <a:p>
            <a:pPr lvl="1"/>
            <a:r>
              <a:rPr lang="en-US" dirty="0" smtClean="0"/>
              <a:t>Disease</a:t>
            </a:r>
          </a:p>
          <a:p>
            <a:pPr lvl="1"/>
            <a:r>
              <a:rPr lang="en-US" dirty="0" smtClean="0"/>
              <a:t>Horses</a:t>
            </a:r>
          </a:p>
          <a:p>
            <a:pPr lvl="1"/>
            <a:r>
              <a:rPr lang="en-US" dirty="0" smtClean="0"/>
              <a:t>Trade</a:t>
            </a:r>
          </a:p>
          <a:p>
            <a:pPr lvl="1"/>
            <a:r>
              <a:rPr lang="en-US" dirty="0" smtClean="0"/>
              <a:t>Expanding Atlantic Economy</a:t>
            </a:r>
          </a:p>
          <a:p>
            <a:r>
              <a:rPr lang="en-US" dirty="0" smtClean="0"/>
              <a:t>Effects</a:t>
            </a:r>
          </a:p>
          <a:p>
            <a:pPr lvl="1"/>
            <a:r>
              <a:rPr lang="en-US" dirty="0" smtClean="0"/>
              <a:t>Desire for firearms &amp; animal skins incurred greater inter-tribal conflict</a:t>
            </a:r>
          </a:p>
          <a:p>
            <a:pPr lvl="1"/>
            <a:r>
              <a:rPr lang="en-US" dirty="0" smtClean="0"/>
              <a:t>Epidemics depleted social hierarchy &amp; knowledge</a:t>
            </a:r>
          </a:p>
          <a:p>
            <a:pPr lvl="1"/>
            <a:r>
              <a:rPr lang="en-US" dirty="0" smtClean="0"/>
              <a:t>Eastern seaboard Indians faced greatest hardships, in land tribes planned &amp; adapted</a:t>
            </a:r>
          </a:p>
          <a:p>
            <a:pPr lvl="1"/>
            <a:r>
              <a:rPr lang="en-US" dirty="0" smtClean="0"/>
              <a:t>For English wanting to trade farther inland, had to adopt Indian customs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Transformation of Indian Life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1666</TotalTime>
  <Words>1106</Words>
  <Application>Microsoft Office PowerPoint</Application>
  <PresentationFormat>On-screen Show (4:3)</PresentationFormat>
  <Paragraphs>126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Paper</vt:lpstr>
      <vt:lpstr>English America  –Chesapeake &amp; Southern colonies</vt:lpstr>
      <vt:lpstr>Slide 2</vt:lpstr>
      <vt:lpstr>Attempts at Empire</vt:lpstr>
      <vt:lpstr>Why England colonized</vt:lpstr>
      <vt:lpstr>The Chesapeake</vt:lpstr>
      <vt:lpstr>AP PARTS:  </vt:lpstr>
      <vt:lpstr>Jamestown (1607)</vt:lpstr>
      <vt:lpstr>Cultural Clashes</vt:lpstr>
      <vt:lpstr>Transformation of Indian Life </vt:lpstr>
      <vt:lpstr>Virginia</vt:lpstr>
      <vt:lpstr>Slide 11</vt:lpstr>
      <vt:lpstr>Maryland</vt:lpstr>
      <vt:lpstr>The Carolinas</vt:lpstr>
      <vt:lpstr>By 1712, colonies divided into two separate royal colonies </vt:lpstr>
      <vt:lpstr>Georgia</vt:lpstr>
      <vt:lpstr>Slide 16</vt:lpstr>
      <vt:lpstr>French Interests in North America</vt:lpstr>
      <vt:lpstr>New France</vt:lpstr>
      <vt:lpstr>French colonists</vt:lpstr>
      <vt:lpstr>Conflict for Empire (pre- French &amp; Indian War)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America</dc:title>
  <dc:creator>Yvette</dc:creator>
  <cp:lastModifiedBy>Jennifer L Sanders</cp:lastModifiedBy>
  <cp:revision>73</cp:revision>
  <cp:lastPrinted>2014-08-28T23:25:24Z</cp:lastPrinted>
  <dcterms:created xsi:type="dcterms:W3CDTF">2012-08-26T11:58:31Z</dcterms:created>
  <dcterms:modified xsi:type="dcterms:W3CDTF">2017-09-17T23:06:24Z</dcterms:modified>
</cp:coreProperties>
</file>