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4" r:id="rId15"/>
    <p:sldId id="270" r:id="rId16"/>
    <p:sldId id="275" r:id="rId17"/>
    <p:sldId id="272" r:id="rId18"/>
    <p:sldId id="276" r:id="rId19"/>
    <p:sldId id="277" r:id="rId20"/>
    <p:sldId id="271" r:id="rId21"/>
    <p:sldId id="273" r:id="rId22"/>
    <p:sldId id="278" r:id="rId23"/>
    <p:sldId id="279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7110B45F-CE2D-48BE-A953-4558A58A37CF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2F485F-DB4E-4FB2-910B-61EF5B04D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E795-F330-469E-BDD9-7808AA81ACD4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3D9A-CB5D-4CE8-9C93-2CA2675AD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9A65C-7307-4BFD-82B2-E9D3F6DA4CEB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60FD-C4D8-4E69-89FB-E6C9A5ED1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6B30-1816-4966-9999-E6962E3EEE51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688A-3B0C-4837-8296-5C50F21B3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273F-C595-4080-B8B0-1A3C503223B2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81B4-8DAE-4990-9298-888F298E3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F063-F4BD-4814-A488-56A8CE71A198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6F2A7-91CB-49F8-B197-497F03CC6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C40D8-C29E-402C-9836-36AD1EB762D9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BF08B-8714-42FD-8050-1D29123D8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4A284-78AA-4DB4-9C22-329675DB027B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CB49F60-44DF-4845-8167-7B83671EE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65D8-DFED-4B73-8531-E5C61466DE64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7C11C-36F6-41E5-A1E4-5E1B92B3A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0C6A1-4C40-4915-980C-F729487C8F0C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39E4-90A2-426E-81F4-D403392FA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FF3FCD9-8518-4F45-B6C6-F0FE66D668F6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0616DA9-8C56-49F5-8C70-4782C21DE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DC80A4D-7DA9-4114-BCD7-B6BA8B80E7C5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9A5611E0-8066-4801-9F8A-985E8075D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9559098-BDC2-4C44-9F86-B9B8E4EC6350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54682C3-6699-4144-8390-655020867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692" r:id="rId6"/>
    <p:sldLayoutId id="2147483693" r:id="rId7"/>
    <p:sldLayoutId id="2147483702" r:id="rId8"/>
    <p:sldLayoutId id="2147483703" r:id="rId9"/>
    <p:sldLayoutId id="2147483694" r:id="rId10"/>
    <p:sldLayoutId id="2147483695" r:id="rId11"/>
    <p:sldLayoutId id="2147483696" r:id="rId12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65C0E0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65C0E0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65C0E0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65C0E0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65C0E0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65C0E0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65C0E0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65C0E0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65C0E0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8EBFD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oleObject" Target="../embeddings/oleObject3.bin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oleObject" Target="../embeddings/oleObject4.bin"/><Relationship Id="rId2" Type="http://schemas.openxmlformats.org/officeDocument/2006/relationships/tags" Target="../tags/tag21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F:\Documents\Videos\War_in_Egypt__British_and_French_Bomb_Its_Key_Cities.asf" TargetMode="External"/><Relationship Id="rId1" Type="http://schemas.openxmlformats.org/officeDocument/2006/relationships/tags" Target="../tags/tag2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YDzWJpNhGUAGrSjzbkF/SIG=128lth7kp/EXP=1301989747/**http%3a/www.freeinfosociety.com/media/images/3582.jp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oleObject" Target="../embeddings/oleObject5.bin"/><Relationship Id="rId2" Type="http://schemas.openxmlformats.org/officeDocument/2006/relationships/tags" Target="../tags/tag27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2KJke023ZpNbQ8AvleJzbkF;_ylu=X3oDMTBwY2Y4ZTVhBHBvcwMxBHNlYwNzcgR2dGlkA0kxMzZfODY-/SIG=1lpknprlr/EXP=1302023606/**http%3a/images.search.yahoo.com/images/view%3fback=http%253A%252F%252Fimages.search.yahoo.com%252Fsearch%252Fimages%253Fp%253DMohammed%252BMossadegh%2526ei%253DUTF-8%2526fr%253Dyfp-t-701%26w=594%26h=495%26imgurl=cache1.asset-cache.net%252Fxc%252F50383770.jpg%253Fv%253D1%2526amp%253Bc%253DIWSAsset%2526amp%253Bk%253D2%2526amp%253Bd%253DE41C9FE5C4AA0A141976326855BF84407205F245877570FCCCF1020032B62966B01E70F2B3269972%26rurl=http%253A%252F%252Fwww.life.com%252Fimage%252F50383770%26size=39KB%26name=Mohammed%2bMossade...%26p=Mohammed%2bMossadegh%26oid=7e4e1b82f0c87755b7b331dbee853a7c%26fr2=%26no=1%26tt=372%26sigr=112tmla5l%26sigi=14ofuvskn%26sigb=12nvat4j1%26.crumb=o57toNg64Ar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6" Type="http://schemas.openxmlformats.org/officeDocument/2006/relationships/image" Target="../media/image16.jpeg"/><Relationship Id="rId5" Type="http://schemas.openxmlformats.org/officeDocument/2006/relationships/hyperlink" Target="http://rds.yahoo.com/_ylt=A0PDoTFg35pNz2YA4juJzbkF;_ylu=X3oDMTBwcjUxY2E1BHBvcwMyBHNlYwNzcgR2dGlkA0kxMzZfODY-/SIG=1j3ej6ahq/EXP=1302024160/**http%3a/images.search.yahoo.com/images/view%3fback=http%253A%252F%252Fimages.search.yahoo.com%252Fsearch%252Fimages%253Fp%253DJacobo%252BGuzman%2526ei%253Dutf-8%2526y%253DSearch%2526fr%253Dyfp-t-701%26w=600%26h=800%26imgurl=i964.photobucket.com%252Falbums%252Fae127%252Fdnanjaan%252FJacoboArbenz.jpg%26rurl=http%253A%252F%252Fdad.ro%252Fantihistamine-pronounciation-of-jacobo-arbenz-guzman%252F%26size=31KB%26name=jacobo%2barbenz%2bgu...%26p=Jacobo%2bGuzman%26oid=8146530b5fedad2ae37cbc3bb33f2c93%26fr2=%26no=2%26tt=3160%26sigr=123ej20i9%26sigi=11rb920bk%26sigb=12r0hbte0%26.crumb=o57toNg64Ar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F:\Dissent_and_the_Hungarian_Revolution.wmv" TargetMode="External"/><Relationship Id="rId1" Type="http://schemas.openxmlformats.org/officeDocument/2006/relationships/tags" Target="../tags/tag3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oleObject" Target="../embeddings/oleObject7.bin"/><Relationship Id="rId2" Type="http://schemas.openxmlformats.org/officeDocument/2006/relationships/tags" Target="../tags/tag36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oleObject" Target="../embeddings/oleObject8.bin"/><Relationship Id="rId2" Type="http://schemas.openxmlformats.org/officeDocument/2006/relationships/tags" Target="../tags/tag40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TG735pNYWEANb2JzbkF;_ylu=X3oDMTBxdXZqbThrBHBvcwM2MARzZWMDc3IEdnRpZANJMTM2Xzg2/SIG=1l9kdfqtd/EXP=1302024251/**http%3a/images.search.yahoo.com/images/view%3fback=http%253A%252F%252Fimages.search.yahoo.com%252Fsearch%252Fimages%253Fp%253DNikita%252BKhrushchev%2526b%253D43%2526ni%253D21%2526ei%253Dutf-8%2526xargs%253D0%2526pstart%253D1%2526fr%253Dyfp-t-701%26w=435%26h=561%26imgurl=image1.findagrave.com%252Fphotos%252F2011%252F63%252F579_129931016456.jpg%26rurl=http%253A%252F%252Fwww.findagrave.com%252Fcgi-bin%252Ffg.cgi%253Fpage%253Dpv%2526GRid%253D579%26size=48KB%26name=Nikita%2bKhrushche...%26p=Nikita%2bKhrushchev%26oid=23110dde2a6d8600aacce764ab3dcccb%26fr2=%26no=60%26tt=16400%26b=43%26ni=21%26sigr=11pats2hn%26sigi=11p0otm1v%26sigb=13ihsu6ef%26.crumb=o57toNg64Ar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F:\U_2_Incident.wmv" TargetMode="Externa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oleObject" Target="../embeddings/oleObject9.bin"/><Relationship Id="rId2" Type="http://schemas.openxmlformats.org/officeDocument/2006/relationships/tags" Target="../tags/tag46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oleObject" Target="../embeddings/oleObject10.bin"/><Relationship Id="rId2" Type="http://schemas.openxmlformats.org/officeDocument/2006/relationships/tags" Target="../tags/tag50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Documents\Videos\Eisenhower_Brings_a_New_Style_to_the_White_House.wmv" TargetMode="Externa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X56.5hNATgA8xmjzbkF/SIG=128jdna2l/EXP=1301900282/**http:/nspcanada.nfshost.com/graphics/AtomicBomb.gif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oleObject" Target="../embeddings/oleObject1.bin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YBHAplNsRUANb2jzbkF/SIG=12f1gqt4j/EXP=1301902023/**http:/images.cdn.fotopedia.com/flickr-2358513061-image.jp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X3MBZlN6i8A.ASjzbkF/SIG=11s8vdugl/EXP=1301902924/**http:/ysfine.com/kobak/eisenhower22.jp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ln>
                <a:noFill/>
              </a:ln>
              <a:effectLst/>
            </a:endParaRP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4" name="Picture 4" descr="pic001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-835025"/>
            <a:ext cx="9893300" cy="76930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9032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3. Preventing war through the threat of nuclear force is referred to as…?</a:t>
            </a:r>
            <a:endParaRPr lang="en-US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-1046163" y="2049463"/>
          <a:ext cx="11439526" cy="3214687"/>
        </p:xfrm>
        <a:graphic>
          <a:graphicData uri="http://schemas.openxmlformats.org/presentationml/2006/ole">
            <p:oleObj spid="_x0000_s59394" name="Chart" r:id="rId7" imgW="9143977" imgH="2581375" progId="MSGraph.Chart.8">
              <p:embed followColorScheme="full"/>
            </p:oleObj>
          </a:graphicData>
        </a:graphic>
      </p:graphicFrame>
      <p:sp>
        <p:nvSpPr>
          <p:cNvPr id="59396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71600" y="2514600"/>
            <a:ext cx="8229600" cy="4525963"/>
          </a:xfrm>
        </p:spPr>
        <p:txBody>
          <a:bodyPr tIns="45719" bIns="45719"/>
          <a:lstStyle/>
          <a:p>
            <a:pPr marL="577850" indent="-514350">
              <a:buFont typeface="Wingdings 2" pitchFamily="18" charset="2"/>
              <a:buNone/>
            </a:pPr>
            <a:r>
              <a:rPr lang="en-US" sz="3200" smtClean="0"/>
              <a:t>A. New Look</a:t>
            </a:r>
          </a:p>
          <a:p>
            <a:pPr marL="577850" indent="-514350">
              <a:buFont typeface="Wingdings 2" pitchFamily="18" charset="2"/>
              <a:buNone/>
            </a:pPr>
            <a:r>
              <a:rPr lang="en-US" sz="3200" smtClean="0"/>
              <a:t>B. Massive Retaliation</a:t>
            </a:r>
          </a:p>
          <a:p>
            <a:pPr marL="577850" indent="-514350">
              <a:buFont typeface="Wingdings 2" pitchFamily="18" charset="2"/>
              <a:buNone/>
            </a:pPr>
            <a:r>
              <a:rPr lang="en-US" sz="3200" smtClean="0"/>
              <a:t>C. NASA</a:t>
            </a:r>
          </a:p>
          <a:p>
            <a:pPr marL="577850" indent="-514350">
              <a:buFont typeface="Wingdings 2" pitchFamily="18" charset="2"/>
              <a:buNone/>
            </a:pPr>
            <a:r>
              <a:rPr lang="en-US" sz="3200" smtClean="0"/>
              <a:t>D. Brinkmanship</a:t>
            </a:r>
          </a:p>
        </p:txBody>
      </p:sp>
      <p:sp>
        <p:nvSpPr>
          <p:cNvPr id="5" name="CorShape1"/>
          <p:cNvSpPr/>
          <p:nvPr>
            <p:custDataLst>
              <p:tags r:id="rId4"/>
            </p:custDataLst>
          </p:nvPr>
        </p:nvSpPr>
        <p:spPr>
          <a:xfrm rot="10800000">
            <a:off x="1087438" y="316706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Countdown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0" y="1371600"/>
            <a:ext cx="1193800" cy="4940300"/>
            <a:chOff x="7975600" y="774700"/>
            <a:chExt cx="1193800" cy="4940300"/>
          </a:xfrm>
        </p:grpSpPr>
        <p:cxnSp>
          <p:nvCxnSpPr>
            <p:cNvPr id="7" name="CDLine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DBall"/>
            <p:cNvSpPr/>
            <p:nvPr/>
          </p:nvSpPr>
          <p:spPr>
            <a:xfrm>
              <a:off x="7975600" y="7747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44B9E8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Tahoma"/>
                </a:rPr>
                <a:t>15</a:t>
              </a: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4. What was the true significance of Sputnik?</a:t>
            </a:r>
            <a:endParaRPr lang="en-US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-1020763" y="1135063"/>
          <a:ext cx="11439526" cy="3216275"/>
        </p:xfrm>
        <a:graphic>
          <a:graphicData uri="http://schemas.openxmlformats.org/presentationml/2006/ole">
            <p:oleObj spid="_x0000_s60418" name="Chart" r:id="rId7" imgW="9143977" imgH="2581375" progId="MSGraph.Chart.8">
              <p:embed followColorScheme="full"/>
            </p:oleObj>
          </a:graphicData>
        </a:graphic>
      </p:graphicFrame>
      <p:sp>
        <p:nvSpPr>
          <p:cNvPr id="60420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3"/>
          </a:xfrm>
        </p:spPr>
        <p:txBody>
          <a:bodyPr tIns="45719" bIns="45719"/>
          <a:lstStyle/>
          <a:p>
            <a:pPr marL="577850" indent="-514350">
              <a:buFont typeface="Wingdings 2" pitchFamily="18" charset="2"/>
              <a:buNone/>
            </a:pPr>
            <a:r>
              <a:rPr lang="en-US" sz="3200" smtClean="0"/>
              <a:t>A. Proved Soviet superiority in space</a:t>
            </a:r>
          </a:p>
          <a:p>
            <a:pPr marL="577850" indent="-514350">
              <a:buFont typeface="Wingdings 2" pitchFamily="18" charset="2"/>
              <a:buNone/>
            </a:pPr>
            <a:r>
              <a:rPr lang="en-US" sz="3200" smtClean="0"/>
              <a:t>B. Showed Soviet ability to attack US</a:t>
            </a:r>
          </a:p>
          <a:p>
            <a:pPr marL="577850" indent="-514350">
              <a:buFont typeface="Wingdings 2" pitchFamily="18" charset="2"/>
              <a:buNone/>
            </a:pPr>
            <a:r>
              <a:rPr lang="en-US" sz="3200" smtClean="0"/>
              <a:t>C. Provided video surveillance of US</a:t>
            </a:r>
          </a:p>
          <a:p>
            <a:pPr marL="577850" indent="-514350">
              <a:buFont typeface="Wingdings 2" pitchFamily="18" charset="2"/>
              <a:buNone/>
            </a:pPr>
            <a:r>
              <a:rPr lang="en-US" sz="3200" smtClean="0"/>
              <a:t>D. Changed American Education</a:t>
            </a:r>
          </a:p>
        </p:txBody>
      </p:sp>
      <p:sp>
        <p:nvSpPr>
          <p:cNvPr id="5" name="CorShape1"/>
          <p:cNvSpPr/>
          <p:nvPr>
            <p:custDataLst>
              <p:tags r:id="rId4"/>
            </p:custDataLst>
          </p:nvPr>
        </p:nvSpPr>
        <p:spPr>
          <a:xfrm rot="10800000">
            <a:off x="1112838" y="225266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Countdown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28600" y="1600200"/>
            <a:ext cx="1193800" cy="4940300"/>
            <a:chOff x="7975600" y="774700"/>
            <a:chExt cx="1193800" cy="4940300"/>
          </a:xfrm>
        </p:grpSpPr>
        <p:cxnSp>
          <p:nvCxnSpPr>
            <p:cNvPr id="7" name="CDLine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DBall"/>
            <p:cNvSpPr/>
            <p:nvPr/>
          </p:nvSpPr>
          <p:spPr>
            <a:xfrm>
              <a:off x="7975600" y="7747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44B9E8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latin typeface="Tahoma"/>
                </a:rPr>
                <a:t>10</a:t>
              </a: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Suez Crisis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08317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" name="War_in_Egypt__British_and_French_Bomb_Its_Key_Cities.asf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46188"/>
            <a:ext cx="8229600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676400"/>
            <a:ext cx="2514600" cy="334388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Suez Crisis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6705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C. Suez Crisis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1. Preventing communism in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the Middle East</a:t>
            </a:r>
          </a:p>
          <a:p>
            <a:pPr>
              <a:buNone/>
            </a:pPr>
            <a:r>
              <a:rPr lang="en-US" dirty="0" smtClean="0"/>
              <a:t>III. Fighting Communism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A. </a:t>
            </a:r>
            <a:r>
              <a:rPr lang="en-US" u="sng" dirty="0" smtClean="0"/>
              <a:t>C</a:t>
            </a:r>
            <a:r>
              <a:rPr lang="en-US" dirty="0" smtClean="0"/>
              <a:t>entral </a:t>
            </a:r>
            <a:r>
              <a:rPr lang="en-US" u="sng" dirty="0" smtClean="0"/>
              <a:t>I</a:t>
            </a:r>
            <a:r>
              <a:rPr lang="en-US" dirty="0" smtClean="0"/>
              <a:t>ntelligence </a:t>
            </a:r>
            <a:r>
              <a:rPr lang="en-US" u="sng" dirty="0" smtClean="0"/>
              <a:t>A</a:t>
            </a:r>
            <a:r>
              <a:rPr lang="en-US" dirty="0" smtClean="0"/>
              <a:t>gency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1. Developing Nations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a. overthrow anti-American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leaders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239000" y="1722437"/>
            <a:ext cx="1905000" cy="4525963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8587"/>
          </a:xfrm>
        </p:spPr>
        <p:txBody>
          <a:bodyPr/>
          <a:lstStyle/>
          <a:p>
            <a:r>
              <a:rPr lang="en-US" dirty="0" smtClean="0"/>
              <a:t>5. What was Brinkmanship?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127000" y="1460500"/>
          <a:ext cx="9144000" cy="2563812"/>
        </p:xfrm>
        <a:graphic>
          <a:graphicData uri="http://schemas.openxmlformats.org/presentationml/2006/ole">
            <p:oleObj spid="_x0000_s83970" name="Chart" r:id="rId7" imgW="9143977" imgH="2581375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A. Using Nuclear arms against enemy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B. Using covert operations in USSR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C. Threaten War to Prevent War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D.  Increasing nuclear arsenal</a:t>
            </a:r>
            <a:endParaRPr lang="en-US" sz="3200" dirty="0"/>
          </a:p>
        </p:txBody>
      </p:sp>
      <p:sp>
        <p:nvSpPr>
          <p:cNvPr id="5" name="CorShape1"/>
          <p:cNvSpPr/>
          <p:nvPr>
            <p:custDataLst>
              <p:tags r:id="rId4"/>
            </p:custDataLst>
          </p:nvPr>
        </p:nvSpPr>
        <p:spPr>
          <a:xfrm rot="10800000">
            <a:off x="1112519" y="283734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Countdown"/>
          <p:cNvGrpSpPr/>
          <p:nvPr>
            <p:custDataLst>
              <p:tags r:id="rId5"/>
            </p:custDataLst>
          </p:nvPr>
        </p:nvGrpSpPr>
        <p:grpSpPr>
          <a:xfrm>
            <a:off x="304800" y="1219200"/>
            <a:ext cx="1193800" cy="4940300"/>
            <a:chOff x="7975600" y="774700"/>
            <a:chExt cx="1193800" cy="4940300"/>
          </a:xfrm>
        </p:grpSpPr>
        <p:cxnSp>
          <p:nvCxnSpPr>
            <p:cNvPr id="7" name="CDLine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DBall"/>
            <p:cNvSpPr/>
            <p:nvPr/>
          </p:nvSpPr>
          <p:spPr>
            <a:xfrm>
              <a:off x="7975600" y="7747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44B9E8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smtClean="0">
                  <a:solidFill>
                    <a:srgbClr val="000000"/>
                  </a:solidFill>
                  <a:latin typeface="Tahoma"/>
                </a:rPr>
                <a:t>10</a:t>
              </a:r>
              <a:endParaRPr lang="en-US" b="1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 &amp; Guatemala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16764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1722437"/>
            <a:ext cx="6477000" cy="4983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B. Iran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1. Mohammed </a:t>
            </a:r>
            <a:r>
              <a:rPr lang="en-US" dirty="0" err="1" smtClean="0"/>
              <a:t>Mossadegh</a:t>
            </a:r>
            <a:r>
              <a:rPr lang="en-US" dirty="0" smtClean="0"/>
              <a:t> (PM)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     a. nationalizes oil companies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-moves against Shah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   *US organizes rioting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C. Guatemala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1. </a:t>
            </a:r>
            <a:r>
              <a:rPr lang="en-US" dirty="0" err="1" smtClean="0"/>
              <a:t>Jacobo</a:t>
            </a:r>
            <a:r>
              <a:rPr lang="en-US" dirty="0" smtClean="0"/>
              <a:t> Guzman (Comm. Pres)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     a. socializes farms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-armed by communists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    *US arms opposition</a:t>
            </a:r>
            <a:endParaRPr lang="en-US" dirty="0"/>
          </a:p>
        </p:txBody>
      </p:sp>
      <p:pic>
        <p:nvPicPr>
          <p:cNvPr id="82946" name="Picture 2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33600"/>
            <a:ext cx="2475066" cy="2057400"/>
          </a:xfrm>
          <a:prstGeom prst="rect">
            <a:avLst/>
          </a:prstGeom>
          <a:noFill/>
        </p:spPr>
      </p:pic>
      <p:pic>
        <p:nvPicPr>
          <p:cNvPr id="82948" name="Picture 4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419600"/>
            <a:ext cx="2057400" cy="274320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8587"/>
          </a:xfrm>
        </p:spPr>
        <p:txBody>
          <a:bodyPr/>
          <a:lstStyle/>
          <a:p>
            <a:r>
              <a:rPr lang="en-US" dirty="0" smtClean="0"/>
              <a:t>6. What was the intended purpose of the CIA?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101600" y="1993900"/>
          <a:ext cx="9144000" cy="2563812"/>
        </p:xfrm>
        <a:graphic>
          <a:graphicData uri="http://schemas.openxmlformats.org/presentationml/2006/ole">
            <p:oleObj spid="_x0000_s84994" name="Chart" r:id="rId6" imgW="9143977" imgH="2581375" progId="MSGraph.Chart.8">
              <p:embed followColorScheme="full"/>
            </p:oleObj>
          </a:graphicData>
        </a:graphic>
      </p:graphicFrame>
      <p:grpSp>
        <p:nvGrpSpPr>
          <p:cNvPr id="7" name="Countdown"/>
          <p:cNvGrpSpPr/>
          <p:nvPr>
            <p:custDataLst>
              <p:tags r:id="rId3"/>
            </p:custDataLst>
          </p:nvPr>
        </p:nvGrpSpPr>
        <p:grpSpPr>
          <a:xfrm>
            <a:off x="304800" y="1676400"/>
            <a:ext cx="1193800" cy="4940300"/>
            <a:chOff x="7975600" y="774700"/>
            <a:chExt cx="1193800" cy="4940300"/>
          </a:xfrm>
        </p:grpSpPr>
        <p:cxnSp>
          <p:nvCxnSpPr>
            <p:cNvPr id="6" name="CDLine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DBall"/>
            <p:cNvSpPr/>
            <p:nvPr/>
          </p:nvSpPr>
          <p:spPr>
            <a:xfrm>
              <a:off x="7975600" y="7747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44B9E8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smtClean="0">
                  <a:solidFill>
                    <a:srgbClr val="000000"/>
                  </a:solidFill>
                  <a:latin typeface="Tahoma"/>
                </a:rPr>
                <a:t>10</a:t>
              </a:r>
              <a:endParaRPr lang="en-US" b="1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371600" y="2133600"/>
            <a:ext cx="8229600" cy="4525962"/>
          </a:xfrm>
        </p:spPr>
        <p:txBody>
          <a:bodyPr tIns="45719" bIns="45719">
            <a:noAutofit/>
          </a:bodyPr>
          <a:lstStyle/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A. Arming developing nations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B. Aiding democratic governments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C. Organizing operation </a:t>
            </a:r>
            <a:r>
              <a:rPr lang="en-US" sz="3200" dirty="0" err="1" smtClean="0"/>
              <a:t>treadstone</a:t>
            </a:r>
            <a:endParaRPr lang="en-US" sz="3200" dirty="0" smtClean="0"/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D. Preventing Communist expansion</a:t>
            </a:r>
            <a:endParaRPr lang="en-US" sz="3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98587"/>
          </a:xfrm>
        </p:spPr>
        <p:txBody>
          <a:bodyPr/>
          <a:lstStyle/>
          <a:p>
            <a:r>
              <a:rPr lang="en-US" dirty="0" smtClean="0"/>
              <a:t>Death of Stalin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Dissent_and_the_Hungarian_Revolution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533400" y="869950"/>
            <a:ext cx="7984067" cy="5988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85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How did the USSR deal with E. German, Polish, and Hungarian revolutions?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101600" y="2192338"/>
          <a:ext cx="9144000" cy="2544763"/>
        </p:xfrm>
        <a:graphic>
          <a:graphicData uri="http://schemas.openxmlformats.org/presentationml/2006/ole">
            <p:oleObj spid="_x0000_s86018" name="Chart" r:id="rId7" imgW="9143977" imgH="2571657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71600" y="2332038"/>
            <a:ext cx="8229600" cy="4525962"/>
          </a:xfrm>
        </p:spPr>
        <p:txBody>
          <a:bodyPr tIns="45719" bIns="45719">
            <a:noAutofit/>
          </a:bodyPr>
          <a:lstStyle/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A. Crush them with military force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B. Allow new democracies to form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C. Negotiate with Revolution leaders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D. Ignore the situation</a:t>
            </a:r>
            <a:endParaRPr lang="en-US" sz="3200" dirty="0"/>
          </a:p>
        </p:txBody>
      </p:sp>
      <p:sp>
        <p:nvSpPr>
          <p:cNvPr id="5" name="CorShape1"/>
          <p:cNvSpPr/>
          <p:nvPr>
            <p:custDataLst>
              <p:tags r:id="rId4"/>
            </p:custDataLst>
          </p:nvPr>
        </p:nvSpPr>
        <p:spPr>
          <a:xfrm rot="10800000">
            <a:off x="1087119" y="249629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Countdown"/>
          <p:cNvGrpSpPr/>
          <p:nvPr>
            <p:custDataLst>
              <p:tags r:id="rId5"/>
            </p:custDataLst>
          </p:nvPr>
        </p:nvGrpSpPr>
        <p:grpSpPr>
          <a:xfrm>
            <a:off x="228600" y="1917700"/>
            <a:ext cx="1193800" cy="4940300"/>
            <a:chOff x="7975600" y="774700"/>
            <a:chExt cx="1193800" cy="4940300"/>
          </a:xfrm>
        </p:grpSpPr>
        <p:cxnSp>
          <p:nvCxnSpPr>
            <p:cNvPr id="7" name="CDLine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DBall"/>
            <p:cNvSpPr/>
            <p:nvPr/>
          </p:nvSpPr>
          <p:spPr>
            <a:xfrm>
              <a:off x="7975600" y="7747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44B9E8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smtClean="0">
                  <a:solidFill>
                    <a:srgbClr val="000000"/>
                  </a:solidFill>
                  <a:latin typeface="Tahoma"/>
                </a:rPr>
                <a:t>10</a:t>
              </a:r>
              <a:endParaRPr lang="en-US" b="1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85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8. What Soviet leader took control after the death of Stalin?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0" y="1447800"/>
          <a:ext cx="9144000" cy="2563812"/>
        </p:xfrm>
        <a:graphic>
          <a:graphicData uri="http://schemas.openxmlformats.org/presentationml/2006/ole">
            <p:oleObj spid="_x0000_s87042" name="Chart" r:id="rId7" imgW="9143977" imgH="2581375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A. Vladimir Lenin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B. Nikita Khrushchev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C. Leon Trotsky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D. Drew Bell</a:t>
            </a:r>
            <a:endParaRPr lang="en-US" sz="3200" dirty="0"/>
          </a:p>
        </p:txBody>
      </p:sp>
      <p:sp>
        <p:nvSpPr>
          <p:cNvPr id="5" name="CorShape1"/>
          <p:cNvSpPr/>
          <p:nvPr>
            <p:custDataLst>
              <p:tags r:id="rId4"/>
            </p:custDataLst>
          </p:nvPr>
        </p:nvSpPr>
        <p:spPr>
          <a:xfrm rot="10800000">
            <a:off x="1112519" y="2252132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Countdown"/>
          <p:cNvGrpSpPr/>
          <p:nvPr>
            <p:custDataLst>
              <p:tags r:id="rId5"/>
            </p:custDataLst>
          </p:nvPr>
        </p:nvGrpSpPr>
        <p:grpSpPr>
          <a:xfrm>
            <a:off x="7823200" y="958850"/>
            <a:ext cx="1193800" cy="4940300"/>
            <a:chOff x="7975600" y="774700"/>
            <a:chExt cx="1193800" cy="4940300"/>
          </a:xfrm>
        </p:grpSpPr>
        <p:cxnSp>
          <p:nvCxnSpPr>
            <p:cNvPr id="7" name="CDLine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DBall"/>
            <p:cNvSpPr/>
            <p:nvPr/>
          </p:nvSpPr>
          <p:spPr>
            <a:xfrm>
              <a:off x="7975600" y="7747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44B9E8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smtClean="0">
                  <a:solidFill>
                    <a:srgbClr val="000000"/>
                  </a:solidFill>
                  <a:latin typeface="Tahoma"/>
                </a:rPr>
                <a:t>10</a:t>
              </a:r>
              <a:endParaRPr lang="en-US" b="1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062912" cy="1470025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Eisenhower’s Policies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91200"/>
            <a:ext cx="8062912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Ch. 21.4</a:t>
            </a:r>
            <a:endParaRPr lang="en-US" dirty="0"/>
          </a:p>
        </p:txBody>
      </p:sp>
      <p:pic>
        <p:nvPicPr>
          <p:cNvPr id="14339" name="Picture 2" descr="http://rds.yahoo.com/_ylt=A0PDoS559ZhNKHoANnSjzbkF/SIG=147rgfu6k/EXP=1301898745/**http%3a/www.musclecars.net/parts/parts-images-large/1952-eisenhower-i-like-ike-portrait-rwb-pinback_250754960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50292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Uprising in Hungary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7391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D. Hungary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1. 1953 – Stalin Dies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     a. Nikita Khrushchev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-negative speech toward Stalin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   *CIA broadcasts to E. Europe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     b. E. European rioting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-Soviets smash riots with force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722437"/>
            <a:ext cx="16764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22" name="Picture 2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2667000" cy="344129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8587"/>
          </a:xfrm>
        </p:spPr>
        <p:txBody>
          <a:bodyPr/>
          <a:lstStyle/>
          <a:p>
            <a:r>
              <a:rPr lang="en-US" dirty="0" smtClean="0"/>
              <a:t>Gary Powers – U2 incident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U_2_Incident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762000" y="1098550"/>
            <a:ext cx="7907867" cy="5759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8587"/>
          </a:xfrm>
        </p:spPr>
        <p:txBody>
          <a:bodyPr/>
          <a:lstStyle/>
          <a:p>
            <a:r>
              <a:rPr lang="en-US" dirty="0" smtClean="0"/>
              <a:t>9. What was the purpose of the U2?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127000" y="1460500"/>
          <a:ext cx="9144000" cy="2563812"/>
        </p:xfrm>
        <a:graphic>
          <a:graphicData uri="http://schemas.openxmlformats.org/presentationml/2006/ole">
            <p:oleObj spid="_x0000_s88066" name="Chart" r:id="rId7" imgW="9143977" imgH="2581375" progId="MSGraph.Chart.8">
              <p:embed followColorScheme="full"/>
            </p:oleObj>
          </a:graphicData>
        </a:graphic>
      </p:graphicFrame>
      <p:grpSp>
        <p:nvGrpSpPr>
          <p:cNvPr id="8" name="Countdown"/>
          <p:cNvGrpSpPr/>
          <p:nvPr>
            <p:custDataLst>
              <p:tags r:id="rId3"/>
            </p:custDataLst>
          </p:nvPr>
        </p:nvGrpSpPr>
        <p:grpSpPr>
          <a:xfrm>
            <a:off x="7823200" y="958850"/>
            <a:ext cx="1193800" cy="4940300"/>
            <a:chOff x="7975600" y="774700"/>
            <a:chExt cx="1193800" cy="4940300"/>
          </a:xfrm>
        </p:grpSpPr>
        <p:cxnSp>
          <p:nvCxnSpPr>
            <p:cNvPr id="7" name="CDLine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DBall"/>
            <p:cNvSpPr/>
            <p:nvPr/>
          </p:nvSpPr>
          <p:spPr>
            <a:xfrm>
              <a:off x="7975600" y="7747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44B9E8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smtClean="0">
                  <a:solidFill>
                    <a:srgbClr val="000000"/>
                  </a:solidFill>
                  <a:latin typeface="Tahoma"/>
                </a:rPr>
                <a:t>10</a:t>
              </a:r>
              <a:endParaRPr lang="en-US" b="1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10" name="CorShape1"/>
          <p:cNvSpPr/>
          <p:nvPr>
            <p:custDataLst>
              <p:tags r:id="rId4"/>
            </p:custDataLst>
          </p:nvPr>
        </p:nvSpPr>
        <p:spPr>
          <a:xfrm rot="10800000">
            <a:off x="1112519" y="2252132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A. Collect weather information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B. Collect spy photos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C. Sing “Bloody Sunday”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D. Drop Nuclear bombs</a:t>
            </a:r>
            <a:endParaRPr lang="en-US" sz="3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85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 What was the initial US reaction to the downed plane?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127000" y="1460500"/>
          <a:ext cx="9144000" cy="2563812"/>
        </p:xfrm>
        <a:graphic>
          <a:graphicData uri="http://schemas.openxmlformats.org/presentationml/2006/ole">
            <p:oleObj spid="_x0000_s89090" name="Chart" r:id="rId7" imgW="9143977" imgH="2581375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A. Accuse civilian of flying off course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B. Tell the truth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C. Blame a weather collecting mission</a:t>
            </a:r>
          </a:p>
          <a:p>
            <a:pPr marL="579437" indent="-514350">
              <a:spcAft>
                <a:spcPts val="0"/>
              </a:spcAft>
              <a:buNone/>
            </a:pPr>
            <a:r>
              <a:rPr lang="en-US" sz="3200" dirty="0" smtClean="0"/>
              <a:t>D. Blame G.B. for spy plane</a:t>
            </a:r>
            <a:endParaRPr lang="en-US" sz="3200" dirty="0"/>
          </a:p>
        </p:txBody>
      </p:sp>
      <p:sp>
        <p:nvSpPr>
          <p:cNvPr id="5" name="CorShape1"/>
          <p:cNvSpPr/>
          <p:nvPr>
            <p:custDataLst>
              <p:tags r:id="rId4"/>
            </p:custDataLst>
          </p:nvPr>
        </p:nvSpPr>
        <p:spPr>
          <a:xfrm rot="10800000">
            <a:off x="1112519" y="283734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Countdown"/>
          <p:cNvGrpSpPr/>
          <p:nvPr>
            <p:custDataLst>
              <p:tags r:id="rId5"/>
            </p:custDataLst>
          </p:nvPr>
        </p:nvGrpSpPr>
        <p:grpSpPr>
          <a:xfrm>
            <a:off x="304800" y="1600200"/>
            <a:ext cx="1193800" cy="4940300"/>
            <a:chOff x="7975600" y="774700"/>
            <a:chExt cx="1193800" cy="4940300"/>
          </a:xfrm>
        </p:grpSpPr>
        <p:cxnSp>
          <p:nvCxnSpPr>
            <p:cNvPr id="7" name="CDLine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DBall"/>
            <p:cNvSpPr/>
            <p:nvPr/>
          </p:nvSpPr>
          <p:spPr>
            <a:xfrm>
              <a:off x="7975600" y="7747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44B9E8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smtClean="0">
                  <a:solidFill>
                    <a:srgbClr val="000000"/>
                  </a:solidFill>
                  <a:latin typeface="Tahoma"/>
                </a:rPr>
                <a:t>10</a:t>
              </a:r>
              <a:endParaRPr lang="en-US" b="1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Objectives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Evaluate Eisenhower’s military policy known as the “New Look”</a:t>
            </a:r>
          </a:p>
          <a:p>
            <a:endParaRPr lang="en-US" smtClean="0"/>
          </a:p>
          <a:p>
            <a:r>
              <a:rPr lang="en-US" smtClean="0"/>
              <a:t>Debate the effectiveness of Eisenhower’s foreign policy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 New Look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Eisenhower_Brings_a_New_Style_to_the_White_Hous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" y="1131888"/>
            <a:ext cx="8091488" cy="5726112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Eisenhower’s New Look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991600" cy="5486400"/>
          </a:xfrm>
        </p:spPr>
        <p:txBody>
          <a:bodyPr/>
          <a:lstStyle/>
          <a:p>
            <a:pPr marL="635000" indent="-571500">
              <a:buFont typeface="Wingdings 2" pitchFamily="18" charset="2"/>
              <a:buNone/>
            </a:pPr>
            <a:r>
              <a:rPr lang="en-US" smtClean="0"/>
              <a:t>I. Ike’s New Look</a:t>
            </a:r>
          </a:p>
          <a:p>
            <a:pPr marL="635000" indent="-571500">
              <a:buFont typeface="Wingdings 2" pitchFamily="18" charset="2"/>
              <a:buNone/>
            </a:pPr>
            <a:r>
              <a:rPr lang="en-US" smtClean="0"/>
              <a:t>	A. Public scrutiny of Truman:</a:t>
            </a:r>
          </a:p>
          <a:p>
            <a:pPr marL="635000" indent="-571500">
              <a:buFont typeface="Wingdings 2" pitchFamily="18" charset="2"/>
              <a:buNone/>
            </a:pPr>
            <a:r>
              <a:rPr lang="en-US" smtClean="0"/>
              <a:t>		   1. Soviets gained Atomic Bomb</a:t>
            </a:r>
          </a:p>
          <a:p>
            <a:pPr marL="635000" indent="-571500">
              <a:buFont typeface="Wingdings 2" pitchFamily="18" charset="2"/>
              <a:buNone/>
            </a:pPr>
            <a:r>
              <a:rPr lang="en-US" smtClean="0"/>
              <a:t>		   2. Soviets took E. Europe</a:t>
            </a:r>
          </a:p>
          <a:p>
            <a:pPr marL="635000" indent="-571500">
              <a:buFont typeface="Wingdings 2" pitchFamily="18" charset="2"/>
              <a:buNone/>
            </a:pPr>
            <a:r>
              <a:rPr lang="en-US" smtClean="0"/>
              <a:t>		   3. China fell to Communism</a:t>
            </a:r>
          </a:p>
          <a:p>
            <a:pPr marL="635000" indent="-571500">
              <a:buFont typeface="Wingdings 2" pitchFamily="18" charset="2"/>
              <a:buNone/>
            </a:pPr>
            <a:r>
              <a:rPr lang="en-US" smtClean="0"/>
              <a:t>		   4. U.S. Troops were in Korea</a:t>
            </a:r>
          </a:p>
          <a:p>
            <a:pPr marL="635000" indent="-571500">
              <a:buFont typeface="Wingdings 2" pitchFamily="18" charset="2"/>
              <a:buNone/>
            </a:pPr>
            <a:r>
              <a:rPr lang="en-US" smtClean="0"/>
              <a:t>	B. 1952 Election</a:t>
            </a:r>
          </a:p>
          <a:p>
            <a:pPr marL="635000" indent="-571500">
              <a:buFont typeface="Wingdings 2" pitchFamily="18" charset="2"/>
              <a:buNone/>
            </a:pPr>
            <a:r>
              <a:rPr lang="en-US" smtClean="0"/>
              <a:t>		   1. Adlai Stevenson v. Dwight D. Eisenhower</a:t>
            </a:r>
          </a:p>
          <a:p>
            <a:pPr marL="635000" indent="-571500">
              <a:buFont typeface="Wingdings 2" pitchFamily="18" charset="2"/>
              <a:buNone/>
            </a:pPr>
            <a:r>
              <a:rPr lang="en-US" smtClean="0"/>
              <a:t>			 a. Landslide Victory for </a:t>
            </a:r>
          </a:p>
          <a:p>
            <a:pPr marL="635000" indent="-571500">
              <a:buFont typeface="Wingdings 2" pitchFamily="18" charset="2"/>
              <a:buNone/>
            </a:pPr>
            <a:r>
              <a:rPr lang="en-US" smtClean="0"/>
              <a:t>	C. The New Look</a:t>
            </a:r>
          </a:p>
          <a:p>
            <a:pPr marL="635000" indent="-571500">
              <a:buFont typeface="Wingdings 2" pitchFamily="18" charset="2"/>
              <a:buNone/>
            </a:pPr>
            <a:r>
              <a:rPr lang="en-US" smtClean="0"/>
              <a:t>		   1. Building Economy &amp; Decreasing Military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sz="half" idx="2"/>
          </p:nvPr>
        </p:nvSpPr>
        <p:spPr>
          <a:xfrm>
            <a:off x="7543800" y="1722438"/>
            <a:ext cx="1143000" cy="4525962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" name="Up Arrow 6"/>
          <p:cNvSpPr/>
          <p:nvPr/>
        </p:nvSpPr>
        <p:spPr>
          <a:xfrm>
            <a:off x="5943600" y="5029200"/>
            <a:ext cx="3048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3" name="Picture 2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667000"/>
            <a:ext cx="2381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1. What allowed Eisenhower to easily win the Presidency in 1952?</a:t>
            </a:r>
            <a:endParaRPr lang="en-US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-1046163" y="1868488"/>
          <a:ext cx="11439526" cy="3190875"/>
        </p:xfrm>
        <a:graphic>
          <a:graphicData uri="http://schemas.openxmlformats.org/presentationml/2006/ole">
            <p:oleObj spid="_x0000_s54274" name="Chart" r:id="rId7" imgW="9143977" imgH="2571657" progId="MSGraph.Chart.8">
              <p:embed followColorScheme="full"/>
            </p:oleObj>
          </a:graphicData>
        </a:graphic>
      </p:graphicFrame>
      <p:grpSp>
        <p:nvGrpSpPr>
          <p:cNvPr id="8" name="Countdown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1143000"/>
            <a:ext cx="1193800" cy="4940300"/>
            <a:chOff x="7975600" y="774700"/>
            <a:chExt cx="1193800" cy="4940300"/>
          </a:xfrm>
        </p:grpSpPr>
        <p:cxnSp>
          <p:nvCxnSpPr>
            <p:cNvPr id="7" name="CDLine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DBall"/>
            <p:cNvSpPr/>
            <p:nvPr/>
          </p:nvSpPr>
          <p:spPr>
            <a:xfrm>
              <a:off x="7975600" y="7747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44B9E8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Tahoma"/>
                </a:rPr>
                <a:t>15</a:t>
              </a:r>
            </a:p>
          </p:txBody>
        </p:sp>
      </p:grpSp>
      <p:sp>
        <p:nvSpPr>
          <p:cNvPr id="10" name="CorShape1"/>
          <p:cNvSpPr/>
          <p:nvPr>
            <p:custDataLst>
              <p:tags r:id="rId4"/>
            </p:custDataLst>
          </p:nvPr>
        </p:nvSpPr>
        <p:spPr>
          <a:xfrm rot="10800000">
            <a:off x="1087438" y="415448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278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371600" y="2332038"/>
            <a:ext cx="8229600" cy="4525962"/>
          </a:xfrm>
        </p:spPr>
        <p:txBody>
          <a:bodyPr tIns="45719" bIns="45719"/>
          <a:lstStyle/>
          <a:p>
            <a:pPr marL="577850" indent="-514350">
              <a:buFont typeface="Wingdings 2" pitchFamily="18" charset="2"/>
              <a:buNone/>
            </a:pPr>
            <a:r>
              <a:rPr lang="en-US" sz="3200" smtClean="0"/>
              <a:t>A. His role as a Democratic Candidate</a:t>
            </a:r>
          </a:p>
          <a:p>
            <a:pPr marL="577850" indent="-514350">
              <a:buFont typeface="Wingdings 2" pitchFamily="18" charset="2"/>
              <a:buNone/>
            </a:pPr>
            <a:r>
              <a:rPr lang="en-US" sz="3200" smtClean="0"/>
              <a:t>B. His ideas of  a decreasing military</a:t>
            </a:r>
          </a:p>
          <a:p>
            <a:pPr marL="577850" indent="-514350">
              <a:buFont typeface="Wingdings 2" pitchFamily="18" charset="2"/>
              <a:buNone/>
            </a:pPr>
            <a:r>
              <a:rPr lang="en-US" sz="3200" smtClean="0"/>
              <a:t>C. His success as a politician</a:t>
            </a:r>
          </a:p>
          <a:p>
            <a:pPr marL="577850" indent="-514350">
              <a:buFont typeface="Wingdings 2" pitchFamily="18" charset="2"/>
              <a:buNone/>
            </a:pPr>
            <a:r>
              <a:rPr lang="en-US" sz="3200" smtClean="0"/>
              <a:t>D. His role in WWII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2. What was Eisenhower’s “New Look”?</a:t>
            </a:r>
            <a:endParaRPr lang="en-US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-1274763" y="1868488"/>
          <a:ext cx="11439526" cy="3190875"/>
        </p:xfrm>
        <a:graphic>
          <a:graphicData uri="http://schemas.openxmlformats.org/presentationml/2006/ole">
            <p:oleObj spid="_x0000_s55298" name="Chart" r:id="rId7" imgW="9143977" imgH="2571657" progId="MSGraph.Chart.8">
              <p:embed followColorScheme="full"/>
            </p:oleObj>
          </a:graphicData>
        </a:graphic>
      </p:graphicFrame>
      <p:sp>
        <p:nvSpPr>
          <p:cNvPr id="55300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43000" y="2332038"/>
            <a:ext cx="8229600" cy="4525962"/>
          </a:xfrm>
        </p:spPr>
        <p:txBody>
          <a:bodyPr tIns="45719" bIns="45719"/>
          <a:lstStyle/>
          <a:p>
            <a:pPr marL="577850" indent="-514350">
              <a:buFont typeface="Wingdings 2" pitchFamily="18" charset="2"/>
              <a:buNone/>
            </a:pPr>
            <a:r>
              <a:rPr lang="en-US" sz="3200" smtClean="0"/>
              <a:t>A. Build Economy &amp; Decrease Military</a:t>
            </a:r>
          </a:p>
          <a:p>
            <a:pPr marL="577850" indent="-514350">
              <a:buFont typeface="Wingdings 2" pitchFamily="18" charset="2"/>
              <a:buNone/>
            </a:pPr>
            <a:r>
              <a:rPr lang="en-US" sz="3200" smtClean="0"/>
              <a:t>B. Use Nuclear Force against USSR</a:t>
            </a:r>
          </a:p>
          <a:p>
            <a:pPr marL="577850" indent="-514350">
              <a:buFont typeface="Wingdings 2" pitchFamily="18" charset="2"/>
              <a:buNone/>
            </a:pPr>
            <a:r>
              <a:rPr lang="en-US" sz="3200" smtClean="0"/>
              <a:t>C. Sign Armistice with China</a:t>
            </a:r>
          </a:p>
          <a:p>
            <a:pPr marL="577850" indent="-514350">
              <a:buFont typeface="Wingdings 2" pitchFamily="18" charset="2"/>
              <a:buNone/>
            </a:pPr>
            <a:r>
              <a:rPr lang="en-US" sz="3200" smtClean="0"/>
              <a:t>D. Rocking fresh kicks and skinny jeans</a:t>
            </a:r>
          </a:p>
        </p:txBody>
      </p:sp>
      <p:sp>
        <p:nvSpPr>
          <p:cNvPr id="5" name="CorShape1"/>
          <p:cNvSpPr/>
          <p:nvPr>
            <p:custDataLst>
              <p:tags r:id="rId4"/>
            </p:custDataLst>
          </p:nvPr>
        </p:nvSpPr>
        <p:spPr>
          <a:xfrm rot="10800000">
            <a:off x="858838" y="249555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Countdown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0" y="1143000"/>
            <a:ext cx="1193800" cy="4940300"/>
            <a:chOff x="7975600" y="774700"/>
            <a:chExt cx="1193800" cy="4940300"/>
          </a:xfrm>
        </p:grpSpPr>
        <p:cxnSp>
          <p:nvCxnSpPr>
            <p:cNvPr id="7" name="CDLine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DBall"/>
            <p:cNvSpPr/>
            <p:nvPr/>
          </p:nvSpPr>
          <p:spPr>
            <a:xfrm>
              <a:off x="7975600" y="7747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44B9E8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Tahoma"/>
                </a:rPr>
                <a:t>15</a:t>
              </a: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Massive Retaliation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6322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914400" cy="45259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76400" y="1676400"/>
            <a:ext cx="7620000" cy="49831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	D. Massive Retaliation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1. Prevent Conflicts through threat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	a. nuclear force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		-cut military &amp; increase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                  nuclear weapons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E. Sputnik Crisis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1. Intercontinental Ballistic Missiles (ICBM)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	a. Soviet satellite (Oct. 1957)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2. NASA &amp; Nat’l Defense Ed. Act</a:t>
            </a:r>
          </a:p>
        </p:txBody>
      </p:sp>
      <p:pic>
        <p:nvPicPr>
          <p:cNvPr id="56324" name="Picture 4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44725"/>
            <a:ext cx="22098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Brinkmanship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8686800" cy="51355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II. Brinkmanship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A. John Foster Dulles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1. willingness to go to edge of war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  to prevent a war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B. Ending Korean War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1. Eisenhower’s Campaign Promise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      a. Nov. 1952 visits battle front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	- contacts Chinese (massive retaliation)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	    *Armistice –July 1953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57347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1722438"/>
            <a:ext cx="1371600" cy="4525962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7348" name="Picture 2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8600"/>
            <a:ext cx="32004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2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POWERPOINTVERSION" val="1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27"/>
  <p:tag name="FONTSIZE" val="32"/>
  <p:tag name="BULLETTYPE" val="ppBulletArabicPeriod"/>
  <p:tag name="ANSWERTEXT" val="A. His role as a Democratic Candidate&#10;B. His ideas of  a decreasing military&#10;C. His success as a politician&#10;D. His role in WWII"/>
  <p:tag name="OLDNUMANSWERS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E9046710E874340BD98E910EA1066C5"/>
  <p:tag name="SLIDEID" val="1E9046710E874340BD98E910EA1066C5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A. Build Economy &amp; Decrease Military|smicln|B. Use Nuclear Force against USSR|smicln|C. Sign Armistice with China|smicln|D. Rocking fresh kicks and skinny jeans"/>
  <p:tag name="QUESTIONALIAS" val="2. What was Eisenhower’s “New Look”?"/>
  <p:tag name="COUNTDOWNSECONDS" val="15"/>
  <p:tag name="VALUES" val="Correct|smicln|Incorrect|smicln|Incorrect|smicln|Incorrec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39"/>
  <p:tag name="FONTSIZE" val="32"/>
  <p:tag name="BULLETTYPE" val="ppBulletArabicPeriod"/>
  <p:tag name="ANSWERTEXT" val="A. Build Economy &amp; Decrease Military&#10;B. Use Nuclear Force against USSR&#10;C. Sign Armistice with China&#10;D. Rocking fresh kicks and skinny jeans"/>
  <p:tag name="OLDNUMANSWERS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D0C825A419C439D8866AEA3104CD272"/>
  <p:tag name="SLIDEID" val="DD0C825A419C439D8866AEA3104CD272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Preventing war through the threat of nuclear force is referred to as…?"/>
  <p:tag name="ANSWERSALIAS" val="A. New Look|smicln|B. Massive Retaliation|smicln|C. NASA|smicln|D. Brinkmanship"/>
  <p:tag name="COUNTDOWNSECONDS" val="15"/>
  <p:tag name="VALUES" val="Incorrect|smicln|Correct|smicln|Incorrect|smicln|Incorrec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58"/>
  <p:tag name="FONTSIZE" val="32"/>
  <p:tag name="BULLETTYPE" val="ppBulletArabicPeriod"/>
  <p:tag name="ANSWERTEXT" val="A. New Look&#10;B. Massive Retaliation&#10;C. NASA&#10;D. Brinkmanship"/>
  <p:tag name="OLDNUMANSWERS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42C3FCE85F7417EA38C9E9D5ABE2D32"/>
  <p:tag name="SLIDEID" val="742C3FCE85F7417EA38C9E9D5ABE2D32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4. What was the true significance of Sputnik?"/>
  <p:tag name="ANSWERSALIAS" val="A. Proved Soviet superiority in space|smicln|B. Showed Soviet ability to attack US|smicln|C. Provided video surveillance of US|smicln|D. Changed American Education"/>
  <p:tag name="COUNTDOWNSECONDS" val="10"/>
  <p:tag name="VALUES" val="Incorrect|smicln|Correct|smicln|Incorrect|smicln|Incorrec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42"/>
  <p:tag name="FONTSIZE" val="32"/>
  <p:tag name="BULLETTYPE" val="ppBulletArabicPeriod"/>
  <p:tag name="ANSWERTEXT" val="A. Proved Soviet superiority in space&#10;B. Showed Soviet ability to attack US&#10;C. Provided video surveillance of US&#10;D. Changed American Educa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8C159E426F24613898B8E7706840FDF"/>
  <p:tag name="SLIDEID" val="E8C159E426F24613898B8E7706840FDF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A. Using Nuclear arms against enemy|smicln|B. Using covert operations in USSR|smicln|C. Threaten War to Prevent War|smicln|D.  Increasing nuclear arsenal"/>
  <p:tag name="COUNTDOWNSECONDS" val="10"/>
  <p:tag name="VALUES" val="Incorrect|smicln|Incorrect|smicln|Correct|smicln|Incorrect"/>
  <p:tag name="QUESTIONALIAS" val="5. What was Brinkmanship?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32"/>
  <p:tag name="FONTSIZE" val="32"/>
  <p:tag name="BULLETTYPE" val="ppBulletArabicPeriod"/>
  <p:tag name="ANSWERTEXT" val="A. Using Nuclear arms against enemy&#10;B. Using covert operations in USSR&#10;C. Threaten War to Prevent War&#10;D.  Increasing nuclear arsena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136BCE8050B4132B914D9B3695FCFAC"/>
  <p:tag name="SLIDEID" val="6136BCE8050B4132B914D9B3695FCFAC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COUNTDOWNSECONDS" val="10"/>
  <p:tag name="ANSWERSALIAS" val="A. Arming developing nations|smicln|B. Aiding democratic governments|smicln|C. Organizing operation treadstone|smicln|D. Preventing Communist expansion"/>
  <p:tag name="VALUES" val="Incorrect|smicln|Incorrect|smicln|Incorrect|smicln|Correct"/>
  <p:tag name="QUESTIONALIAS" val="6. What was the intended purpose of the CIA?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30"/>
  <p:tag name="FONTSIZE" val="32"/>
  <p:tag name="BULLETTYPE" val="ppBulletArabicPeriod"/>
  <p:tag name="ANSWERTEXT" val="A. Arming developing nations&#10;B. Aiding democratic governments&#10;C. Organizing operation treadstone&#10;D. Preventing Communist expansi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AA78106D02346CCA251B6927C3B4516"/>
  <p:tag name="SLIDEID" val="AAA78106D02346CCA251B6927C3B451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How did the USSR deal with E. German, Polish, and Hungarian revolutions?"/>
  <p:tag name="ANSWERSALIAS" val="A. Crush them with military force|smicln|B. Allow new democracies to form|smicln|C. Negotiate with Revolution leaders|smicln|D. Ignore the situation"/>
  <p:tag name="COUNTDOWNSECONDS" val="10"/>
  <p:tag name="VALUES" val="Correct|smicln|Incorrect|smicln|Incorrect|smicln|Incorrec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27"/>
  <p:tag name="FONTSIZE" val="32"/>
  <p:tag name="BULLETTYPE" val="ppBulletArabicPeriod"/>
  <p:tag name="ANSWERTEXT" val="A. Crush them with military force&#10;B. Allow new democracies to form&#10;C. Negotiate with Revolution leaders&#10;D. Ignore the situati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795CF79A8B94ECA90E62C2C6F7F73F0"/>
  <p:tag name="SLIDEID" val="8795CF79A8B94ECA90E62C2C6F7F73F0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A. Vladimir Lenin|smicln|B. Nikita Khrushchev|smicln|C. Leon Trotsky|smicln|D. Drew Bell"/>
  <p:tag name="COUNTDOWNSECONDS" val="10"/>
  <p:tag name="VALUES" val="Incorrect|smicln|Correct|smicln|Incorrect|smicln|Incorrect"/>
  <p:tag name="QUESTIONALIAS" val="8. What Soviet leader took control after the death of Stalin?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7"/>
  <p:tag name="FONTSIZE" val="32"/>
  <p:tag name="BULLETTYPE" val="ppBulletArabicPeriod"/>
  <p:tag name="ANSWERTEXT" val="A. Vladimir Lenin&#10;B. Nikita Khrushchev&#10;C. Leon Trotsky&#10;D. Drew Bel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6FB8EBC672C49189708CE49DB426CFB"/>
  <p:tag name="SLIDEID" val="76FB8EBC672C49189708CE49DB426CF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9. What was the purpose of the U2?"/>
  <p:tag name="COUNTDOWNSECONDS" val="10"/>
  <p:tag name="ANSWERSALIAS" val="A. Collect weather information|smicln|B. Collect spy photos|smicln|C. Sing “Bloody Sunday”|smicln|D. Drop Nuclear bombs"/>
  <p:tag name="VALUES" val="Incorrect|smicln|Correct|smicln|Incorrect|smicln|Incorrec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8"/>
  <p:tag name="FONTSIZE" val="32"/>
  <p:tag name="BULLETTYPE" val="ppBulletArabicPeriod"/>
  <p:tag name="ANSWERTEXT" val="A. Collect weather information&#10;B. Collect spy photos&#10;C. Sing “Bloody Sunday”&#10;D. Drop Nuclear bomb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6A89E8FAF2F4556911103114D7EF296"/>
  <p:tag name="SLIDEID" val="B6A89E8FAF2F4556911103114D7EF29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10. What was the initial US reaction to the downed plane?"/>
  <p:tag name="ANSWERSALIAS" val="A. Accuse civilian of flying off course|smicln|B. Tell the truth|smicln|C. Blame a weather collecting mission|smicln|D. Blame G.B. for spy plane"/>
  <p:tag name="VALUES" val="Incorrect|smicln|Incorrect|smicln|Correct|smicln|Incorrect"/>
  <p:tag name="COUNTDOWNSECONDS" val="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23"/>
  <p:tag name="FONTSIZE" val="32"/>
  <p:tag name="BULLETTYPE" val="ppBulletArabicPeriod"/>
  <p:tag name="ANSWERTEXT" val="A. Accuse civilian of flying off course&#10;B. Tell the truth&#10;C. Blame a weather collecting mission&#10;D. Blame G.B. for spy pla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009E47C97E2471E9C354B44B58316AF"/>
  <p:tag name="SLIDEID" val="0009E47C97E2471E9C354B44B58316AF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COUNTDOWNSECONDS" val="15"/>
  <p:tag name="QUESTIONALIAS" val="1. What allowed Eisenhower to easily win the Presidency in 1952?"/>
  <p:tag name="ANSWERSALIAS" val="A. His role as a Democratic Candidate|smicln|B. His ideas of  a decreasing military|smicln|C. His success as a politician|smicln|D. His role in WWII"/>
  <p:tag name="VALUES" val="Incorrect|smicln|Incorrect|smicln|Incorrect|smicln|Correc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748</TotalTime>
  <Words>422</Words>
  <Application>Microsoft Office PowerPoint</Application>
  <PresentationFormat>On-screen Show (4:3)</PresentationFormat>
  <Paragraphs>130</Paragraphs>
  <Slides>23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Verve</vt:lpstr>
      <vt:lpstr>Microsoft Graph Chart</vt:lpstr>
      <vt:lpstr>Slide 1</vt:lpstr>
      <vt:lpstr>Eisenhower’s Policies</vt:lpstr>
      <vt:lpstr>Objectives</vt:lpstr>
      <vt:lpstr>A New Look</vt:lpstr>
      <vt:lpstr>Eisenhower’s New Look</vt:lpstr>
      <vt:lpstr>1. What allowed Eisenhower to easily win the Presidency in 1952?</vt:lpstr>
      <vt:lpstr>2. What was Eisenhower’s “New Look”?</vt:lpstr>
      <vt:lpstr>Massive Retaliation</vt:lpstr>
      <vt:lpstr>Brinkmanship</vt:lpstr>
      <vt:lpstr>3. Preventing war through the threat of nuclear force is referred to as…?</vt:lpstr>
      <vt:lpstr>4. What was the true significance of Sputnik?</vt:lpstr>
      <vt:lpstr>Suez Crisis</vt:lpstr>
      <vt:lpstr>Suez Crisis</vt:lpstr>
      <vt:lpstr>5. What was Brinkmanship?</vt:lpstr>
      <vt:lpstr>Iran &amp; Guatemala</vt:lpstr>
      <vt:lpstr>6. What was the intended purpose of the CIA?</vt:lpstr>
      <vt:lpstr>Death of Stalin</vt:lpstr>
      <vt:lpstr>7. How did the USSR deal with E. German, Polish, and Hungarian revolutions?</vt:lpstr>
      <vt:lpstr>8. What Soviet leader took control after the death of Stalin?</vt:lpstr>
      <vt:lpstr>Uprising in Hungary</vt:lpstr>
      <vt:lpstr>Gary Powers – U2 incident</vt:lpstr>
      <vt:lpstr>9. What was the purpose of the U2?</vt:lpstr>
      <vt:lpstr>10. What was the initial US reaction to the downed plane?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Eisenhower’s Policies</dc:title>
  <dc:creator>Jennifer L Sanders</dc:creator>
  <cp:lastModifiedBy>Jennifer L Sanders</cp:lastModifiedBy>
  <cp:revision>29</cp:revision>
  <dcterms:created xsi:type="dcterms:W3CDTF">2011-04-03T22:16:28Z</dcterms:created>
  <dcterms:modified xsi:type="dcterms:W3CDTF">2011-04-05T10:12:43Z</dcterms:modified>
</cp:coreProperties>
</file>