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61" r:id="rId8"/>
    <p:sldId id="265" r:id="rId9"/>
    <p:sldId id="267" r:id="rId10"/>
    <p:sldId id="260" r:id="rId11"/>
    <p:sldId id="266" r:id="rId12"/>
    <p:sldId id="259" r:id="rId13"/>
    <p:sldId id="268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72CC56-B4D9-4A16-8CF3-B2E60307A961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3DD61F-4CA4-4838-9EC7-D04EEA2E42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CC56-B4D9-4A16-8CF3-B2E60307A961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61F-4CA4-4838-9EC7-D04EEA2E4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CC56-B4D9-4A16-8CF3-B2E60307A961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61F-4CA4-4838-9EC7-D04EEA2E4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CC56-B4D9-4A16-8CF3-B2E60307A961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61F-4CA4-4838-9EC7-D04EEA2E4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72CC56-B4D9-4A16-8CF3-B2E60307A961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3DD61F-4CA4-4838-9EC7-D04EEA2E42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72CC56-B4D9-4A16-8CF3-B2E60307A961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3DD61F-4CA4-4838-9EC7-D04EEA2E42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CC56-B4D9-4A16-8CF3-B2E60307A961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61F-4CA4-4838-9EC7-D04EEA2E42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CC56-B4D9-4A16-8CF3-B2E60307A961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61F-4CA4-4838-9EC7-D04EEA2E42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72CC56-B4D9-4A16-8CF3-B2E60307A961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3DD61F-4CA4-4838-9EC7-D04EEA2E42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CC56-B4D9-4A16-8CF3-B2E60307A961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61F-4CA4-4838-9EC7-D04EEA2E4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72CC56-B4D9-4A16-8CF3-B2E60307A961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3DD61F-4CA4-4838-9EC7-D04EEA2E426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72CC56-B4D9-4A16-8CF3-B2E60307A961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3DD61F-4CA4-4838-9EC7-D04EEA2E426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72CC56-B4D9-4A16-8CF3-B2E60307A961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3DD61F-4CA4-4838-9EC7-D04EEA2E42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G:\U.S.%20History\Module%20%232%20-%20Reconstruction\The_Reconstruction_Era.wmv" TargetMode="Externa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G:\U.S.%20History\Module%20%232%20-%20Reconstruction\Reconstruction_and_Military_Rule.asf" TargetMode="External"/><Relationship Id="rId1" Type="http://schemas.openxmlformats.org/officeDocument/2006/relationships/tags" Target="../tags/tag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6172200" cy="1894362"/>
          </a:xfrm>
        </p:spPr>
        <p:txBody>
          <a:bodyPr/>
          <a:lstStyle/>
          <a:p>
            <a:r>
              <a:rPr lang="en-US" dirty="0" smtClean="0"/>
              <a:t>Congressional Reconstruction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362200"/>
            <a:ext cx="6172200" cy="1371600"/>
          </a:xfrm>
        </p:spPr>
        <p:txBody>
          <a:bodyPr/>
          <a:lstStyle/>
          <a:p>
            <a:r>
              <a:rPr lang="en-US" dirty="0" smtClean="0"/>
              <a:t>Ch. 4.2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91558"/>
            <a:ext cx="4485830" cy="666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Republican Congress and Reconstruction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645152" cy="4572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II. Congress vs. Johnson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A. The Freedmen’s Bureau: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-food &amp; clothing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-employment agency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-established hospitals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-EDUCATION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**Johnson vetoes extension bill for Freedmen’s Bureau based on finances.</a:t>
            </a:r>
            <a:endParaRPr lang="en-US" dirty="0"/>
          </a:p>
        </p:txBody>
      </p:sp>
      <p:pic>
        <p:nvPicPr>
          <p:cNvPr id="3074" name="Picture 2" descr="Freedmen's%20Bureau%2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09800"/>
            <a:ext cx="4040370" cy="2895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agency given the task of feeding and clothing war refugees in the South using surplus army supplies was called the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101600" y="2755900"/>
          <a:ext cx="9144000" cy="2517775"/>
        </p:xfrm>
        <a:graphic>
          <a:graphicData uri="http://schemas.openxmlformats.org/presentationml/2006/ole">
            <p:oleObj spid="_x0000_s21506" name="Chart" r:id="rId6" imgW="9143977" imgH="254304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371600" y="2895600"/>
            <a:ext cx="8229600" cy="4525962"/>
          </a:xfrm>
        </p:spPr>
        <p:txBody>
          <a:bodyPr tIns="45719" bIns="45719">
            <a:no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sz="3200" dirty="0" smtClean="0"/>
              <a:t>a. Military </a:t>
            </a:r>
            <a:r>
              <a:rPr lang="en-US" sz="3200" dirty="0" smtClean="0"/>
              <a:t>Reconstruction Bureau.	</a:t>
            </a:r>
          </a:p>
          <a:p>
            <a:pPr>
              <a:spcBef>
                <a:spcPct val="20000"/>
              </a:spcBef>
              <a:buNone/>
            </a:pPr>
            <a:r>
              <a:rPr lang="en-US" sz="3200" dirty="0" smtClean="0"/>
              <a:t>b. Radical </a:t>
            </a:r>
            <a:r>
              <a:rPr lang="en-US" sz="3200" dirty="0" smtClean="0"/>
              <a:t>Republicans.	</a:t>
            </a:r>
          </a:p>
          <a:p>
            <a:pPr>
              <a:spcBef>
                <a:spcPct val="20000"/>
              </a:spcBef>
              <a:buNone/>
            </a:pPr>
            <a:r>
              <a:rPr lang="en-US" sz="3200" dirty="0" smtClean="0"/>
              <a:t>c. Freedmen’s </a:t>
            </a:r>
            <a:r>
              <a:rPr lang="en-US" sz="3200" dirty="0" smtClean="0"/>
              <a:t>Bureau.	</a:t>
            </a:r>
          </a:p>
          <a:p>
            <a:pPr>
              <a:spcBef>
                <a:spcPct val="20000"/>
              </a:spcBef>
              <a:buNone/>
            </a:pPr>
            <a:r>
              <a:rPr lang="en-US" sz="3200" dirty="0" smtClean="0"/>
              <a:t>d. Red </a:t>
            </a:r>
            <a:r>
              <a:rPr lang="en-US" sz="3200" dirty="0" smtClean="0"/>
              <a:t>Cross.</a:t>
            </a:r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>
            <a:off x="1087119" y="4132748"/>
            <a:ext cx="355600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Republican Congress and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9530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III. </a:t>
            </a:r>
            <a:r>
              <a:rPr lang="en-US" b="1" dirty="0" smtClean="0"/>
              <a:t>Radicals in Power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</a:t>
            </a:r>
            <a:r>
              <a:rPr lang="en-US" dirty="0" smtClean="0"/>
              <a:t>A. Presidential Impeachment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1. </a:t>
            </a:r>
            <a:r>
              <a:rPr lang="en-US" dirty="0" smtClean="0"/>
              <a:t>Congress:</a:t>
            </a:r>
          </a:p>
          <a:p>
            <a:pPr>
              <a:buNone/>
            </a:pPr>
            <a:r>
              <a:rPr lang="en-US" dirty="0" smtClean="0"/>
              <a:t>        -</a:t>
            </a:r>
            <a:r>
              <a:rPr lang="en-US" dirty="0" smtClean="0"/>
              <a:t>Command of Army Act</a:t>
            </a:r>
          </a:p>
          <a:p>
            <a:pPr>
              <a:buNone/>
            </a:pPr>
            <a:r>
              <a:rPr lang="en-US" dirty="0" smtClean="0"/>
              <a:t>        -</a:t>
            </a:r>
            <a:r>
              <a:rPr lang="en-US" dirty="0" smtClean="0"/>
              <a:t>Tenure of Office Act</a:t>
            </a:r>
          </a:p>
          <a:p>
            <a:pPr>
              <a:buNone/>
            </a:pPr>
            <a:r>
              <a:rPr lang="en-US" dirty="0" smtClean="0"/>
              <a:t>         *</a:t>
            </a:r>
            <a:r>
              <a:rPr lang="en-US" dirty="0" smtClean="0"/>
              <a:t>Johnson fires Stanton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b="1" dirty="0" smtClean="0"/>
              <a:t>impeach</a:t>
            </a:r>
            <a:r>
              <a:rPr lang="en-US" dirty="0" smtClean="0"/>
              <a:t> </a:t>
            </a:r>
            <a:r>
              <a:rPr lang="en-US" dirty="0" smtClean="0"/>
              <a:t>= high crimes </a:t>
            </a:r>
            <a:r>
              <a:rPr lang="en-US" dirty="0" smtClean="0"/>
              <a:t>	and misdemeanors  </a:t>
            </a:r>
            <a:endParaRPr lang="en-US" dirty="0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7460" y="1600200"/>
            <a:ext cx="386771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Complete the “Crash Course U.S. History Video” &amp; Questions under Module #2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crashcourse john 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1" y="1905000"/>
            <a:ext cx="5281920" cy="35036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Post Civil War Reconstruction</a:t>
            </a:r>
            <a:endParaRPr lang="en-US" dirty="0"/>
          </a:p>
        </p:txBody>
      </p:sp>
      <p:pic>
        <p:nvPicPr>
          <p:cNvPr id="4" name="The_Reconstruction_Era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762000" y="1543050"/>
            <a:ext cx="7086600" cy="53149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524000"/>
            <a:ext cx="7467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President Lincoln’s plan for Reconstruction offered a general pardon to Southerners who took an oath of loyalty to the United States and accepted the Union’s proclamation concerning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-127000" y="2908300"/>
          <a:ext cx="9144000" cy="2516188"/>
        </p:xfrm>
        <a:graphic>
          <a:graphicData uri="http://schemas.openxmlformats.org/presentationml/2006/ole">
            <p:oleObj spid="_x0000_s18434" name="Chart" r:id="rId6" imgW="9143977" imgH="254304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43000" y="3048000"/>
            <a:ext cx="8229600" cy="4525962"/>
          </a:xfrm>
        </p:spPr>
        <p:txBody>
          <a:bodyPr tIns="45719" bIns="45719">
            <a:no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sz="3200" dirty="0" smtClean="0"/>
              <a:t>a. slavery</a:t>
            </a:r>
            <a:r>
              <a:rPr lang="en-US" sz="3200" dirty="0" smtClean="0"/>
              <a:t>.	</a:t>
            </a:r>
          </a:p>
          <a:p>
            <a:pPr>
              <a:spcBef>
                <a:spcPct val="20000"/>
              </a:spcBef>
              <a:buNone/>
            </a:pPr>
            <a:r>
              <a:rPr lang="en-US" sz="3200" dirty="0" smtClean="0"/>
              <a:t>b. elections</a:t>
            </a:r>
            <a:r>
              <a:rPr lang="en-US" sz="3200" dirty="0" smtClean="0"/>
              <a:t>.	</a:t>
            </a:r>
          </a:p>
          <a:p>
            <a:pPr>
              <a:spcBef>
                <a:spcPct val="20000"/>
              </a:spcBef>
              <a:buNone/>
            </a:pPr>
            <a:r>
              <a:rPr lang="en-US" sz="3200" dirty="0" smtClean="0"/>
              <a:t>c. prisons</a:t>
            </a:r>
            <a:r>
              <a:rPr lang="en-US" sz="3200" dirty="0" smtClean="0"/>
              <a:t>.	</a:t>
            </a:r>
          </a:p>
          <a:p>
            <a:pPr>
              <a:spcBef>
                <a:spcPct val="20000"/>
              </a:spcBef>
              <a:buNone/>
            </a:pPr>
            <a:r>
              <a:rPr lang="en-US" sz="3200" dirty="0" smtClean="0"/>
              <a:t>d. food </a:t>
            </a:r>
            <a:r>
              <a:rPr lang="en-US" sz="3200" dirty="0" smtClean="0"/>
              <a:t>supplies.</a:t>
            </a:r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>
            <a:off x="858519" y="3212252"/>
            <a:ext cx="355600" cy="355599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 the provisions of the Wade-Davis Bill, who would not be allowed the right to vote or hold office?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489450" y="2679700"/>
          <a:ext cx="4610100" cy="4114800"/>
        </p:xfrm>
        <a:graphic>
          <a:graphicData uri="http://schemas.openxmlformats.org/presentationml/2006/ole">
            <p:oleObj spid="_x0000_s19458" name="Chart" r:id="rId6" imgW="4610050" imgH="4114867" progId="MSGraph.Chart.8">
              <p:embed followColorScheme="full"/>
            </p:oleObj>
          </a:graphicData>
        </a:graphic>
      </p:graphicFrame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>
            <a:off x="-203200" y="3286590"/>
            <a:ext cx="825500" cy="8255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873752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None/>
            </a:pPr>
            <a:r>
              <a:rPr lang="en-US" sz="2800" dirty="0" smtClean="0"/>
              <a:t>a. former </a:t>
            </a:r>
            <a:r>
              <a:rPr lang="en-US" sz="2800" dirty="0" smtClean="0"/>
              <a:t>enslaved African </a:t>
            </a:r>
            <a:r>
              <a:rPr lang="en-US" sz="2800" dirty="0" smtClean="0"/>
              <a:t>Americans</a:t>
            </a:r>
          </a:p>
          <a:p>
            <a:pPr marL="514350" indent="-514350">
              <a:spcBef>
                <a:spcPct val="20000"/>
              </a:spcBef>
              <a:buNone/>
            </a:pPr>
            <a:r>
              <a:rPr lang="en-US" sz="2800" dirty="0" smtClean="0"/>
              <a:t>b. plantation owners</a:t>
            </a:r>
          </a:p>
          <a:p>
            <a:pPr marL="514350" indent="-514350">
              <a:spcBef>
                <a:spcPct val="20000"/>
              </a:spcBef>
              <a:buNone/>
            </a:pPr>
            <a:r>
              <a:rPr lang="en-US" sz="2800" dirty="0" smtClean="0"/>
              <a:t>c. former </a:t>
            </a:r>
            <a:r>
              <a:rPr lang="en-US" sz="2800" dirty="0" smtClean="0"/>
              <a:t>Confederate government officials and military </a:t>
            </a:r>
            <a:r>
              <a:rPr lang="en-US" sz="2800" dirty="0" smtClean="0"/>
              <a:t>officers</a:t>
            </a:r>
          </a:p>
          <a:p>
            <a:pPr marL="514350" indent="-514350">
              <a:spcBef>
                <a:spcPct val="20000"/>
              </a:spcBef>
              <a:buNone/>
            </a:pPr>
            <a:r>
              <a:rPr lang="en-US" sz="2800" dirty="0" smtClean="0"/>
              <a:t>d. any </a:t>
            </a:r>
            <a:r>
              <a:rPr lang="en-US" sz="2800" dirty="0" smtClean="0"/>
              <a:t>men who fought in the Confederate army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Discuss life in the South immediately following the Civil War</a:t>
            </a:r>
          </a:p>
          <a:p>
            <a:endParaRPr lang="en-US" dirty="0" smtClean="0"/>
          </a:p>
          <a:p>
            <a:r>
              <a:rPr lang="en-US" dirty="0" smtClean="0"/>
              <a:t>Describe the major features of </a:t>
            </a:r>
            <a:r>
              <a:rPr lang="en-US" dirty="0" smtClean="0"/>
              <a:t>Congressional </a:t>
            </a:r>
            <a:r>
              <a:rPr lang="en-US" dirty="0" smtClean="0"/>
              <a:t>Reconstruction and its political impact.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Republican Congress and Reconstruction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4876800" cy="4572000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b="1" dirty="0" smtClean="0"/>
              <a:t>I. Congressional Reconstruction</a:t>
            </a:r>
          </a:p>
          <a:p>
            <a:pPr marL="514350" indent="-514350">
              <a:buNone/>
            </a:pPr>
            <a:r>
              <a:rPr lang="en-US" dirty="0" smtClean="0"/>
              <a:t>   A. Groups: </a:t>
            </a:r>
            <a:r>
              <a:rPr lang="en-US" sz="2000" dirty="0" smtClean="0"/>
              <a:t>Moderates &amp; Radicals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      1. Radicals: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          a. Thaddeus Stevens &amp;  	 	     Charles Sumner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	     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. citizenship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         -</a:t>
            </a:r>
            <a:r>
              <a:rPr lang="en-US" sz="2000" dirty="0" smtClean="0">
                <a:sym typeface="Wingdings" pitchFamily="2" charset="2"/>
              </a:rPr>
              <a:t>Civil Rights Act 1866</a:t>
            </a:r>
          </a:p>
          <a:p>
            <a:pPr marL="514350" indent="-514350">
              <a:buNone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                      -14</a:t>
            </a:r>
            <a:r>
              <a:rPr lang="en-US" sz="2000" baseline="30000" dirty="0" smtClean="0">
                <a:sym typeface="Wingdings" pitchFamily="2" charset="2"/>
              </a:rPr>
              <a:t>th</a:t>
            </a:r>
            <a:r>
              <a:rPr lang="en-US" sz="2000" dirty="0" smtClean="0">
                <a:sym typeface="Wingdings" pitchFamily="2" charset="2"/>
              </a:rPr>
              <a:t> Amendment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	    ii. voting rights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         -</a:t>
            </a:r>
            <a:r>
              <a:rPr lang="en-US" sz="2000" dirty="0" smtClean="0">
                <a:sym typeface="Wingdings" pitchFamily="2" charset="2"/>
              </a:rPr>
              <a:t>15</a:t>
            </a:r>
            <a:r>
              <a:rPr lang="en-US" sz="2000" baseline="30000" dirty="0" smtClean="0">
                <a:sym typeface="Wingdings" pitchFamily="2" charset="2"/>
              </a:rPr>
              <a:t>th</a:t>
            </a:r>
            <a:r>
              <a:rPr lang="en-US" sz="2000" dirty="0" smtClean="0">
                <a:sym typeface="Wingdings" pitchFamily="2" charset="2"/>
              </a:rPr>
              <a:t> Amendment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             </a:t>
            </a:r>
            <a:r>
              <a:rPr lang="en-US" dirty="0" smtClean="0">
                <a:sym typeface="Wingdings" pitchFamily="2" charset="2"/>
              </a:rPr>
              <a:t>iii. </a:t>
            </a:r>
            <a:r>
              <a:rPr lang="en-US" i="1" dirty="0" smtClean="0">
                <a:sym typeface="Wingdings" pitchFamily="2" charset="2"/>
              </a:rPr>
              <a:t>property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600200"/>
            <a:ext cx="3657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Reconstruction Acts / Military Reconstruction</a:t>
            </a:r>
            <a:endParaRPr lang="en-US" dirty="0"/>
          </a:p>
        </p:txBody>
      </p:sp>
      <p:pic>
        <p:nvPicPr>
          <p:cNvPr id="6" name="Reconstruction_and_Military_Rule.asf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429683" y="1143000"/>
            <a:ext cx="7619999" cy="571499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371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Congressional Reconstruction began with the passage of what act that granted citizenship to all persons born in the United States except Native Americans?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25400" y="2527300"/>
          <a:ext cx="9144000" cy="2517775"/>
        </p:xfrm>
        <a:graphic>
          <a:graphicData uri="http://schemas.openxmlformats.org/presentationml/2006/ole">
            <p:oleObj spid="_x0000_s20482" name="Chart" r:id="rId6" imgW="9143977" imgH="254304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95400" y="2667000"/>
            <a:ext cx="8229600" cy="4525962"/>
          </a:xfrm>
        </p:spPr>
        <p:txBody>
          <a:bodyPr tIns="45719" bIns="45719">
            <a:no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sz="3200" dirty="0" smtClean="0"/>
              <a:t>a. Fourteenth </a:t>
            </a:r>
            <a:r>
              <a:rPr lang="en-US" sz="3200" dirty="0" smtClean="0"/>
              <a:t>Amendment	</a:t>
            </a:r>
          </a:p>
          <a:p>
            <a:pPr>
              <a:spcBef>
                <a:spcPct val="20000"/>
              </a:spcBef>
              <a:buNone/>
            </a:pPr>
            <a:r>
              <a:rPr lang="en-US" sz="3200" dirty="0" smtClean="0"/>
              <a:t>b. Military </a:t>
            </a:r>
            <a:r>
              <a:rPr lang="en-US" sz="3200" dirty="0" smtClean="0"/>
              <a:t>Reconstruction Act	</a:t>
            </a:r>
          </a:p>
          <a:p>
            <a:pPr>
              <a:spcBef>
                <a:spcPct val="20000"/>
              </a:spcBef>
              <a:buNone/>
            </a:pPr>
            <a:r>
              <a:rPr lang="en-US" sz="3200" dirty="0" smtClean="0"/>
              <a:t>c. Thirteenth </a:t>
            </a:r>
            <a:r>
              <a:rPr lang="en-US" sz="3200" dirty="0" smtClean="0"/>
              <a:t>Amendment	</a:t>
            </a:r>
          </a:p>
          <a:p>
            <a:pPr>
              <a:spcBef>
                <a:spcPct val="20000"/>
              </a:spcBef>
              <a:buNone/>
            </a:pPr>
            <a:r>
              <a:rPr lang="en-US" sz="3200" dirty="0" smtClean="0"/>
              <a:t>d. Civil </a:t>
            </a:r>
            <a:r>
              <a:rPr lang="en-US" sz="3200" dirty="0" smtClean="0"/>
              <a:t>Rights Act of 1866</a:t>
            </a:r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>
            <a:off x="1010919" y="4489364"/>
            <a:ext cx="355600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914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Recognizing the importance of African American suffrage, the Republican-led Congress proposed the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101600" y="2527300"/>
          <a:ext cx="9144000" cy="2517775"/>
        </p:xfrm>
        <a:graphic>
          <a:graphicData uri="http://schemas.openxmlformats.org/presentationml/2006/ole">
            <p:oleObj spid="_x0000_s22530" name="Chart" r:id="rId6" imgW="9143977" imgH="254304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371600" y="2667000"/>
            <a:ext cx="8229600" cy="4525962"/>
          </a:xfrm>
        </p:spPr>
        <p:txBody>
          <a:bodyPr tIns="45719" bIns="45719">
            <a:no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sz="3200" dirty="0" smtClean="0"/>
              <a:t>a. Civil </a:t>
            </a:r>
            <a:r>
              <a:rPr lang="en-US" sz="3200" dirty="0" smtClean="0"/>
              <a:t>Rights Act of 1866.	</a:t>
            </a:r>
          </a:p>
          <a:p>
            <a:pPr>
              <a:spcBef>
                <a:spcPct val="20000"/>
              </a:spcBef>
              <a:buNone/>
            </a:pPr>
            <a:r>
              <a:rPr lang="en-US" sz="3200" dirty="0" smtClean="0"/>
              <a:t>b. Thirteenth </a:t>
            </a:r>
            <a:r>
              <a:rPr lang="en-US" sz="3200" dirty="0" smtClean="0"/>
              <a:t>Amendment.	</a:t>
            </a:r>
          </a:p>
          <a:p>
            <a:pPr>
              <a:spcBef>
                <a:spcPct val="20000"/>
              </a:spcBef>
              <a:buNone/>
            </a:pPr>
            <a:r>
              <a:rPr lang="en-US" sz="3200" dirty="0" smtClean="0"/>
              <a:t>c. Fourteenth </a:t>
            </a:r>
            <a:r>
              <a:rPr lang="en-US" sz="3200" dirty="0" smtClean="0"/>
              <a:t>Amendment.	</a:t>
            </a:r>
          </a:p>
          <a:p>
            <a:pPr>
              <a:spcBef>
                <a:spcPct val="20000"/>
              </a:spcBef>
              <a:buNone/>
            </a:pPr>
            <a:r>
              <a:rPr lang="en-US" sz="3200" dirty="0" smtClean="0"/>
              <a:t>d. Fifteenth </a:t>
            </a:r>
            <a:r>
              <a:rPr lang="en-US" sz="3200" dirty="0" smtClean="0"/>
              <a:t>Amendment.</a:t>
            </a:r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>
            <a:off x="1087119" y="4489364"/>
            <a:ext cx="355600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E66A3D17C944A418CF801A4AD1714E1"/>
  <p:tag name="SLIDEID" val="2E66A3D17C944A418CF801A4AD1714E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Congressional Reconstruction began with the passage of what act that granted citizenship to all persons born in the United States except Native Americans? "/>
  <p:tag name="ANSWERSALIAS" val="a. Fourteenth Amendment |smicln|b. Military Reconstruction Act |smicln|c. Thirteenth Amendment |smicln|d. Civil Rights Act of 1866"/>
  <p:tag name="VALUES" val="Incorrect|smicln|Incorrect|smicln|Incorrect|smicln|Correc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9"/>
  <p:tag name="FONTSIZE" val="32"/>
  <p:tag name="BULLETTYPE" val="ppBulletArabicPeriod"/>
  <p:tag name="ANSWERTEXT" val="a. Fourteenth Amendment &#10;b. Military Reconstruction Act &#10;c. Thirteenth Amendment &#10;d. Civil Rights Act of 186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3327474CB9A46DD98A46CD5C4F29B9A"/>
  <p:tag name="SLIDEID" val="A3327474CB9A46DD98A46CD5C4F29B9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Recognizing the importance of African American suffrage, the Republican-led Congress proposed the"/>
  <p:tag name="ANSWERSALIAS" val="a. Civil Rights Act of 1866. |smicln|b. Thirteenth Amendment. |smicln|c. Fourteenth Amendment. |smicln|d. Fifteenth Amendment."/>
  <p:tag name="VALUES" val="Incorrect|smicln|Incorrect|smicln|Incorrect|smicln|Correc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5"/>
  <p:tag name="FONTSIZE" val="32"/>
  <p:tag name="BULLETTYPE" val="ppBulletArabicPeriod"/>
  <p:tag name="ANSWERTEXT" val="a. Civil Rights Act of 1866. &#10;b. Thirteenth Amendment. &#10;c. Fourteenth Amendment. &#10;d. Fifteenth Amendmen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66D86C8770C4D89AB8351B7D8E3879F"/>
  <p:tag name="SLIDEID" val="966D86C8770C4D89AB8351B7D8E3879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ANSWERSALIAS" val="a. Military Reconstruction Bureau. |smicln|b. Radical Republicans. |smicln|c. Freedmen’s Bureau. |smicln|d. Red Cross."/>
  <p:tag name="QUESTIONALIAS" val="The agency given the task of feeding and clothing war refugees in the South using surplus army supplies was called the "/>
  <p:tag name="VALUES" val="Incorrect|smicln|Incorrect|smicln|Correct|smicln|Incorrec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97"/>
  <p:tag name="FONTSIZE" val="32"/>
  <p:tag name="BULLETTYPE" val="ppBulletArabicPeriod"/>
  <p:tag name="ANSWERTEXT" val="a. Military Reconstruction Bureau. &#10;b. Radical Republicans. &#10;c. Freedmen’s Bureau. &#10;d. Red Cross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D7C1A4FEAAE4CB9A0BCA7B924F49FEF"/>
  <p:tag name="SLIDEID" val="DD7C1A4FEAAE4CB9A0BCA7B924F49FE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President Lincoln’s plan for Reconstruction offered a general pardon to Southerners who took an oath of loyalty to the United States and accepted the Union’s proclamation concerning "/>
  <p:tag name="ANSWERSALIAS" val="a. slavery. |smicln|b. elections. |smicln|c. prisons. |smicln|d. food supplies."/>
  <p:tag name="VALUES" val="Correct|smicln|Incorrect|smicln|Incorrect|smicln|Incorrec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8"/>
  <p:tag name="FONTSIZE" val="32"/>
  <p:tag name="BULLETTYPE" val="ppBulletArabicPeriod"/>
  <p:tag name="ANSWERTEXT" val="a. slavery. &#10;b. elections. &#10;c. prisons. &#10;d. food supplies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288A76CA045467EB37141B7D692DBA8"/>
  <p:tag name="SLIDEID" val="8288A76CA045467EB37141B7D692DBA8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Under the provisions of the Wade-Davis Bill, who would not be allowed the right to vote or hold office? "/>
  <p:tag name="ANSWERSALIAS" val="a. former enslaved African Americans|smicln|b. plantation owners|smicln|c. former Confederate government officials and military officers|smicln|d. any men who fought in the Confederate army"/>
  <p:tag name="VALUES" val="Incorrect|smicln|Incorrect|smicln|Correct|smicln|Incorrec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68"/>
  <p:tag name="FONTSIZE" val="28"/>
  <p:tag name="BULLETTYPE" val="ppBulletArabicPeriod"/>
  <p:tag name="ANSWERTEXT" val="a. former enslaved African Americans&#10;b. plantation owners&#10;c. former Confederate government officials and military officers&#10;d. any men who fought in the Confederate army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329</Words>
  <Application>Microsoft Office PowerPoint</Application>
  <PresentationFormat>On-screen Show (4:3)</PresentationFormat>
  <Paragraphs>62</Paragraphs>
  <Slides>13</Slides>
  <Notes>0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Oriel</vt:lpstr>
      <vt:lpstr>Microsoft Graph Chart</vt:lpstr>
      <vt:lpstr>Congressional Reconstruction</vt:lpstr>
      <vt:lpstr>Post Civil War Reconstruction</vt:lpstr>
      <vt:lpstr>President Lincoln’s plan for Reconstruction offered a general pardon to Southerners who took an oath of loyalty to the United States and accepted the Union’s proclamation concerning </vt:lpstr>
      <vt:lpstr>Under the provisions of the Wade-Davis Bill, who would not be allowed the right to vote or hold office? </vt:lpstr>
      <vt:lpstr>Objectives</vt:lpstr>
      <vt:lpstr>The Republican Congress and Reconstruction</vt:lpstr>
      <vt:lpstr>Reconstruction Acts / Military Reconstruction</vt:lpstr>
      <vt:lpstr>Congressional Reconstruction began with the passage of what act that granted citizenship to all persons born in the United States except Native Americans? </vt:lpstr>
      <vt:lpstr>Recognizing the importance of African American suffrage, the Republican-led Congress proposed the</vt:lpstr>
      <vt:lpstr>The Republican Congress and Reconstruction</vt:lpstr>
      <vt:lpstr>The agency given the task of feeding and clothing war refugees in the South using surplus army supplies was called the </vt:lpstr>
      <vt:lpstr>The Republican Congress and Reconstruction</vt:lpstr>
      <vt:lpstr>Homework: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Congressional Reconstruction</dc:title>
  <dc:creator>Jennifer L Sanders</dc:creator>
  <cp:lastModifiedBy>Jennifer L Sanders</cp:lastModifiedBy>
  <cp:revision>3</cp:revision>
  <dcterms:created xsi:type="dcterms:W3CDTF">2014-09-28T20:10:01Z</dcterms:created>
  <dcterms:modified xsi:type="dcterms:W3CDTF">2014-09-28T23:51:17Z</dcterms:modified>
</cp:coreProperties>
</file>