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Default Extension="gif" ContentType="image/gif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8" r:id="rId10"/>
    <p:sldId id="269" r:id="rId11"/>
    <p:sldId id="263" r:id="rId12"/>
    <p:sldId id="270" r:id="rId13"/>
    <p:sldId id="264" r:id="rId14"/>
    <p:sldId id="265" r:id="rId15"/>
    <p:sldId id="266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8" y="-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AB25F-DF82-42A9-8DE3-B451C8CCB741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13F02-3AE6-4B04-8CAB-80D4713ED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D64F5-B7F4-40FD-9068-C9B69B53618F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89321-B996-40C4-91C7-3FF256080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AB7EF-3008-477A-9CE4-486B9D285467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A1A86-53F5-4B64-B18C-CE0D85189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779AC-7620-4DD3-A76E-655D6BF75CDD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390BA-0D76-40AC-9193-5AEE59A5D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BF961-EB2C-43CE-B50F-29021225A0F7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80659-9C49-44F9-A037-6992CD8F8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C0AA6-F397-43EB-BDC1-8FA0923B31E6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DCB3-D7EB-4F72-A7F7-FA125CC39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EE653-D2DF-4AA9-8944-A31EA98424C2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DBCE-EA2F-4105-AA21-C00CF4FA8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AAA7E-76CB-4F51-B1E9-16B0B01F9034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8D4B2-45F4-451D-B3E0-D6C288DEB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6734-7117-444E-8B12-B69FBE6D464F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30DC-6927-40B7-9706-FA67E4DB7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A5273-C0FF-4CCA-82EB-167F075AC313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0A104-7195-4090-988E-5DF9F7E5E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E1496-26A6-4B43-A0B3-C37A19F16EDC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1D1E-4578-4D89-8896-EE1368FAB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31BD42-555D-4596-BCDC-002D50EB861B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B9BD71-BECE-47CB-9285-D677F33C4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2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vmlDrawing" Target="../drawings/vmlDrawing3.v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vmlDrawing" Target="../drawings/vmlDrawing4.v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.library.okstate.edu/encyclopedia/entries/A/AG005.html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0.xml"/><Relationship Id="rId4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4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3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vmlDrawing" Target="../drawings/vmlDrawing5.v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2.v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Word List: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Gold Mining</a:t>
            </a:r>
            <a:endParaRPr lang="en-US" dirty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5" name="Picture 2" descr="http://photoswest.org/photos/00070251/000703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230313"/>
            <a:ext cx="6781800" cy="548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PQuestion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/>
          <a:lstStyle/>
          <a:p>
            <a:pPr eaLnBrk="1" hangingPunct="1"/>
            <a:r>
              <a:rPr lang="en-US" sz="4200" smtClean="0"/>
              <a:t>The major route north to Abilene, Kansas for cattle drives.</a:t>
            </a:r>
          </a:p>
        </p:txBody>
      </p:sp>
      <p:graphicFrame>
        <p:nvGraphicFramePr>
          <p:cNvPr id="31748" name="TPChart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2527300"/>
          <a:ext cx="9169400" cy="2654300"/>
        </p:xfrm>
        <a:graphic>
          <a:graphicData uri="http://schemas.openxmlformats.org/presentationml/2006/ole">
            <p:oleObj spid="_x0000_s31748" name="Chart" r:id="rId8" imgW="9144000" imgH="2095561" progId="MSGraph.Chart.8">
              <p:embed followColorScheme="full"/>
            </p:oleObj>
          </a:graphicData>
        </a:graphic>
      </p:graphicFrame>
      <p:sp>
        <p:nvSpPr>
          <p:cNvPr id="31750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295400" y="2667000"/>
            <a:ext cx="8229600" cy="2336800"/>
          </a:xfrm>
        </p:spPr>
        <p:txBody>
          <a:bodyPr/>
          <a:lstStyle/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Open range</a:t>
            </a:r>
          </a:p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Chisholm Trail</a:t>
            </a:r>
          </a:p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Wagon train</a:t>
            </a:r>
          </a:p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Long drive</a:t>
            </a:r>
          </a:p>
        </p:txBody>
      </p:sp>
      <p:sp>
        <p:nvSpPr>
          <p:cNvPr id="2" name="CorShape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2038" y="3394075"/>
            <a:ext cx="292100" cy="292100"/>
          </a:xfrm>
          <a:prstGeom prst="star5">
            <a:avLst/>
          </a:prstGeom>
          <a:gradFill rotWithShape="0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1752" name="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823200" y="1492250"/>
            <a:ext cx="1193800" cy="4406900"/>
            <a:chOff x="5024" y="824"/>
            <a:chExt cx="752" cy="2776"/>
          </a:xfrm>
        </p:grpSpPr>
        <p:sp>
          <p:nvSpPr>
            <p:cNvPr id="31753" name="CDLine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CDBall"/>
            <p:cNvSpPr>
              <a:spLocks noChangeArrowheads="1"/>
            </p:cNvSpPr>
            <p:nvPr/>
          </p:nvSpPr>
          <p:spPr bwMode="auto">
            <a:xfrm>
              <a:off x="5024" y="824"/>
              <a:ext cx="752" cy="752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Tahoma" pitchFamily="34" charset="0"/>
                </a:rPr>
                <a:t>10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17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Farming the Plains</a:t>
            </a:r>
          </a:p>
        </p:txBody>
      </p:sp>
      <p:sp>
        <p:nvSpPr>
          <p:cNvPr id="36866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648200" cy="4953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3. Ranching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     a. barbed wire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	-cuts off Range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II. Farming the Plains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A. Migration: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1. Railroads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2. Homestead Act 1862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    a. public land 		        available for 		        settlement</a:t>
            </a:r>
          </a:p>
        </p:txBody>
      </p:sp>
      <p:pic>
        <p:nvPicPr>
          <p:cNvPr id="36868" name="Picture 2" descr="http://timecapsule.phasedrift.com/photos_generated/barbed_wire_fence-575x4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447800"/>
            <a:ext cx="36417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PQuestion"/>
          <p:cNvSpPr>
            <a:spLocks noGrp="1"/>
          </p:cNvSpPr>
          <p:nvPr>
            <p:ph type="title"/>
          </p:nvPr>
        </p:nvSpPr>
        <p:spPr>
          <a:xfrm>
            <a:off x="457200" y="990600"/>
            <a:ext cx="7467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Eventually, and after considerable loss of life, the open range was largely fenced off with a new invention called</a:t>
            </a:r>
          </a:p>
        </p:txBody>
      </p:sp>
      <p:graphicFrame>
        <p:nvGraphicFramePr>
          <p:cNvPr id="32772" name="TPChart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228600" y="2679700"/>
          <a:ext cx="9017000" cy="2578100"/>
        </p:xfrm>
        <a:graphic>
          <a:graphicData uri="http://schemas.openxmlformats.org/presentationml/2006/ole">
            <p:oleObj spid="_x0000_s32772" name="Chart" r:id="rId8" imgW="9144000" imgH="2095561" progId="MSGraph.Chart.8">
              <p:embed followColorScheme="full"/>
            </p:oleObj>
          </a:graphicData>
        </a:graphic>
      </p:graphicFrame>
      <p:sp>
        <p:nvSpPr>
          <p:cNvPr id="32774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71600" y="2819400"/>
            <a:ext cx="8229600" cy="2336800"/>
          </a:xfrm>
        </p:spPr>
        <p:txBody>
          <a:bodyPr/>
          <a:lstStyle/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Range barriers</a:t>
            </a:r>
          </a:p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Electric fences</a:t>
            </a:r>
          </a:p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Lariats</a:t>
            </a:r>
          </a:p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Barbed wire</a:t>
            </a:r>
          </a:p>
        </p:txBody>
      </p:sp>
      <p:sp>
        <p:nvSpPr>
          <p:cNvPr id="2" name="CorShape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38238" y="4714875"/>
            <a:ext cx="292100" cy="292100"/>
          </a:xfrm>
          <a:prstGeom prst="star5">
            <a:avLst/>
          </a:prstGeom>
          <a:gradFill rotWithShape="0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2776" name="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823200" y="1492250"/>
            <a:ext cx="1193800" cy="4406900"/>
            <a:chOff x="5024" y="824"/>
            <a:chExt cx="752" cy="2776"/>
          </a:xfrm>
        </p:grpSpPr>
        <p:sp>
          <p:nvSpPr>
            <p:cNvPr id="32777" name="CDLine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CDBall"/>
            <p:cNvSpPr>
              <a:spLocks noChangeArrowheads="1"/>
            </p:cNvSpPr>
            <p:nvPr/>
          </p:nvSpPr>
          <p:spPr bwMode="auto">
            <a:xfrm>
              <a:off x="5024" y="824"/>
              <a:ext cx="752" cy="752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Tahoma" pitchFamily="34" charset="0"/>
                </a:rPr>
                <a:t>10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27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Revolution in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	B. Revolution in Agriculture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1. Wheat Belt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    a. </a:t>
            </a:r>
            <a:r>
              <a:rPr lang="en-US" smtClean="0">
                <a:hlinkClick r:id="rId3"/>
              </a:rPr>
              <a:t>Mechanized &amp;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hlinkClick r:id="rId3"/>
              </a:rPr>
              <a:t>  		        Commercial Farms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	*caused soil erosion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	</a:t>
            </a:r>
          </a:p>
        </p:txBody>
      </p:sp>
      <p:sp>
        <p:nvSpPr>
          <p:cNvPr id="38915" name="Content Placeholder 9"/>
          <p:cNvSpPr>
            <a:spLocks noGrp="1"/>
          </p:cNvSpPr>
          <p:nvPr>
            <p:ph sz="half" idx="2"/>
          </p:nvPr>
        </p:nvSpPr>
        <p:spPr>
          <a:xfrm>
            <a:off x="5486400" y="1981200"/>
            <a:ext cx="3657600" cy="4525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8916" name="Picture 4" descr="http://www.solpass.org/7ss/Images/GreatPlains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3959225"/>
            <a:ext cx="502920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  <p:sp>
        <p:nvSpPr>
          <p:cNvPr id="3993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Ch. 8.1 #’s 1-6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Native American Tribes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0963" name="Picture 6" descr="http://www.franksrealm.com/Indians/tribes/Plains_Indian_Tribes_Ma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9144000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7467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Native Americans</a:t>
            </a:r>
          </a:p>
        </p:txBody>
      </p:sp>
      <p:pic>
        <p:nvPicPr>
          <p:cNvPr id="47110" name="Picture 6" descr="ANd9GcRxkwdqKxRY0SbxCX0OmtWJgU--hcT_eh5sI_QWX3PDPi91BlvCa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474788"/>
            <a:ext cx="6934200" cy="538321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End of a Way of Life</a:t>
            </a:r>
          </a:p>
        </p:txBody>
      </p:sp>
      <p:sp>
        <p:nvSpPr>
          <p:cNvPr id="48135" name="Rectangle 7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5105400" cy="5257800"/>
          </a:xfrm>
        </p:spPr>
        <p:txBody>
          <a:bodyPr/>
          <a:lstStyle/>
          <a:p>
            <a:pPr marL="696913" indent="-660400">
              <a:buFont typeface="Wingdings 2" pitchFamily="18" charset="2"/>
              <a:buNone/>
            </a:pPr>
            <a:r>
              <a:rPr lang="en-US" smtClean="0"/>
              <a:t>I. Culture of the Plains Indians</a:t>
            </a:r>
          </a:p>
          <a:p>
            <a:pPr marL="696913" indent="-660400">
              <a:buFont typeface="Wingdings 2" pitchFamily="18" charset="2"/>
              <a:buNone/>
            </a:pPr>
            <a:r>
              <a:rPr lang="en-US" smtClean="0"/>
              <a:t>   </a:t>
            </a:r>
            <a:r>
              <a:rPr lang="en-US" i="1" smtClean="0">
                <a:solidFill>
                  <a:schemeClr val="accent2"/>
                </a:solidFill>
              </a:rPr>
              <a:t>Nomadic</a:t>
            </a:r>
            <a:r>
              <a:rPr lang="en-US" smtClean="0"/>
              <a:t> – follow buffalo</a:t>
            </a:r>
          </a:p>
          <a:p>
            <a:pPr marL="696913" indent="-660400">
              <a:buFont typeface="Wingdings 2" pitchFamily="18" charset="2"/>
              <a:buNone/>
            </a:pPr>
            <a:r>
              <a:rPr lang="en-US" smtClean="0"/>
              <a:t>    A. Cultures under Pressure</a:t>
            </a:r>
          </a:p>
          <a:p>
            <a:pPr marL="696913" indent="-660400">
              <a:buFont typeface="Wingdings 2" pitchFamily="18" charset="2"/>
              <a:buNone/>
            </a:pPr>
            <a:r>
              <a:rPr lang="en-US" smtClean="0"/>
              <a:t>	1. Dakota Sioux Uprising</a:t>
            </a:r>
          </a:p>
          <a:p>
            <a:pPr marL="696913" indent="-660400">
              <a:buFont typeface="Wingdings 2" pitchFamily="18" charset="2"/>
              <a:buNone/>
            </a:pPr>
            <a:r>
              <a:rPr lang="en-US" smtClean="0"/>
              <a:t>		a. Minnesota Reservation</a:t>
            </a:r>
          </a:p>
          <a:p>
            <a:pPr marL="696913" indent="-660400">
              <a:buFont typeface="Wingdings 2" pitchFamily="18" charset="2"/>
              <a:buNone/>
            </a:pPr>
            <a:r>
              <a:rPr lang="en-US" smtClean="0"/>
              <a:t>		    - receive </a:t>
            </a:r>
            <a:r>
              <a:rPr lang="en-US" i="1" smtClean="0">
                <a:solidFill>
                  <a:schemeClr val="accent2"/>
                </a:solidFill>
              </a:rPr>
              <a:t>annuities</a:t>
            </a:r>
          </a:p>
          <a:p>
            <a:pPr marL="696913" indent="-660400">
              <a:buFont typeface="Wingdings 2" pitchFamily="18" charset="2"/>
              <a:buNone/>
            </a:pPr>
            <a:r>
              <a:rPr lang="en-US" i="1" smtClean="0">
                <a:solidFill>
                  <a:schemeClr val="accent2"/>
                </a:solidFill>
              </a:rPr>
              <a:t>			</a:t>
            </a:r>
            <a:r>
              <a:rPr lang="en-US" smtClean="0"/>
              <a:t>*uprising</a:t>
            </a:r>
          </a:p>
          <a:p>
            <a:pPr marL="696913" indent="-660400">
              <a:buFont typeface="Wingdings 2" pitchFamily="18" charset="2"/>
              <a:buNone/>
            </a:pPr>
            <a:r>
              <a:rPr lang="en-US" smtClean="0"/>
              <a:t>	2. Lakota Sioux</a:t>
            </a:r>
          </a:p>
          <a:p>
            <a:pPr marL="696913" indent="-660400">
              <a:buFont typeface="Wingdings 2" pitchFamily="18" charset="2"/>
              <a:buNone/>
            </a:pPr>
            <a:r>
              <a:rPr lang="en-US" smtClean="0"/>
              <a:t>		a. Red Cloud, Crazy  	  	    Horse, Sitting Bull</a:t>
            </a:r>
          </a:p>
        </p:txBody>
      </p:sp>
      <p:sp>
        <p:nvSpPr>
          <p:cNvPr id="48136" name="Rectangle 8"/>
          <p:cNvSpPr>
            <a:spLocks noGrp="1"/>
          </p:cNvSpPr>
          <p:nvPr>
            <p:ph type="body" sz="half" idx="2"/>
          </p:nvPr>
        </p:nvSpPr>
        <p:spPr>
          <a:xfrm>
            <a:off x="5943600" y="1600200"/>
            <a:ext cx="1981200" cy="4525963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8133" name="AutoShape 5" descr="Z"/>
          <p:cNvSpPr>
            <a:spLocks noChangeAspect="1" noChangeArrowheads="1"/>
          </p:cNvSpPr>
          <p:nvPr/>
        </p:nvSpPr>
        <p:spPr bwMode="auto">
          <a:xfrm>
            <a:off x="3948113" y="2962275"/>
            <a:ext cx="1247775" cy="93345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48138" name="AutoShape 10" descr="Z"/>
          <p:cNvSpPr>
            <a:spLocks noChangeAspect="1" noChangeArrowheads="1"/>
          </p:cNvSpPr>
          <p:nvPr/>
        </p:nvSpPr>
        <p:spPr bwMode="auto">
          <a:xfrm>
            <a:off x="3948113" y="2962275"/>
            <a:ext cx="1247775" cy="93345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48140" name="Picture 12" descr="Native-americans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676400"/>
            <a:ext cx="3581400" cy="2686050"/>
          </a:xfrm>
          <a:prstGeom prst="rect">
            <a:avLst/>
          </a:prstGeom>
          <a:noFill/>
        </p:spPr>
      </p:pic>
      <p:pic>
        <p:nvPicPr>
          <p:cNvPr id="48142" name="Picture 14" descr="ANd9GcT1qFKywgnr40Vee1gafXoaduZ_R-HFJ63UwouzW3ZZQ1olQft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57900" y="4038600"/>
            <a:ext cx="3086100" cy="2057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8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81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Sand Creek Massacre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7543800" cy="5257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b. Sand Creek Massacre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 	    -Cheyenne and Arapaho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	  * lead raids against settlers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	- Forced Surrender at Fort Lyon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	  * Chief Black Kettle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	  *Col. Chivington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c. Congress passes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      Indian Peace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      Commission</a:t>
            </a:r>
          </a:p>
        </p:txBody>
      </p:sp>
      <p:pic>
        <p:nvPicPr>
          <p:cNvPr id="50181" name="Picture 5" descr="ANd9GcSN__Lf-bdPW22BhGubjFWwSIeP9TdtBu5VPp02ySZqz4im9a9O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810000"/>
            <a:ext cx="4191000" cy="3048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PQuestion"/>
          <p:cNvSpPr>
            <a:spLocks noGrp="1"/>
          </p:cNvSpPr>
          <p:nvPr>
            <p:ph type="title"/>
          </p:nvPr>
        </p:nvSpPr>
        <p:spPr>
          <a:xfrm>
            <a:off x="304800" y="1219200"/>
            <a:ext cx="7467600" cy="1143000"/>
          </a:xfrm>
        </p:spPr>
        <p:txBody>
          <a:bodyPr/>
          <a:lstStyle/>
          <a:p>
            <a:r>
              <a:rPr lang="en-US" sz="4200" smtClean="0"/>
              <a:t>Who proposed creating two large reservations on the Plains in 1867, one for the Sioux and another for the Plains Indians?</a:t>
            </a:r>
          </a:p>
        </p:txBody>
      </p:sp>
      <p:graphicFrame>
        <p:nvGraphicFramePr>
          <p:cNvPr id="51204" name="TPChart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228600" y="3136900"/>
          <a:ext cx="9017000" cy="2654300"/>
        </p:xfrm>
        <a:graphic>
          <a:graphicData uri="http://schemas.openxmlformats.org/presentationml/2006/ole">
            <p:oleObj spid="_x0000_s51204" name="Chart" r:id="rId8" imgW="9144000" imgH="2095561" progId="MSGraph.Chart.8">
              <p:embed followColorScheme="full"/>
            </p:oleObj>
          </a:graphicData>
        </a:graphic>
      </p:graphicFrame>
      <p:sp>
        <p:nvSpPr>
          <p:cNvPr id="5120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71600" y="3276600"/>
            <a:ext cx="8229600" cy="2336800"/>
          </a:xfrm>
        </p:spPr>
        <p:txBody>
          <a:bodyPr/>
          <a:lstStyle/>
          <a:p>
            <a:pPr marL="608013" indent="-571500">
              <a:buFont typeface="Wingdings 2" pitchFamily="18" charset="2"/>
              <a:buAutoNum type="arabicPeriod"/>
            </a:pPr>
            <a:r>
              <a:rPr lang="en-US" sz="3200" smtClean="0"/>
              <a:t>Chief Little Crow</a:t>
            </a:r>
          </a:p>
          <a:p>
            <a:pPr marL="608013" indent="-571500">
              <a:buFont typeface="Wingdings 2" pitchFamily="18" charset="2"/>
              <a:buAutoNum type="arabicPeriod"/>
            </a:pPr>
            <a:r>
              <a:rPr lang="en-US" sz="3200" smtClean="0"/>
              <a:t>George A. Custer</a:t>
            </a:r>
          </a:p>
          <a:p>
            <a:pPr marL="608013" indent="-571500">
              <a:buFont typeface="Wingdings 2" pitchFamily="18" charset="2"/>
              <a:buAutoNum type="arabicPeriod"/>
            </a:pPr>
            <a:r>
              <a:rPr lang="en-US" sz="3200" smtClean="0"/>
              <a:t>Indian Peace Commission</a:t>
            </a:r>
          </a:p>
          <a:p>
            <a:pPr marL="608013" indent="-571500">
              <a:buFont typeface="Wingdings 2" pitchFamily="18" charset="2"/>
              <a:buAutoNum type="arabicPeriod"/>
            </a:pPr>
            <a:r>
              <a:rPr lang="en-US" sz="3200" smtClean="0"/>
              <a:t>General Nelson Miles</a:t>
            </a:r>
          </a:p>
        </p:txBody>
      </p:sp>
      <p:grpSp>
        <p:nvGrpSpPr>
          <p:cNvPr id="51207" name="Countdown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823200" y="958850"/>
            <a:ext cx="1193800" cy="4940300"/>
            <a:chOff x="5024" y="488"/>
            <a:chExt cx="752" cy="3112"/>
          </a:xfrm>
        </p:grpSpPr>
        <p:sp>
          <p:nvSpPr>
            <p:cNvPr id="51206" name="CDLine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5" name="CDBall"/>
            <p:cNvSpPr>
              <a:spLocks noChangeArrowheads="1"/>
            </p:cNvSpPr>
            <p:nvPr/>
          </p:nvSpPr>
          <p:spPr bwMode="auto">
            <a:xfrm>
              <a:off x="5024" y="488"/>
              <a:ext cx="752" cy="752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latin typeface="Tahoma" pitchFamily="34" charset="0"/>
                </a:rPr>
                <a:t>10</a:t>
              </a:r>
            </a:p>
          </p:txBody>
        </p:sp>
      </p:grpSp>
      <p:sp>
        <p:nvSpPr>
          <p:cNvPr id="51208" name="CorShape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38238" y="4587875"/>
            <a:ext cx="292100" cy="292100"/>
          </a:xfrm>
          <a:prstGeom prst="star5">
            <a:avLst/>
          </a:prstGeom>
          <a:gradFill rotWithShape="0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1204" grpId="0"/>
      <p:bldP spid="512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Word List: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Cattle Drives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39" name="Picture 2" descr="http://www.texasalmanac.com/img/cover_histor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09800"/>
            <a:ext cx="845820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Word List: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Mechanical Farming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3" name="Picture 2" descr="http://www.foresthistory.org/ASPNET/Publications/region/9/hoosier/images/fig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00200"/>
            <a:ext cx="68580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Word List: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Plains Indians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7" name="Picture 2" descr="http://www.old-picture.com/indians/pictures/Sioux-Chief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600200"/>
            <a:ext cx="6705600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Westward Expansion</a:t>
            </a:r>
            <a:endParaRPr/>
          </a:p>
        </p:txBody>
      </p:sp>
      <p:sp>
        <p:nvSpPr>
          <p:cNvPr id="17410" name="Subtitle 4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en-US" smtClean="0"/>
              <a:t>Ch.8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1. Explore the way the mining industry helped settle the west.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2. Describe how technology changed open range ranching and commercial farming.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3. Summarize problems caused by attempts to assimilate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Settlement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pPr marL="608013" indent="-571500" eaLnBrk="1" hangingPunct="1">
              <a:buFont typeface="Wingdings 2" pitchFamily="18" charset="2"/>
              <a:buNone/>
            </a:pPr>
            <a:r>
              <a:rPr lang="en-US" smtClean="0"/>
              <a:t>I. Settlement</a:t>
            </a:r>
          </a:p>
          <a:p>
            <a:pPr marL="909638" lvl="1" indent="-571500" eaLnBrk="1" hangingPunct="1">
              <a:buFont typeface="Wingdings 2" pitchFamily="18" charset="2"/>
              <a:buNone/>
            </a:pPr>
            <a:r>
              <a:rPr lang="en-US" smtClean="0"/>
              <a:t>A. Miners</a:t>
            </a:r>
          </a:p>
          <a:p>
            <a:pPr marL="909638" lvl="1" indent="-571500" eaLnBrk="1" hangingPunct="1">
              <a:buFont typeface="Wingdings 2" pitchFamily="18" charset="2"/>
              <a:buNone/>
            </a:pPr>
            <a:r>
              <a:rPr lang="en-US" smtClean="0"/>
              <a:t>	1. Impacts:</a:t>
            </a:r>
          </a:p>
          <a:p>
            <a:pPr marL="909638" lvl="1" indent="-571500" eaLnBrk="1" hangingPunct="1">
              <a:buFont typeface="Wingdings 2" pitchFamily="18" charset="2"/>
              <a:buNone/>
            </a:pPr>
            <a:r>
              <a:rPr lang="en-US" smtClean="0"/>
              <a:t>		     - fueled industry</a:t>
            </a:r>
          </a:p>
          <a:p>
            <a:pPr marL="909638" lvl="1" indent="-571500" eaLnBrk="1" hangingPunct="1">
              <a:buFont typeface="Wingdings 2" pitchFamily="18" charset="2"/>
              <a:buNone/>
            </a:pPr>
            <a:r>
              <a:rPr lang="en-US" smtClean="0"/>
              <a:t>	     - increased settlers</a:t>
            </a:r>
          </a:p>
          <a:p>
            <a:pPr marL="909638" lvl="1" indent="-571500" eaLnBrk="1" hangingPunct="1">
              <a:buFont typeface="Wingdings 2" pitchFamily="18" charset="2"/>
              <a:buNone/>
            </a:pPr>
            <a:r>
              <a:rPr lang="en-US" smtClean="0"/>
              <a:t>B. Ranching &amp; Cattle Drives</a:t>
            </a:r>
          </a:p>
          <a:p>
            <a:pPr marL="909638" lvl="1" indent="-571500" eaLnBrk="1" hangingPunct="1">
              <a:buFont typeface="Wingdings 2" pitchFamily="18" charset="2"/>
              <a:buNone/>
            </a:pPr>
            <a:r>
              <a:rPr lang="en-US" smtClean="0"/>
              <a:t>	1. Cattle Drives</a:t>
            </a:r>
          </a:p>
          <a:p>
            <a:pPr marL="909638" lvl="1" indent="-571500" eaLnBrk="1" hangingPunct="1">
              <a:buFont typeface="Wingdings 2" pitchFamily="18" charset="2"/>
              <a:buNone/>
            </a:pPr>
            <a:r>
              <a:rPr lang="en-US" smtClean="0"/>
              <a:t>	    a. Open Range</a:t>
            </a:r>
          </a:p>
          <a:p>
            <a:pPr marL="909638" lvl="1" indent="-571500" eaLnBrk="1" hangingPunct="1">
              <a:buFont typeface="Wingdings 2" pitchFamily="18" charset="2"/>
              <a:buNone/>
            </a:pPr>
            <a:r>
              <a:rPr lang="en-US" smtClean="0"/>
              <a:t>	2. Long Drives</a:t>
            </a:r>
          </a:p>
          <a:p>
            <a:pPr marL="909638" lvl="1" indent="-571500" eaLnBrk="1" hangingPunct="1">
              <a:buFont typeface="Wingdings 2" pitchFamily="18" charset="2"/>
              <a:buNone/>
            </a:pPr>
            <a:r>
              <a:rPr lang="en-US" smtClean="0"/>
              <a:t>		    a. railroads</a:t>
            </a:r>
          </a:p>
          <a:p>
            <a:pPr marL="909638" lvl="1" indent="-571500"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505200" cy="45259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9460" name="Picture 2" descr="http://gallery.photo.net/photo/7151389-m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362200"/>
            <a:ext cx="44958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PQuestion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/>
          <a:lstStyle/>
          <a:p>
            <a:pPr eaLnBrk="1" hangingPunct="1"/>
            <a:r>
              <a:rPr lang="en-US" sz="4200" smtClean="0"/>
              <a:t>What brought the first wave of settlers to the West?</a:t>
            </a:r>
          </a:p>
        </p:txBody>
      </p:sp>
      <p:graphicFrame>
        <p:nvGraphicFramePr>
          <p:cNvPr id="33796" name="TPChart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228600" y="2146300"/>
          <a:ext cx="9017000" cy="2654300"/>
        </p:xfrm>
        <a:graphic>
          <a:graphicData uri="http://schemas.openxmlformats.org/presentationml/2006/ole">
            <p:oleObj spid="_x0000_s33796" name="Chart" r:id="rId8" imgW="9144000" imgH="2095561" progId="MSGraph.Chart.8">
              <p:embed followColorScheme="full"/>
            </p:oleObj>
          </a:graphicData>
        </a:graphic>
      </p:graphicFrame>
      <p:sp>
        <p:nvSpPr>
          <p:cNvPr id="33798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71600" y="2286000"/>
            <a:ext cx="8229600" cy="2336800"/>
          </a:xfrm>
        </p:spPr>
        <p:txBody>
          <a:bodyPr/>
          <a:lstStyle/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Ranching</a:t>
            </a:r>
          </a:p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Fur trading</a:t>
            </a:r>
          </a:p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Farming </a:t>
            </a:r>
          </a:p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Mining</a:t>
            </a:r>
          </a:p>
        </p:txBody>
      </p:sp>
      <p:grpSp>
        <p:nvGrpSpPr>
          <p:cNvPr id="33799" name="Countdown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823200" y="1492250"/>
            <a:ext cx="1193800" cy="4406900"/>
            <a:chOff x="5024" y="824"/>
            <a:chExt cx="752" cy="2776"/>
          </a:xfrm>
        </p:grpSpPr>
        <p:sp>
          <p:nvSpPr>
            <p:cNvPr id="33801" name="CDLine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CDBall"/>
            <p:cNvSpPr>
              <a:spLocks noChangeArrowheads="1"/>
            </p:cNvSpPr>
            <p:nvPr/>
          </p:nvSpPr>
          <p:spPr bwMode="auto">
            <a:xfrm>
              <a:off x="5024" y="824"/>
              <a:ext cx="752" cy="752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Tahoma" pitchFamily="34" charset="0"/>
                </a:rPr>
                <a:t>10</a:t>
              </a:r>
            </a:p>
          </p:txBody>
        </p:sp>
      </p:grpSp>
      <p:sp>
        <p:nvSpPr>
          <p:cNvPr id="33800" name="CorShape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38238" y="4181475"/>
            <a:ext cx="292100" cy="292100"/>
          </a:xfrm>
          <a:prstGeom prst="star5">
            <a:avLst/>
          </a:prstGeom>
          <a:gradFill rotWithShape="0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37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PQuestion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/>
          <a:lstStyle/>
          <a:p>
            <a:pPr eaLnBrk="1" hangingPunct="1"/>
            <a:r>
              <a:rPr lang="en-US" sz="4200" smtClean="0"/>
              <a:t>Vast areas of grassland owned by the federal government.</a:t>
            </a:r>
          </a:p>
        </p:txBody>
      </p:sp>
      <p:graphicFrame>
        <p:nvGraphicFramePr>
          <p:cNvPr id="30724" name="TPChart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2298700"/>
          <a:ext cx="9245600" cy="2654300"/>
        </p:xfrm>
        <a:graphic>
          <a:graphicData uri="http://schemas.openxmlformats.org/presentationml/2006/ole">
            <p:oleObj spid="_x0000_s30724" name="Chart" r:id="rId8" imgW="9144000" imgH="2095561" progId="MSGraph.Chart.8">
              <p:embed followColorScheme="full"/>
            </p:oleObj>
          </a:graphicData>
        </a:graphic>
      </p:graphicFrame>
      <p:sp>
        <p:nvSpPr>
          <p:cNvPr id="30726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371600" y="2438400"/>
            <a:ext cx="8229600" cy="2336800"/>
          </a:xfrm>
        </p:spPr>
        <p:txBody>
          <a:bodyPr/>
          <a:lstStyle/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Open range</a:t>
            </a:r>
          </a:p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Wagon trail</a:t>
            </a:r>
          </a:p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Vigilance committees</a:t>
            </a:r>
          </a:p>
          <a:p>
            <a:pPr marL="608013" indent="-571500" eaLnBrk="1" hangingPunct="1">
              <a:buFont typeface="Wingdings 2" pitchFamily="18" charset="2"/>
              <a:buAutoNum type="arabicPeriod"/>
            </a:pPr>
            <a:r>
              <a:rPr lang="en-US" sz="3200" smtClean="0"/>
              <a:t>farming</a:t>
            </a:r>
          </a:p>
        </p:txBody>
      </p:sp>
      <p:sp>
        <p:nvSpPr>
          <p:cNvPr id="2" name="CorShape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38238" y="2581275"/>
            <a:ext cx="292100" cy="292100"/>
          </a:xfrm>
          <a:prstGeom prst="star5">
            <a:avLst/>
          </a:prstGeom>
          <a:gradFill rotWithShape="0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0729" name="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823200" y="1492250"/>
            <a:ext cx="1193800" cy="4406900"/>
            <a:chOff x="5024" y="824"/>
            <a:chExt cx="752" cy="2776"/>
          </a:xfrm>
        </p:grpSpPr>
        <p:sp>
          <p:nvSpPr>
            <p:cNvPr id="3" name="CDLine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CDBall"/>
            <p:cNvSpPr>
              <a:spLocks noChangeArrowheads="1"/>
            </p:cNvSpPr>
            <p:nvPr/>
          </p:nvSpPr>
          <p:spPr bwMode="auto">
            <a:xfrm>
              <a:off x="5024" y="824"/>
              <a:ext cx="752" cy="752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Tahoma" pitchFamily="34" charset="0"/>
                </a:rPr>
                <a:t>10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07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1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INCLUDESESSION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9"/>
  <p:tag name="FONTSIZE" val="32"/>
  <p:tag name="BULLETTYPE" val="ppBulletArabicPeriod"/>
  <p:tag name="ANSWERTEXT" val="Ranching&#10;Fur trading&#10;Farming &#10;Minin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4BD49F2B0014330935CE56BF0A4E944"/>
  <p:tag name="SLIDEID" val="84BD49F2B0014330935CE56BF0A4E944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Vast areas of grassland owned by the federal government."/>
  <p:tag name="ANSWERSALIAS" val="Open range|smicln|Wagon trail|smicln|Vigilance committees|smicln|farming"/>
  <p:tag name="VALUES" val="Correct|smicln|Incorrect|smicln|Incorrect|smicln|Incorrect"/>
  <p:tag name="COUNTDOWNSECONDS" val="10"/>
  <p:tag name="TOTALRESPONSES" val="29"/>
  <p:tag name="RESPONSECOUNT" val="29"/>
  <p:tag name="SLICED" val="False"/>
  <p:tag name="RESPONSES" val="1;1;1;1;1;1;1;1;1;1;1;1;1;1;1;1;1;1;1;1;1;1;1;1;1;1;1;1;1;"/>
  <p:tag name="CHARTSTRINGSTD" val="29 0 0 0"/>
  <p:tag name="CHARTSTRINGREV" val="0 0 0 29"/>
  <p:tag name="CHARTSTRINGSTDPER" val="1 0 0 0"/>
  <p:tag name="CHARTSTRINGREVPER" val="0 0 0 1"/>
  <p:tag name="RESPONSESGATHER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4"/>
  <p:tag name="FONTSIZE" val="32"/>
  <p:tag name="BULLETTYPE" val="ppBulletArabicPeriod"/>
  <p:tag name="ANSWERTEXT" val="Open range&#10;Wagon trail&#10;Vigilance committees&#10;farmin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415A08AC95F40699DF71A38BB57F3AF"/>
  <p:tag name="SLIDEID" val="8415A08AC95F40699DF71A38BB57F3AF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The major route north to Abilene, Kansas for cattle drives."/>
  <p:tag name="ANSWERSALIAS" val="Open range|smicln|Chisholm Trail|smicln|Wagon train|smicln|Long drive"/>
  <p:tag name="VALUES" val="Incorrect|smicln|Correct|smicln|Incorrect|smicln|Incorrect"/>
  <p:tag name="COUNTDOWNSECONDS" val="10"/>
  <p:tag name="TOTALRESPONSES" val="29"/>
  <p:tag name="RESPONSECOUNT" val="29"/>
  <p:tag name="SLICED" val="False"/>
  <p:tag name="RESPONSES" val="2;2;2;2;2;2;2;2;2;4;4;2;2;2;2;2;2;2;2;2;2;2;2;4;2;2;2;2;2;"/>
  <p:tag name="CHARTSTRINGSTD" val="0 26 0 3"/>
  <p:tag name="CHARTSTRINGREV" val="3 0 26 0"/>
  <p:tag name="CHARTSTRINGSTDPER" val="0 0.896551724137931 0 0.103448275862069"/>
  <p:tag name="CHARTSTRINGREVPER" val="0.103448275862069 0 0.896551724137931 0"/>
  <p:tag name="RESPONSESGATHER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1"/>
  <p:tag name="FONTSIZE" val="32"/>
  <p:tag name="BULLETTYPE" val="ppBulletArabicPeriod"/>
  <p:tag name="ANSWERTEXT" val="Open range&#10;Chisholm Trail&#10;Wagon train&#10;Long driv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B35F6AF9ED7453E9A233E8C7C3CDF0D"/>
  <p:tag name="SLIDEID" val="1B35F6AF9ED7453E9A233E8C7C3CDF0D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Eventually, and after considerable loss of life, the open range was largely fenced off with a new invention called"/>
  <p:tag name="ANSWERSALIAS" val="Range barriers|smicln|Electric fences|smicln|Lariats|smicln|Barbed wire"/>
  <p:tag name="VALUES" val="Incorrect|smicln|Incorrect|smicln|Incorrect|smicln|Correct"/>
  <p:tag name="COUNTDOWNSECONDS" val="10"/>
  <p:tag name="TOTALRESPONSES" val="29"/>
  <p:tag name="RESPONSECOUNT" val="29"/>
  <p:tag name="SLICED" val="False"/>
  <p:tag name="RESPONSES" val="4;4;4;4;4;4;4;4;4;4;4;4;4;4;4;4;4;4;4;4;4;4;4;4;4;4;4;4;4;"/>
  <p:tag name="CHARTSTRINGSTD" val="0 0 0 29"/>
  <p:tag name="CHARTSTRINGREV" val="29 0 0 0"/>
  <p:tag name="CHARTSTRINGSTDPER" val="0 0 0 1"/>
  <p:tag name="CHARTSTRINGREVPER" val="1 0 0 0"/>
  <p:tag name="RESPONSESGATHERED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3"/>
  <p:tag name="FONTSIZE" val="32"/>
  <p:tag name="BULLETTYPE" val="ppBulletArabicPeriod"/>
  <p:tag name="ANSWERTEXT" val="Range barriers&#10;Electric fences&#10;Lariats&#10;Barbed wir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486D10702514A0781A7EA4B2A5F722A"/>
  <p:tag name="SLIDEID" val="C486D10702514A0781A7EA4B2A5F722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Who proposed creating two large reservations on the Plains in 1867, one for the Sioux and another for the Plains Indians?"/>
  <p:tag name="ANSWERSALIAS" val="Chief Little Crow|smicln|George A. Custer|smicln|Indian Peace Commission|smicln|General Nelson Miles"/>
  <p:tag name="VALUES" val="Incorrect|smicln|Incorrect|smicln|Correct|smicln|Incorrect"/>
  <p:tag name="COUNTDOWNSECONDS" val="1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82"/>
  <p:tag name="FONTSIZE" val="32"/>
  <p:tag name="BULLETTYPE" val="ppBulletArabicPeriod"/>
  <p:tag name="ANSWERTEXT" val="Chief Little Crow&#10;George A. Custer&#10;Indian Peace Commission&#10;General Nelson Miles"/>
  <p:tag name="ANSWERBULLETS" val="3"/>
  <p:tag name="OLDNUMANSWERS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EF37C2853784D93852294E02A990082"/>
  <p:tag name="SLIDEID" val="4EF37C2853784D93852294E02A990082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%"/>
  <p:tag name="QUESTIONALIAS" val="What brought the first wave of settlers to the West?"/>
  <p:tag name="ANSWERSALIAS" val="Ranching|smicln|Fur trading|smicln|Farming |smicln|Mining"/>
  <p:tag name="VALUES" val="Incorrect|smicln|Incorrect|smicln|Incorrect|smicln|Correct"/>
  <p:tag name="COUNTDOWNSECONDS" val="10"/>
  <p:tag name="TOTALRESPONSES" val="29"/>
  <p:tag name="RESPONSECOUNT" val="29"/>
  <p:tag name="SLICED" val="False"/>
  <p:tag name="RESPONSES" val="4;4;4;4;4;4;4;4;4;4;4;4;4;4;4;4;4;4;4;4;4;4;4;4;4;4;4;4;4;"/>
  <p:tag name="CHARTSTRINGSTD" val="0 0 0 29"/>
  <p:tag name="CHARTSTRINGREV" val="29 0 0 0"/>
  <p:tag name="CHARTSTRINGSTDPER" val="0 0 0 1"/>
  <p:tag name="CHARTSTRINGREVPER" val="1 0 0 0"/>
  <p:tag name="RESPONSESGATHERED" val="False"/>
</p:tagLst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3896</TotalTime>
  <Words>311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Franklin Gothic Book</vt:lpstr>
      <vt:lpstr>Wingdings 2</vt:lpstr>
      <vt:lpstr>Calibri</vt:lpstr>
      <vt:lpstr>Tahoma</vt:lpstr>
      <vt:lpstr>Technic</vt:lpstr>
      <vt:lpstr>Technic</vt:lpstr>
      <vt:lpstr>Technic</vt:lpstr>
      <vt:lpstr>Technic</vt:lpstr>
      <vt:lpstr>Technic</vt:lpstr>
      <vt:lpstr>Technic</vt:lpstr>
      <vt:lpstr>Microsoft Graph Chart</vt:lpstr>
      <vt:lpstr>Word List: Gold Mining</vt:lpstr>
      <vt:lpstr>Word List: Cattle Drives</vt:lpstr>
      <vt:lpstr>Word List: Mechanical Farming</vt:lpstr>
      <vt:lpstr>Word List: Plains Indians</vt:lpstr>
      <vt:lpstr>Slide 5</vt:lpstr>
      <vt:lpstr>Objectives</vt:lpstr>
      <vt:lpstr>Settlement </vt:lpstr>
      <vt:lpstr>What brought the first wave of settlers to the West?</vt:lpstr>
      <vt:lpstr>Vast areas of grassland owned by the federal government.</vt:lpstr>
      <vt:lpstr>The major route north to Abilene, Kansas for cattle drives.</vt:lpstr>
      <vt:lpstr>Farming the Plains</vt:lpstr>
      <vt:lpstr>Eventually, and after considerable loss of life, the open range was largely fenced off with a new invention called</vt:lpstr>
      <vt:lpstr>Revolution in Agriculture</vt:lpstr>
      <vt:lpstr>Homework</vt:lpstr>
      <vt:lpstr>Native American Tribes</vt:lpstr>
      <vt:lpstr>Slide 16</vt:lpstr>
      <vt:lpstr>The End of a Way of Life</vt:lpstr>
      <vt:lpstr>Sand Creek Massacre</vt:lpstr>
      <vt:lpstr>Who proposed creating two large reservations on the Plains in 1867, one for the Sioux and another for the Plains Indians?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Gold Mining</dc:title>
  <dc:creator>Jennifer L Sanders</dc:creator>
  <cp:lastModifiedBy>tom.preisse</cp:lastModifiedBy>
  <cp:revision>54</cp:revision>
  <dcterms:created xsi:type="dcterms:W3CDTF">2010-09-12T23:12:54Z</dcterms:created>
  <dcterms:modified xsi:type="dcterms:W3CDTF">2011-09-20T16:41:48Z</dcterms:modified>
</cp:coreProperties>
</file>