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0" r:id="rId1"/>
  </p:sldMasterIdLst>
  <p:notesMasterIdLst>
    <p:notesMasterId r:id="rId48"/>
  </p:notesMasterIdLst>
  <p:handoutMasterIdLst>
    <p:handoutMasterId r:id="rId49"/>
  </p:handoutMasterIdLst>
  <p:sldIdLst>
    <p:sldId id="375" r:id="rId2"/>
    <p:sldId id="377" r:id="rId3"/>
    <p:sldId id="378" r:id="rId4"/>
    <p:sldId id="379" r:id="rId5"/>
    <p:sldId id="397" r:id="rId6"/>
    <p:sldId id="268" r:id="rId7"/>
    <p:sldId id="259" r:id="rId8"/>
    <p:sldId id="362" r:id="rId9"/>
    <p:sldId id="361" r:id="rId10"/>
    <p:sldId id="360" r:id="rId11"/>
    <p:sldId id="353" r:id="rId12"/>
    <p:sldId id="381" r:id="rId13"/>
    <p:sldId id="311" r:id="rId14"/>
    <p:sldId id="313" r:id="rId15"/>
    <p:sldId id="358" r:id="rId16"/>
    <p:sldId id="380" r:id="rId17"/>
    <p:sldId id="386" r:id="rId18"/>
    <p:sldId id="387" r:id="rId19"/>
    <p:sldId id="338" r:id="rId20"/>
    <p:sldId id="388" r:id="rId21"/>
    <p:sldId id="398" r:id="rId22"/>
    <p:sldId id="389" r:id="rId23"/>
    <p:sldId id="340" r:id="rId24"/>
    <p:sldId id="390" r:id="rId25"/>
    <p:sldId id="314" r:id="rId26"/>
    <p:sldId id="368" r:id="rId27"/>
    <p:sldId id="391" r:id="rId28"/>
    <p:sldId id="363" r:id="rId29"/>
    <p:sldId id="392" r:id="rId30"/>
    <p:sldId id="350" r:id="rId31"/>
    <p:sldId id="351" r:id="rId32"/>
    <p:sldId id="393" r:id="rId33"/>
    <p:sldId id="374" r:id="rId34"/>
    <p:sldId id="394" r:id="rId35"/>
    <p:sldId id="395" r:id="rId36"/>
    <p:sldId id="396" r:id="rId37"/>
    <p:sldId id="382" r:id="rId38"/>
    <p:sldId id="383" r:id="rId39"/>
    <p:sldId id="323" r:id="rId40"/>
    <p:sldId id="384" r:id="rId41"/>
    <p:sldId id="325" r:id="rId42"/>
    <p:sldId id="385" r:id="rId43"/>
    <p:sldId id="328" r:id="rId44"/>
    <p:sldId id="330" r:id="rId45"/>
    <p:sldId id="331" r:id="rId46"/>
    <p:sldId id="332" r:id="rId47"/>
  </p:sldIdLst>
  <p:sldSz cx="9144000" cy="6858000" type="screen4x3"/>
  <p:notesSz cx="9296400" cy="6858000"/>
  <p:embeddedFontLst>
    <p:embeddedFont>
      <p:font typeface="Rockwell" pitchFamily="18" charset="0"/>
      <p:regular r:id="rId50"/>
      <p:bold r:id="rId51"/>
      <p:italic r:id="rId52"/>
      <p:boldItalic r:id="rId53"/>
    </p:embeddedFont>
    <p:embeddedFont>
      <p:font typeface="Wingdings 2" pitchFamily="18" charset="2"/>
      <p:regular r:id="rId54"/>
    </p:embeddedFont>
    <p:embeddedFont>
      <p:font typeface="Comic Sans MS" pitchFamily="66" charset="0"/>
      <p:regular r:id="rId55"/>
      <p:bold r:id="rId56"/>
      <p:italic r:id="rId57"/>
      <p:boldItalic r:id="rId58"/>
    </p:embeddedFont>
    <p:embeddedFont>
      <p:font typeface="PressWriter Symbols" pitchFamily="2" charset="2"/>
      <p:regular r:id="rId59"/>
    </p:embeddedFont>
    <p:embeddedFont>
      <p:font typeface="BlackChancery" pitchFamily="2" charset="0"/>
      <p:regular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8F8"/>
    <a:srgbClr val="000000"/>
    <a:srgbClr val="FFFF00"/>
    <a:srgbClr val="FFFFCC"/>
    <a:srgbClr val="FF0000"/>
    <a:srgbClr val="CCECFF"/>
    <a:srgbClr val="E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9" autoAdjust="0"/>
    <p:restoredTop sz="94620" autoAdjust="0"/>
  </p:normalViewPr>
  <p:slideViewPr>
    <p:cSldViewPr>
      <p:cViewPr>
        <p:scale>
          <a:sx n="82" d="100"/>
          <a:sy n="82" d="100"/>
        </p:scale>
        <p:origin x="-4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6"/>
    </p:cViewPr>
  </p:sorterViewPr>
  <p:notesViewPr>
    <p:cSldViewPr>
      <p:cViewPr varScale="1">
        <p:scale>
          <a:sx n="75" d="100"/>
          <a:sy n="75" d="100"/>
        </p:scale>
        <p:origin x="-828" y="-102"/>
      </p:cViewPr>
      <p:guideLst>
        <p:guide orient="horz" pos="2160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B432FB-6875-4EEF-A6CF-8524AA96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1453C7-43B8-4F1A-ACF0-0A7B3A7C8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6C82D-D3AE-42C4-9F98-060530E870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Based on powerpoint by Ms. Susan M. Pojer</a:t>
            </a:r>
            <a:br>
              <a:rPr lang="en-US" smtClean="0"/>
            </a:br>
            <a:r>
              <a:rPr lang="en-US" smtClean="0"/>
              <a:t>Horace Greeley HS  Chappaqua, NY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F2660-B6C3-4AB1-AC45-33DED400834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0E6FC-71DE-4D3B-947A-CE234B0806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41665-64BF-4FBC-9ABC-F9637997519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2FFC7-7280-42A9-8F95-1C103C4EF07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B2329-E7DD-4C4D-AF9B-22BC2B0B279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F6A1E-A093-48BA-9E4B-C83079F06F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1B7EA-E34E-4AE7-957B-04B36D9A5C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7CAE0-05F1-4E08-B871-133FCDAE30F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5F26D-040C-4975-BFD5-12773E09F38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CC7E3-38FC-4C9D-98E7-44A44478217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08B09-083A-4617-A217-632514C1F00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4BBE5-8DFD-4283-9EB4-B86F9B046F9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C80D1-B6B5-4B1C-926E-C26E8327FD1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0375D-4124-4916-AECD-F9EC28B83BE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F9635-88E7-43AA-AF58-B90237CCF14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A56EF-AE8A-4C9C-BF78-E06580596A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91A2E-A6E7-4D27-B88A-02556D3B878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67863-140F-4F1B-ADFD-D76A5E9F88C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D9B0A-31D0-410C-870F-E69E6218C5A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D5F81-A9A1-4050-9C30-8B5182FF884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445A4-CB7C-4208-99B9-4FC52A37F67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75D34-E501-420B-B1DB-EAEA4F722D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5E4811F-9E2A-44D4-9522-427CB788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E6BD-C9F6-40A7-8FE4-A9EFE669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8FC6-A32A-445C-B318-5564681FE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EDD3BE-455B-49F6-820E-1739055B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210091-32E6-4DB8-8E82-6AEAB6097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4832C-9D09-47DB-AA85-B0B98B8F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E66ECA-9457-472D-92F4-C9E137286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9BB65-F37E-42C3-BC14-0EC3799EC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6737-2A07-4734-9CA4-3A1C1482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FA426A7-9579-44D2-8931-5A1019DF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AF40A60-653B-4C5B-9C3A-67B86273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EFFDEC9-6ABE-44FE-9C10-4454A4F8D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88" r:id="rId7"/>
    <p:sldLayoutId id="2147483797" r:id="rId8"/>
    <p:sldLayoutId id="2147483798" r:id="rId9"/>
    <p:sldLayoutId id="2147483789" r:id="rId10"/>
    <p:sldLayoutId id="2147483790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2_9A3yp3Qf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bs.org/video/1610739674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diRXFPef7E&amp;feature=relate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aia/part4/4h2962b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pbs.org/video/16107314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Antebellum Reform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 the U.S.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From the 2</a:t>
            </a:r>
            <a:r>
              <a:rPr lang="en-US" baseline="30000" smtClean="0"/>
              <a:t>nd</a:t>
            </a:r>
            <a:r>
              <a:rPr lang="en-US" smtClean="0"/>
              <a:t> Great Awakening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Abolition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85800" y="1963738"/>
            <a:ext cx="7772400" cy="4437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Revival Meeting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34975" y="5257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“soul-shaking” </a:t>
            </a:r>
            <a:br>
              <a:rPr lang="en-US"/>
            </a:br>
            <a:r>
              <a:rPr lang="en-US"/>
              <a:t>conversion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28600" y="64309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R1-2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1400" y="1646238"/>
            <a:ext cx="51054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Revivalist minister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Similar to 1</a:t>
            </a:r>
            <a:r>
              <a:rPr lang="en-US" baseline="30000" dirty="0" smtClean="0"/>
              <a:t>st</a:t>
            </a:r>
            <a:r>
              <a:rPr lang="en-US" dirty="0" smtClean="0"/>
              <a:t> Great Awakening revivals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Personal experience of god and faith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Christians had duty to remake the world in God’s image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Reform efforts: mixed-sex services, abolition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/>
        <p:txBody>
          <a:bodyPr wrap="none" rtlCol="0">
            <a:sp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Charles G. Finney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6" name="Picture 8" descr="http://upload.wikimedia.org/wikipedia/commons/thumb/9/96/Charles_g_finney.jpg/220px-Charles_g_fin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981200"/>
            <a:ext cx="2698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Shakers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8382000" cy="48307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Radical</a:t>
            </a:r>
            <a:r>
              <a:rPr lang="en-US" sz="2400" dirty="0" smtClean="0">
                <a:latin typeface="Arial" charset="0"/>
                <a:cs typeface="Arial" charset="0"/>
              </a:rPr>
              <a:t> religious sect that began in 1740s or 1750s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Influenced by 1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latin typeface="Arial" charset="0"/>
                <a:cs typeface="Arial" charset="0"/>
              </a:rPr>
              <a:t> and 2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nd</a:t>
            </a:r>
            <a:r>
              <a:rPr lang="en-US" sz="2400" dirty="0" smtClean="0">
                <a:latin typeface="Arial" charset="0"/>
                <a:cs typeface="Arial" charset="0"/>
              </a:rPr>
              <a:t> Great Awakenings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Led by Mother Ann Lee, Lucy Wright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God is both male and female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Equality</a:t>
            </a:r>
            <a:r>
              <a:rPr lang="en-US" sz="2400" dirty="0" smtClean="0">
                <a:latin typeface="Arial" charset="0"/>
                <a:cs typeface="Arial" charset="0"/>
              </a:rPr>
              <a:t> of sexes under god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Personal</a:t>
            </a:r>
            <a:r>
              <a:rPr lang="en-US" sz="2400" dirty="0" smtClean="0">
                <a:latin typeface="Arial" charset="0"/>
                <a:cs typeface="Arial" charset="0"/>
              </a:rPr>
              <a:t> revelations from god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Called “Shakers” b/c of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ecstati</a:t>
            </a:r>
            <a:r>
              <a:rPr lang="en-US" sz="2400" dirty="0" smtClean="0">
                <a:latin typeface="Arial" charset="0"/>
                <a:cs typeface="Arial" charset="0"/>
              </a:rPr>
              <a:t>c religious expression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Members observed celibacy, simplicity, and creation of self-sufficient Shaker communities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Shaker communities were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utopian</a:t>
            </a:r>
            <a:r>
              <a:rPr lang="en-US" sz="2400" dirty="0" smtClean="0">
                <a:latin typeface="Arial" charset="0"/>
                <a:cs typeface="Arial" charset="0"/>
              </a:rPr>
              <a:t> settlements:  attempts to create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equality and perfection on earth</a:t>
            </a:r>
          </a:p>
        </p:txBody>
      </p:sp>
      <p:pic>
        <p:nvPicPr>
          <p:cNvPr id="21509" name="Picture 5" descr="Image result for Shaker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57400"/>
            <a:ext cx="2286000" cy="191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707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143000" y="1736725"/>
            <a:ext cx="6400800" cy="4397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Shaker Religious Meeting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410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THRILLER?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hair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46150" y="1657350"/>
            <a:ext cx="2835275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79" name="Picture 4" descr="Fruit Baskets JPG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4876800" y="1524000"/>
            <a:ext cx="3124200" cy="142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5" descr="Pencil post bed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4810125" y="3048000"/>
            <a:ext cx="3190875" cy="3333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Shakers Emphasized Simplicity, Practicality, and Utility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09600" y="54102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Joseph Smith </a:t>
            </a:r>
            <a:br>
              <a:rPr lang="en-US"/>
            </a:br>
            <a:r>
              <a:rPr lang="en-US"/>
              <a:t>(1805-1844)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495800" y="1752600"/>
            <a:ext cx="426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indent="-403225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1800"/>
              <a:t>Based on Joseph Smith’s revelations from the angel Moroni</a:t>
            </a:r>
          </a:p>
          <a:p>
            <a:pPr marL="403225" indent="-403225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1800"/>
              <a:t>1823 </a:t>
            </a:r>
            <a:r>
              <a:rPr lang="en-US" sz="1800">
                <a:sym typeface="Wingdings" pitchFamily="2" charset="2"/>
              </a:rPr>
              <a:t></a:t>
            </a:r>
            <a:r>
              <a:rPr lang="en-US" sz="1800"/>
              <a:t> Golden Tablets</a:t>
            </a:r>
          </a:p>
          <a:p>
            <a:pPr marL="403225" indent="-403225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1800"/>
              <a:t>1830 </a:t>
            </a:r>
            <a:r>
              <a:rPr lang="en-US" sz="1800">
                <a:sym typeface="Wingdings" pitchFamily="2" charset="2"/>
              </a:rPr>
              <a:t></a:t>
            </a:r>
            <a:r>
              <a:rPr lang="en-US" sz="1800"/>
              <a:t> Book of Mormon</a:t>
            </a:r>
          </a:p>
          <a:p>
            <a:pPr marL="403225" indent="-403225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1800"/>
              <a:t>1844 </a:t>
            </a:r>
            <a:r>
              <a:rPr lang="en-US" sz="1800">
                <a:sym typeface="Wingdings" pitchFamily="2" charset="2"/>
              </a:rPr>
              <a:t> </a:t>
            </a:r>
            <a:r>
              <a:rPr lang="en-US" sz="1800"/>
              <a:t>Murdered in Carthage, IL</a:t>
            </a:r>
          </a:p>
          <a:p>
            <a:pPr marL="403225" indent="-403225">
              <a:spcBef>
                <a:spcPct val="50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1800"/>
              <a:t>Persecution led to Mormon beliefs: chosen people, exile to Utah, self-reliance, and communitarianism</a:t>
            </a:r>
          </a:p>
        </p:txBody>
      </p:sp>
      <p:pic>
        <p:nvPicPr>
          <p:cNvPr id="25604" name="Picture 10" descr="Murder-of-Joseph-Smith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 r="6668"/>
          <a:stretch>
            <a:fillRect/>
          </a:stretch>
        </p:blipFill>
        <p:spPr bwMode="auto">
          <a:xfrm>
            <a:off x="5599113" y="4800600"/>
            <a:ext cx="2060575" cy="165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4"/>
              </a:rPr>
              <a:t>Mormons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(Church of Latter-Day Saints)</a:t>
            </a:r>
            <a:endParaRPr lang="en-US" sz="3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5606" name="Picture 8" descr="Image: &quot;Joseph Smith,&quot; 1998, Del Par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638" y="1760538"/>
            <a:ext cx="24987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Mormons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1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(Church of Latter-Day Saints)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Mormon Church mixed different strands of revival and reform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Part of 2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Great Awakening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New religious sect (1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wholly American religion?)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Radical 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communitarian,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equality under god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conservative (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patriarchal and exclusive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atriarchal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church and family -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Only males could be church or family leaders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Polygamy as practice of patriarchal rule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Originally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excluded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blacks and Native Americans, similar to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Jacksonian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democracy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Transcendentalism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en-US" dirty="0" smtClean="0"/>
              <a:t>Major beliefs: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“Transcend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” the limits of intellect and allow the emotions, the SOUL, to create an original relationship with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Universe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Moral authority and feeling over rationality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Infinite benevolence of God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Appreciation for Nature:  God can be seen in nature, both power and benevolence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Humans are divine, good, and changeable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Rejection of formal authority</a:t>
            </a:r>
          </a:p>
          <a:p>
            <a:pPr marL="640080" lvl="1" eaLnBrk="1" fontAlgn="auto" hangingPunct="1">
              <a:spcAft>
                <a:spcPts val="400"/>
              </a:spcAft>
              <a:defRPr/>
            </a:pPr>
            <a:r>
              <a:rPr lang="en-US" dirty="0" smtClean="0"/>
              <a:t>Personal ethics and morality</a:t>
            </a:r>
          </a:p>
          <a:p>
            <a:pPr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en-US" dirty="0" smtClean="0"/>
              <a:t>Related to Romanticism in Europe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Transcendentalism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man was divine</a:t>
            </a:r>
            <a:r>
              <a:rPr lang="en-US" dirty="0"/>
              <a:t>, it would be wicked that he should be held in slavery, or his soul corrupted by superstition, or his mind clouded by </a:t>
            </a:r>
            <a:r>
              <a:rPr lang="en-US" dirty="0" smtClean="0"/>
              <a:t>ignorance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Thus,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role of the reformer </a:t>
            </a:r>
            <a:r>
              <a:rPr lang="en-US" dirty="0"/>
              <a:t>was to restore man to that divinity which God had endowed </a:t>
            </a:r>
            <a:r>
              <a:rPr lang="en-US" dirty="0" smtClean="0"/>
              <a:t>them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Humans had power over their own lives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They could remake themselves and their world in God’s image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/>
        </p:nvSpPr>
        <p:spPr bwMode="auto">
          <a:xfrm flipH="1">
            <a:off x="2667000" y="1752600"/>
            <a:ext cx="533400" cy="137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40" name="Oval 4"/>
          <p:cNvSpPr>
            <a:spLocks noChangeArrowheads="1"/>
          </p:cNvSpPr>
          <p:nvPr/>
        </p:nvSpPr>
        <p:spPr bwMode="auto">
          <a:xfrm>
            <a:off x="1524000" y="31242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Ralph Waldo</a:t>
            </a:r>
          </a:p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Emerson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6324600" y="1752600"/>
            <a:ext cx="381000" cy="1371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42" name="Oval 6"/>
          <p:cNvSpPr>
            <a:spLocks noChangeArrowheads="1"/>
          </p:cNvSpPr>
          <p:nvPr/>
        </p:nvSpPr>
        <p:spPr bwMode="auto">
          <a:xfrm>
            <a:off x="5791200" y="31242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Henry David</a:t>
            </a:r>
          </a:p>
          <a:p>
            <a:pPr algn="ctr">
              <a:defRPr/>
            </a:pPr>
            <a:r>
              <a:rPr lang="en-US" sz="2000" b="1">
                <a:latin typeface="Comic Sans MS" pitchFamily="66" charset="0"/>
              </a:rPr>
              <a:t>Thoreau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1371600" y="4038600"/>
            <a:ext cx="6096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0" y="4495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Nature</a:t>
            </a:r>
            <a:b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(1832)</a:t>
            </a:r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>
            <a:off x="5410200" y="4038600"/>
            <a:ext cx="838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4267200" y="466407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Walden</a:t>
            </a:r>
            <a:b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(1854)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315200" y="4038600"/>
            <a:ext cx="3810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6324600" y="4495800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Resistance to Civil Disobedience</a:t>
            </a:r>
            <a:b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(1849)</a:t>
            </a: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2971800" y="4114800"/>
            <a:ext cx="457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362200" y="4648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Self-Reliance</a:t>
            </a: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 (1841)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2438400" y="41148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1371600" y="56388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“The American Scholar” 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(1837)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8001000" y="6324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R3-1/3/4/5</a:t>
            </a:r>
          </a:p>
        </p:txBody>
      </p:sp>
      <p:pic>
        <p:nvPicPr>
          <p:cNvPr id="29713" name="Picture 18" descr="henry-david-thor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81200"/>
            <a:ext cx="1049338" cy="151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14" name="Picture 19" descr="Ralph Walso Emerson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57200" y="1981200"/>
            <a:ext cx="108585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American Transcendental Thinkers in Concord, MA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Main Ideas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Antebellum Reform Movements are part of long tradition of reform in America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Ideas of reform:  Puritan “City on a Hill”; Revolutionary tradition; </a:t>
            </a:r>
            <a:r>
              <a:rPr lang="en-US" sz="2800" dirty="0" err="1" smtClean="0"/>
              <a:t>Jacksonianism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>
                <a:solidFill>
                  <a:schemeClr val="accent1"/>
                </a:solidFill>
              </a:rPr>
              <a:t>Shared belief that humans could understand and change society for the better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Reform could take many shapes, small “p” populist, progressive, radical, and right-wing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Different methods and goals of reform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Transcendental Agenda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 smtClean="0"/>
              <a:t>All humans share part of a common soul; reconnect humans to one another and god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 smtClean="0"/>
              <a:t>Reconnect humans with nature (and god)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 smtClean="0"/>
              <a:t>Give </a:t>
            </a:r>
            <a:r>
              <a:rPr lang="en-US" dirty="0"/>
              <a:t>freedom to the </a:t>
            </a:r>
            <a:r>
              <a:rPr lang="en-US" dirty="0" smtClean="0"/>
              <a:t>slave</a:t>
            </a:r>
            <a:endParaRPr lang="en-US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/>
              <a:t>Give well-being to the poor and the </a:t>
            </a:r>
            <a:r>
              <a:rPr lang="en-US" dirty="0" smtClean="0"/>
              <a:t>miserable</a:t>
            </a:r>
            <a:endParaRPr lang="en-US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/>
              <a:t>Give learning to the </a:t>
            </a:r>
            <a:r>
              <a:rPr lang="en-US" dirty="0" smtClean="0"/>
              <a:t>ignorant</a:t>
            </a:r>
            <a:endParaRPr lang="en-US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/>
              <a:t>Give health to the </a:t>
            </a:r>
            <a:r>
              <a:rPr lang="en-US" dirty="0" smtClean="0"/>
              <a:t>sick</a:t>
            </a:r>
            <a:endParaRPr lang="en-US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en-US" dirty="0"/>
              <a:t>Give peace and justice to </a:t>
            </a:r>
            <a:r>
              <a:rPr lang="en-US" dirty="0" smtClean="0"/>
              <a:t>society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endParaRPr lang="en-US" dirty="0"/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Thomas Cole &amp; the Hudson River School of Painters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1747" name="Picture 2" descr="http://upload.wikimedia.org/wikipedia/commons/a/a3/Thomas_Cole,_The_Ox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65706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914400" y="6110288"/>
            <a:ext cx="461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Thomas Cole, </a:t>
            </a:r>
            <a:r>
              <a:rPr lang="en-US" i="1"/>
              <a:t>The Oxbow</a:t>
            </a:r>
            <a:r>
              <a:rPr lang="en-US"/>
              <a:t>, 1836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086600" y="1676400"/>
            <a:ext cx="18780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Hudson River</a:t>
            </a:r>
          </a:p>
          <a:p>
            <a:r>
              <a:rPr lang="en-US" sz="1800"/>
              <a:t>School</a:t>
            </a:r>
          </a:p>
          <a:p>
            <a:endParaRPr lang="en-US" sz="1800"/>
          </a:p>
          <a:p>
            <a:r>
              <a:rPr lang="en-US" sz="1800"/>
              <a:t>U.S. artists tried</a:t>
            </a:r>
          </a:p>
          <a:p>
            <a:r>
              <a:rPr lang="en-US" sz="1800"/>
              <a:t>to distinguish</a:t>
            </a:r>
          </a:p>
          <a:p>
            <a:r>
              <a:rPr lang="en-US" sz="1800"/>
              <a:t>themselves from</a:t>
            </a:r>
          </a:p>
          <a:p>
            <a:r>
              <a:rPr lang="en-US" sz="1800"/>
              <a:t>Europeans</a:t>
            </a:r>
          </a:p>
          <a:p>
            <a:endParaRPr lang="en-US" sz="1800"/>
          </a:p>
          <a:p>
            <a:r>
              <a:rPr lang="en-US" sz="1800"/>
              <a:t>U.S. greatness</a:t>
            </a:r>
          </a:p>
          <a:p>
            <a:r>
              <a:rPr lang="en-US" sz="1800"/>
              <a:t>could be seen in</a:t>
            </a:r>
          </a:p>
          <a:p>
            <a:r>
              <a:rPr lang="en-US" sz="1800"/>
              <a:t>natural world</a:t>
            </a:r>
          </a:p>
          <a:p>
            <a:endParaRPr lang="en-US" sz="1800"/>
          </a:p>
          <a:p>
            <a:r>
              <a:rPr lang="en-US" sz="1800"/>
              <a:t>God could be </a:t>
            </a:r>
          </a:p>
          <a:p>
            <a:r>
              <a:rPr lang="en-US" sz="1800"/>
              <a:t>seen in nature:</a:t>
            </a:r>
          </a:p>
          <a:p>
            <a:r>
              <a:rPr lang="en-US" sz="1800"/>
              <a:t>Power, fury, </a:t>
            </a:r>
          </a:p>
          <a:p>
            <a:r>
              <a:rPr lang="en-US" sz="1800"/>
              <a:t>beauty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Utopian Communities in America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Remaking the world to fit God’s image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Related to Puritan “City on a Hill”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Religious communities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Secular communities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Early socialist communes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Examples: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George Ripley’s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Brook Farm</a:t>
            </a:r>
            <a:r>
              <a:rPr lang="en-US" dirty="0" smtClean="0"/>
              <a:t>, West Roxbury, MA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Robert Owens’s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utopian socialist communities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Fourierist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communes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04690_m_10_0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371600" y="1524000"/>
            <a:ext cx="6553200" cy="4830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Utopian Communities in America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Oneida Community,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 York, 1848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4819" name="Picture 4" descr="fronti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6383"/>
          <a:stretch>
            <a:fillRect/>
          </a:stretch>
        </p:blipFill>
        <p:spPr bwMode="auto">
          <a:xfrm>
            <a:off x="1066800" y="1600200"/>
            <a:ext cx="2916238" cy="388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77813" y="5497513"/>
            <a:ext cx="449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John Humphrey Noyes</a:t>
            </a:r>
            <a:br>
              <a:rPr lang="en-US"/>
            </a:br>
            <a:r>
              <a:rPr lang="en-US"/>
              <a:t>(1811-1886)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265613" y="1674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Millenarianism --&gt; the 2nd</a:t>
            </a:r>
            <a:br>
              <a:rPr lang="en-US"/>
            </a:br>
            <a:r>
              <a:rPr lang="en-US"/>
              <a:t>   coming of Christ had already    </a:t>
            </a:r>
          </a:p>
          <a:p>
            <a:pPr>
              <a:buClr>
                <a:srgbClr val="FF0000"/>
              </a:buClr>
            </a:pPr>
            <a:r>
              <a:rPr lang="en-US"/>
              <a:t>   occurred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67200" y="3152775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  <a:defRPr/>
            </a:pPr>
            <a:r>
              <a:rPr lang="en-US" dirty="0"/>
              <a:t> Humans were no longer</a:t>
            </a:r>
            <a:br>
              <a:rPr lang="en-US" dirty="0"/>
            </a:br>
            <a:r>
              <a:rPr lang="en-US" dirty="0"/>
              <a:t>   obliged to follow the moral</a:t>
            </a:r>
            <a:br>
              <a:rPr lang="en-US" dirty="0"/>
            </a:br>
            <a:r>
              <a:rPr lang="en-US" dirty="0"/>
              <a:t>   rules of the past</a:t>
            </a:r>
          </a:p>
          <a:p>
            <a:pPr>
              <a:buClr>
                <a:srgbClr val="FF0000"/>
              </a:buClr>
              <a:buFont typeface="PressWriter Symbols" pitchFamily="2" charset="2"/>
              <a:buChar char="e"/>
              <a:defRPr/>
            </a:pPr>
            <a:endParaRPr lang="en-US" dirty="0"/>
          </a:p>
          <a:p>
            <a:pPr>
              <a:buClr>
                <a:srgbClr val="FF0000"/>
              </a:buClr>
              <a:buFont typeface="PressWriter Symbols" pitchFamily="2" charset="2"/>
              <a:buChar char="e"/>
              <a:defRPr/>
            </a:pPr>
            <a:r>
              <a:rPr lang="en-US" dirty="0"/>
              <a:t> All members married to each-</a:t>
            </a:r>
          </a:p>
          <a:p>
            <a:pPr>
              <a:buClr>
                <a:srgbClr val="FF0000"/>
              </a:buClr>
              <a:defRPr/>
            </a:pPr>
            <a:r>
              <a:rPr lang="en-US" dirty="0"/>
              <a:t>   other</a:t>
            </a:r>
          </a:p>
          <a:p>
            <a:pPr>
              <a:buClr>
                <a:srgbClr val="FF0000"/>
              </a:buClr>
              <a:defRPr/>
            </a:pPr>
            <a:endParaRPr lang="en-US" dirty="0"/>
          </a:p>
          <a:p>
            <a:pPr>
              <a:buClr>
                <a:srgbClr val="FF0000"/>
              </a:buClr>
              <a:buFont typeface="PressWriter Symbols" pitchFamily="2" charset="2"/>
              <a:buChar char="e"/>
              <a:defRPr/>
            </a:pPr>
            <a:r>
              <a:rPr lang="en-US" dirty="0"/>
              <a:t> Carefully regulated “free love”</a:t>
            </a:r>
          </a:p>
          <a:p>
            <a:pPr>
              <a:buClr>
                <a:srgbClr val="FF0000"/>
              </a:buClr>
              <a:defRPr/>
            </a:pPr>
            <a:endParaRPr lang="en-US" dirty="0"/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914400"/>
            <a:ext cx="3810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FIRST HIPPIES?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orothea Dix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90563" y="1676400"/>
            <a:ext cx="3348037" cy="449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81534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R1-5/7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Prison Reform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658938"/>
            <a:ext cx="4495800" cy="44005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Dorothea </a:t>
            </a:r>
            <a:r>
              <a:rPr lang="en-US" dirty="0" smtClean="0"/>
              <a:t>Dix </a:t>
            </a:r>
            <a:r>
              <a:rPr lang="en-US" sz="2000" dirty="0" smtClean="0"/>
              <a:t>(1802-1887</a:t>
            </a:r>
            <a:r>
              <a:rPr lang="en-US" sz="2000" dirty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1821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first penitentiary </a:t>
            </a:r>
            <a:r>
              <a:rPr lang="en-US" sz="2800" dirty="0" smtClean="0"/>
              <a:t>founded in </a:t>
            </a:r>
            <a:r>
              <a:rPr lang="en-US" sz="2800" dirty="0"/>
              <a:t>Auburn, </a:t>
            </a:r>
            <a:r>
              <a:rPr lang="en-US" sz="2800" dirty="0" smtClean="0"/>
              <a:t>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Quakers and others concerned with brutality of prisons and capital punishment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Separation of criminals and mentally ill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Penitentiaries intended to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reform</a:t>
            </a:r>
            <a:r>
              <a:rPr lang="en-US" sz="2400" dirty="0" smtClean="0"/>
              <a:t> inmates, heal sick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Dorothea Dix Lunatic Asylum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838200" y="1790700"/>
            <a:ext cx="7620000" cy="415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Penitentiary, 1849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Temperance Movement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8307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1826 – American Temperance Society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Attacked “demon rum”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Weakened republic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 wasted earnings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Led to domestic violence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Prevented men from rational political participation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Prevented hard work and self-improvement</a:t>
            </a:r>
          </a:p>
        </p:txBody>
      </p:sp>
      <p:pic>
        <p:nvPicPr>
          <p:cNvPr id="39940" name="Picture 3" descr="fwillard.jpg (31194 bytes)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143500" y="1828800"/>
            <a:ext cx="2647950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5314950" y="5257800"/>
            <a:ext cx="2324100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Frances Willard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609600" y="57912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From the first glass to the grave, 1846</a:t>
            </a:r>
          </a:p>
        </p:txBody>
      </p:sp>
      <p:pic>
        <p:nvPicPr>
          <p:cNvPr id="41987" name="Picture 6" descr="Drunkard's Prog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50" y="1460500"/>
            <a:ext cx="5880100" cy="410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“The Drunkard’s Progress”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Educational Reform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Transition from religious training to  secular education</a:t>
            </a:r>
          </a:p>
          <a:p>
            <a:pPr eaLnBrk="1" hangingPunct="1"/>
            <a:r>
              <a:rPr lang="en-US" sz="2800" dirty="0" smtClean="0"/>
              <a:t>Widening of education to general population</a:t>
            </a:r>
          </a:p>
          <a:p>
            <a:pPr eaLnBrk="1" hangingPunct="1"/>
            <a:r>
              <a:rPr lang="en-US" sz="2800" dirty="0" smtClean="0"/>
              <a:t>MA </a:t>
            </a:r>
            <a:r>
              <a:rPr lang="en-US" sz="2800" dirty="0" smtClean="0">
                <a:sym typeface="Wingdings" pitchFamily="2" charset="2"/>
              </a:rPr>
              <a:t> always on the forefront of public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           educational reform</a:t>
            </a:r>
          </a:p>
          <a:p>
            <a:pPr lvl="1" eaLnBrk="1" hangingPunct="1"/>
            <a:r>
              <a:rPr lang="en-US" sz="2200" dirty="0" smtClean="0">
                <a:sym typeface="Wingdings" pitchFamily="2" charset="2"/>
              </a:rPr>
              <a:t>1st state to establish tax support for local public schools</a:t>
            </a:r>
          </a:p>
          <a:p>
            <a:pPr eaLnBrk="1" hangingPunct="1"/>
            <a:r>
              <a:rPr lang="en-US" sz="2800" dirty="0" smtClean="0"/>
              <a:t>By 1860 every state offered free public </a:t>
            </a:r>
            <a:br>
              <a:rPr lang="en-US" sz="2800" dirty="0" smtClean="0"/>
            </a:br>
            <a:r>
              <a:rPr lang="en-US" sz="2800" dirty="0" smtClean="0"/>
              <a:t>education to whites</a:t>
            </a:r>
          </a:p>
          <a:p>
            <a:pPr eaLnBrk="1" hangingPunct="1"/>
            <a:r>
              <a:rPr lang="en-US" sz="2800" dirty="0" smtClean="0"/>
              <a:t>US had one of the highest literacy rates in the world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Tradition of Association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and Reform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Alexis de Tocqueville: Americans associate, form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groups for common interests</a:t>
            </a:r>
            <a:r>
              <a:rPr lang="en-US" dirty="0" smtClean="0"/>
              <a:t>, more than Europeans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Examples of antebellum reform movements:  abolition, women’s rights, utopian settlements, labor, temperance, socialists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Later examples:  labor movement, Populists, New Deal, civil rights, women’s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49788" y="1455738"/>
            <a:ext cx="3044825" cy="8302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“Father of </a:t>
            </a:r>
          </a:p>
          <a:p>
            <a:pPr algn="ctr"/>
            <a:r>
              <a:rPr lang="en-US"/>
              <a:t>American Education”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581400" y="22860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600" b="1">
                <a:solidFill>
                  <a:schemeClr val="bg1"/>
                </a:solidFill>
                <a:latin typeface="BlackChancery" pitchFamily="2" charset="0"/>
              </a:rPr>
              <a:t> </a:t>
            </a:r>
            <a:r>
              <a:rPr lang="en-US"/>
              <a:t>children were clay in the hands </a:t>
            </a:r>
            <a:br>
              <a:rPr lang="en-US"/>
            </a:br>
            <a:r>
              <a:rPr lang="en-US"/>
              <a:t>   of teachers and school officials</a:t>
            </a:r>
            <a:endParaRPr lang="en-US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581400" y="35052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sz="3600" b="1">
                <a:solidFill>
                  <a:schemeClr val="bg1"/>
                </a:solidFill>
                <a:latin typeface="BlackChancery" pitchFamily="2" charset="0"/>
              </a:rPr>
              <a:t> </a:t>
            </a:r>
            <a:r>
              <a:rPr lang="en-US"/>
              <a:t>children should be “molded” </a:t>
            </a:r>
            <a:br>
              <a:rPr lang="en-US"/>
            </a:br>
            <a:r>
              <a:rPr lang="en-US"/>
              <a:t>   into a state of perfection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3581400" y="469265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discouraged corporal punishment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3581400" y="5332413"/>
            <a:ext cx="5181600" cy="8302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established state teacher-</a:t>
            </a:r>
            <a:br>
              <a:rPr lang="en-US"/>
            </a:br>
            <a:r>
              <a:rPr lang="en-US"/>
              <a:t>   training programs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304800" y="6324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R3-6</a:t>
            </a:r>
          </a:p>
        </p:txBody>
      </p:sp>
      <p:pic>
        <p:nvPicPr>
          <p:cNvPr id="44040" name="Picture 10" descr="Horace Mann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r="3798" b="1486"/>
          <a:stretch>
            <a:fillRect/>
          </a:stretch>
        </p:blipFill>
        <p:spPr bwMode="auto">
          <a:xfrm>
            <a:off x="457200" y="1524000"/>
            <a:ext cx="28956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Horace Mann </a:t>
            </a: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(1796-1859)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457200" y="42672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Used religious parables to teach “American values.”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7200" y="4876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Teach middle class morality and respect for order.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457200" y="5486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Teach “3 Rs” + “Protestant ethic” (frugality, hard work,  sobriety)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8153400" y="63246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R3-8</a:t>
            </a:r>
          </a:p>
        </p:txBody>
      </p:sp>
      <p:pic>
        <p:nvPicPr>
          <p:cNvPr id="45062" name="Picture 8" descr="McGuffey Reader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571625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3" name="Picture 9" descr="McGuffey Reader-1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11420" t="2856" r="4837" b="2856"/>
          <a:stretch>
            <a:fillRect/>
          </a:stretch>
        </p:blipFill>
        <p:spPr bwMode="auto">
          <a:xfrm>
            <a:off x="3962400" y="1143000"/>
            <a:ext cx="20320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4" name="Picture 10" descr="McGuffey Reader-2"/>
          <p:cNvPicPr>
            <a:picLocks noChangeAspect="1" noChangeArrowheads="1"/>
          </p:cNvPicPr>
          <p:nvPr/>
        </p:nvPicPr>
        <p:blipFill>
          <a:blip r:embed="rId5" cstate="print">
            <a:lum bright="-12000" contrast="6000"/>
          </a:blip>
          <a:srcRect/>
          <a:stretch>
            <a:fillRect/>
          </a:stretch>
        </p:blipFill>
        <p:spPr bwMode="auto">
          <a:xfrm>
            <a:off x="785813" y="381000"/>
            <a:ext cx="2262187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65" name="TextBox 1"/>
          <p:cNvSpPr txBox="1">
            <a:spLocks noChangeArrowheads="1"/>
          </p:cNvSpPr>
          <p:nvPr/>
        </p:nvSpPr>
        <p:spPr bwMode="auto">
          <a:xfrm>
            <a:off x="3378200" y="388938"/>
            <a:ext cx="5232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McGuffey Eclectic Readers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Women Educators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3" name="Picture 9" descr="Emma Willar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2887" r="6000" b="16743"/>
          <a:stretch>
            <a:fillRect/>
          </a:stretch>
        </p:blipFill>
        <p:spPr bwMode="auto">
          <a:xfrm>
            <a:off x="644525" y="1481138"/>
            <a:ext cx="2098675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2847975" y="1481138"/>
            <a:ext cx="227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Emma Willard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(1787-1870)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19400" y="24384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 Troy, NY Female Seminary</a:t>
            </a:r>
          </a:p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 Curriculum:  math, physics, history,  </a:t>
            </a:r>
          </a:p>
          <a:p>
            <a:pPr>
              <a:buClr>
                <a:srgbClr val="FF0000"/>
              </a:buClr>
            </a:pPr>
            <a:r>
              <a:rPr lang="en-US"/>
              <a:t>    geography</a:t>
            </a:r>
          </a:p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 Trained female teachers</a:t>
            </a:r>
          </a:p>
        </p:txBody>
      </p:sp>
      <p:pic>
        <p:nvPicPr>
          <p:cNvPr id="46086" name="Picture 6" descr="Mary Lyo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25316" t="22858" r="26582" b="8571"/>
          <a:stretch>
            <a:fillRect/>
          </a:stretch>
        </p:blipFill>
        <p:spPr bwMode="auto">
          <a:xfrm>
            <a:off x="736600" y="4232275"/>
            <a:ext cx="1912938" cy="2416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971800" y="4422775"/>
            <a:ext cx="2033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Mary Lyons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(1797-1849)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847975" y="5440363"/>
            <a:ext cx="5497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 1837 </a:t>
            </a:r>
            <a:r>
              <a:rPr lang="en-US">
                <a:sym typeface="Wingdings" pitchFamily="2" charset="2"/>
              </a:rPr>
              <a:t> she established Mt. Holyoke </a:t>
            </a:r>
          </a:p>
          <a:p>
            <a:pPr>
              <a:buClr>
                <a:srgbClr val="FF0000"/>
              </a:buClr>
            </a:pPr>
            <a:r>
              <a:rPr lang="en-US">
                <a:sym typeface="Wingdings" pitchFamily="2" charset="2"/>
              </a:rPr>
              <a:t>   [So. Hadley, MA] as the first college </a:t>
            </a:r>
          </a:p>
          <a:p>
            <a:pPr>
              <a:buClr>
                <a:srgbClr val="FF0000"/>
              </a:buClr>
            </a:pPr>
            <a:r>
              <a:rPr lang="en-US">
                <a:sym typeface="Wingdings" pitchFamily="2" charset="2"/>
              </a:rPr>
              <a:t>   for women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Bill\Desktop\carnes\Carnes_JPG\IMAGES-FINAL_M10\AAJJMJI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19200" y="1433513"/>
            <a:ext cx="6858000" cy="512762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4218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Female Seminary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19</a:t>
            </a:r>
            <a:r>
              <a:rPr lang="en-US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-Century Gender Roles:  Separate Spheres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“The Cult of Domesticity</a:t>
            </a:r>
            <a:r>
              <a:rPr lang="en-US" dirty="0" smtClean="0"/>
              <a:t>”/</a:t>
            </a:r>
            <a:r>
              <a:rPr lang="en-US" b="1" dirty="0" smtClean="0"/>
              <a:t>REPUBLICAN MOTHERHOOD</a:t>
            </a:r>
            <a:endParaRPr lang="en-US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A woman’s “sphere” was in the home (it was </a:t>
            </a:r>
            <a:r>
              <a:rPr lang="en-US" dirty="0" smtClean="0"/>
              <a:t>a refuge </a:t>
            </a:r>
            <a:r>
              <a:rPr lang="en-US" dirty="0"/>
              <a:t>from the cruel world outside</a:t>
            </a:r>
            <a:r>
              <a:rPr lang="en-US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Her role was to “civilize” her husband </a:t>
            </a:r>
            <a:r>
              <a:rPr lang="en-US" dirty="0" smtClean="0"/>
              <a:t>and family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/>
              <a:t>An 1830s MA minister</a:t>
            </a:r>
            <a:r>
              <a:rPr lang="en-US" sz="2600" dirty="0" smtClean="0"/>
              <a:t>:  “The </a:t>
            </a:r>
            <a:r>
              <a:rPr lang="en-US" sz="2600" dirty="0"/>
              <a:t>power of woman is her dependence.  A woman who gives up that dependence on man to become a reformer yields the power God has given her for her protection, and her character becomes unnatural</a:t>
            </a:r>
            <a:r>
              <a:rPr lang="en-US" sz="2600" dirty="0" smtClean="0"/>
              <a:t>!”</a:t>
            </a:r>
            <a:endParaRPr lang="en-US" sz="2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19</a:t>
            </a:r>
            <a:r>
              <a:rPr lang="en-US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-Century Women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Expected to remain dependent on man for entire life (father, husband, or other)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Could not vote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Legal status of a minor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If single, could own property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If married, no control of property or children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Could not initiate divorce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Could not make will, contracts, or bring suits in court without husband’s permission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Women’s Rights Movement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1840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split in the abolitionist movement</a:t>
            </a:r>
            <a:br>
              <a:rPr lang="en-US" smtClean="0"/>
            </a:br>
            <a:r>
              <a:rPr lang="en-US" smtClean="0"/>
              <a:t>over women’s role in it</a:t>
            </a:r>
          </a:p>
          <a:p>
            <a:pPr eaLnBrk="1" hangingPunct="1"/>
            <a:endParaRPr lang="en-US" smtClean="0"/>
          </a:p>
        </p:txBody>
      </p:sp>
      <p:pic>
        <p:nvPicPr>
          <p:cNvPr id="51204" name="Picture 7" descr="mo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43213"/>
            <a:ext cx="1768475" cy="2185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05" name="Picture 10" descr="Elizabeth Cady Stanton and child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791200" y="2890838"/>
            <a:ext cx="1752600" cy="2138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0" y="5095875"/>
            <a:ext cx="199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Lucretia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Mott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33950" y="5072063"/>
            <a:ext cx="3402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Elizabeth Cady Stanton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895600" y="5486400"/>
            <a:ext cx="1600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4800600" y="5410200"/>
            <a:ext cx="1447800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43000" y="6110288"/>
            <a:ext cx="690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1848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Seneca Falls Declaration of Sentiments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Abolitionists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Varieties of abolition</a:t>
            </a:r>
          </a:p>
          <a:p>
            <a:pPr lvl="1" eaLnBrk="1" hangingPunct="1"/>
            <a:r>
              <a:rPr lang="en-US" smtClean="0"/>
              <a:t>Sympathy for slaves – sympathy for whites</a:t>
            </a:r>
          </a:p>
          <a:p>
            <a:pPr lvl="1" eaLnBrk="1" hangingPunct="1"/>
            <a:r>
              <a:rPr lang="en-US" smtClean="0"/>
              <a:t>Freed slaves should be incorporated as American citizens – transported away</a:t>
            </a:r>
          </a:p>
          <a:p>
            <a:pPr lvl="1" eaLnBrk="1" hangingPunct="1"/>
            <a:r>
              <a:rPr lang="en-US" smtClean="0"/>
              <a:t>Nonviolent – violent</a:t>
            </a:r>
          </a:p>
          <a:p>
            <a:pPr lvl="1" eaLnBrk="1" hangingPunct="1"/>
            <a:r>
              <a:rPr lang="en-US" smtClean="0"/>
              <a:t>Religious – rational</a:t>
            </a:r>
          </a:p>
          <a:p>
            <a:pPr lvl="1" eaLnBrk="1" hangingPunct="1"/>
            <a:r>
              <a:rPr lang="en-US" smtClean="0"/>
              <a:t>Black and white</a:t>
            </a:r>
          </a:p>
          <a:p>
            <a:pPr lvl="1" eaLnBrk="1" hangingPunct="1"/>
            <a:r>
              <a:rPr lang="en-US" smtClean="0"/>
              <a:t>Men and women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52228" name="Picture 4" descr="73923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54638" y="3581400"/>
            <a:ext cx="2693987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1143000" y="5486400"/>
            <a:ext cx="2774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3"/>
              </a:rPr>
              <a:t>Link to PBS, </a:t>
            </a:r>
          </a:p>
          <a:p>
            <a:r>
              <a:rPr lang="en-US" sz="1800">
                <a:hlinkClick r:id="rId3"/>
              </a:rPr>
              <a:t>“God in America,”</a:t>
            </a:r>
          </a:p>
          <a:p>
            <a:r>
              <a:rPr lang="en-US" sz="1800">
                <a:hlinkClick r:id="rId3"/>
              </a:rPr>
              <a:t>Part 3, “A Nation Reborn”</a:t>
            </a:r>
            <a:endParaRPr lang="en-US" sz="1800"/>
          </a:p>
          <a:p>
            <a:r>
              <a:rPr lang="en-US" sz="1800"/>
              <a:t>(religion &amp; abolition)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Early Abolitionist Efforts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1816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American Colonization Society</a:t>
            </a:r>
            <a:br>
              <a:rPr lang="en-US" sz="2800" dirty="0"/>
            </a:br>
            <a:r>
              <a:rPr lang="en-US" sz="2800" dirty="0" smtClean="0"/>
              <a:t>created </a:t>
            </a:r>
            <a:r>
              <a:rPr lang="en-US" sz="2800" dirty="0"/>
              <a:t>(gradual, </a:t>
            </a:r>
            <a:r>
              <a:rPr lang="en-US" sz="2800" dirty="0" smtClean="0"/>
              <a:t>voluntary emancipation)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Freed slaves to be transported back to Africa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Create </a:t>
            </a:r>
            <a:r>
              <a:rPr lang="en-US" sz="2800" dirty="0"/>
              <a:t>a free slave state in Liberia, West</a:t>
            </a:r>
            <a:br>
              <a:rPr lang="en-US" sz="2800" dirty="0"/>
            </a:br>
            <a:r>
              <a:rPr lang="en-US" sz="2800" dirty="0"/>
              <a:t>Africa.</a:t>
            </a:r>
            <a:br>
              <a:rPr lang="en-US" sz="2800" dirty="0"/>
            </a:br>
            <a:endParaRPr 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No real anti-slavery sentiment in the North in the 1820s &amp; 1830s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anti-slave_alphabe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914400" y="1331913"/>
            <a:ext cx="7315200" cy="4992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Abolitionist Alphabet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Impact of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Jacksonianism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Celebration of common people</a:t>
            </a:r>
          </a:p>
          <a:p>
            <a:pPr eaLnBrk="1" hangingPunct="1"/>
            <a:r>
              <a:rPr lang="en-US" smtClean="0"/>
              <a:t>Equality of white males</a:t>
            </a:r>
          </a:p>
          <a:p>
            <a:pPr eaLnBrk="1" hangingPunct="1"/>
            <a:r>
              <a:rPr lang="en-US" smtClean="0"/>
              <a:t>Political language of equality </a:t>
            </a:r>
          </a:p>
          <a:p>
            <a:pPr eaLnBrk="1" hangingPunct="1"/>
            <a:r>
              <a:rPr lang="en-US" smtClean="0"/>
              <a:t>Against elites</a:t>
            </a:r>
          </a:p>
          <a:p>
            <a:pPr eaLnBrk="1" hangingPunct="1"/>
            <a:r>
              <a:rPr lang="en-US" smtClean="0"/>
              <a:t>Empowered working white men</a:t>
            </a:r>
          </a:p>
          <a:p>
            <a:pPr lvl="1" eaLnBrk="1" hangingPunct="1"/>
            <a:r>
              <a:rPr lang="en-US" smtClean="0"/>
              <a:t>Political campaigns and expanded voting</a:t>
            </a:r>
          </a:p>
          <a:p>
            <a:pPr lvl="1" eaLnBrk="1" hangingPunct="1"/>
            <a:r>
              <a:rPr lang="en-US" smtClean="0"/>
              <a:t>Rallies and BBQs</a:t>
            </a:r>
          </a:p>
          <a:p>
            <a:pPr lvl="1" eaLnBrk="1" hangingPunct="1"/>
            <a:r>
              <a:rPr lang="en-US" smtClean="0"/>
              <a:t>Anti-Bank – against concentrated wealth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William Lloyd Garrison </a:t>
            </a:r>
            <a:r>
              <a:rPr lang="en-US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(1801-1879)</a:t>
            </a:r>
            <a:endParaRPr lang="en-US" sz="27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1646238"/>
            <a:ext cx="44958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Slavery was a moral evil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It undermined the republic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Constitutionality of slavery was blight on America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Immediate emancipation </a:t>
            </a:r>
            <a:r>
              <a:rPr lang="en-US" sz="2800" dirty="0" smtClean="0"/>
              <a:t>w/o compensation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Started newspaper, </a:t>
            </a:r>
            <a:r>
              <a:rPr lang="en-US" sz="2800" i="1" dirty="0" smtClean="0"/>
              <a:t>The Liberator</a:t>
            </a:r>
            <a:endParaRPr lang="en-US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</p:txBody>
      </p:sp>
      <p:pic>
        <p:nvPicPr>
          <p:cNvPr id="55300" name="Picture 6" descr="William_garriso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838200" y="1577975"/>
            <a:ext cx="3022600" cy="474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295400" y="51054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Premiere issue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January 1, 1831</a:t>
            </a:r>
          </a:p>
        </p:txBody>
      </p:sp>
      <p:pic>
        <p:nvPicPr>
          <p:cNvPr id="56323" name="Picture 5" descr="Abolit5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r="1538" b="17180"/>
          <a:stretch>
            <a:fillRect/>
          </a:stretch>
        </p:blipFill>
        <p:spPr bwMode="auto">
          <a:xfrm>
            <a:off x="990600" y="1943100"/>
            <a:ext cx="731520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Liberator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Black Abolitionists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David </a:t>
            </a:r>
            <a:r>
              <a:rPr lang="en-US" dirty="0" smtClean="0"/>
              <a:t>Walker (1785-1830)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1829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Appeal to the </a:t>
            </a:r>
            <a:r>
              <a:rPr lang="en-US" i="1" dirty="0" err="1"/>
              <a:t>Coloured</a:t>
            </a:r>
            <a:r>
              <a:rPr lang="en-US" i="1" dirty="0"/>
              <a:t> </a:t>
            </a:r>
            <a:r>
              <a:rPr lang="en-US" i="1" dirty="0" smtClean="0"/>
              <a:t>Citizens </a:t>
            </a:r>
            <a:r>
              <a:rPr lang="en-US" i="1" dirty="0"/>
              <a:t>of the </a:t>
            </a:r>
            <a:r>
              <a:rPr lang="en-US" i="1" dirty="0" smtClean="0"/>
              <a:t>World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Fight for freedom rather than </a:t>
            </a:r>
            <a:r>
              <a:rPr lang="en-US" dirty="0" smtClean="0"/>
              <a:t>wait </a:t>
            </a:r>
            <a:r>
              <a:rPr lang="en-US" dirty="0"/>
              <a:t>to be set free by </a:t>
            </a:r>
            <a:r>
              <a:rPr lang="en-US" dirty="0" smtClean="0"/>
              <a:t>whites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Harriet Jacobs (1813-1897)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North Carolinian slave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Escaped slavery and became writer and abolitionist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Wrote account of her life as a slave, </a:t>
            </a:r>
            <a:r>
              <a:rPr lang="en-US" i="1" dirty="0" smtClean="0"/>
              <a:t>Incidents in the Life of a Slave Girl</a:t>
            </a:r>
            <a:r>
              <a:rPr lang="en-US" dirty="0" smtClean="0"/>
              <a:t>, 1861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hlinkClick r:id="rId2"/>
              </a:rPr>
              <a:t>Link</a:t>
            </a:r>
            <a:r>
              <a:rPr lang="en-US" sz="2800" dirty="0" smtClean="0"/>
              <a:t> to PBS, “Slavery and the Making of America,” episode 3, “Seeds of Destruction” – information on Jacobs, Frederick Douglass, and abolitionism</a:t>
            </a:r>
            <a:endParaRPr lang="en-US" sz="2800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676400" y="5181600"/>
            <a:ext cx="4638675" cy="12303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1845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 i="1"/>
              <a:t>The Narrative of the Life</a:t>
            </a:r>
            <a:br>
              <a:rPr lang="en-US" i="1"/>
            </a:br>
            <a:r>
              <a:rPr lang="en-US" i="1"/>
              <a:t>              of Frederick Douglass</a:t>
            </a:r>
          </a:p>
          <a:p>
            <a:r>
              <a:rPr lang="en-US"/>
              <a:t>1847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“The North Star”</a:t>
            </a:r>
          </a:p>
        </p:txBody>
      </p:sp>
      <p:pic>
        <p:nvPicPr>
          <p:cNvPr id="59395" name="Picture 4" descr="Frederick Dougla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990600" y="1524000"/>
            <a:ext cx="280352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9396" name="Picture 5" descr="Photo portrait of Frederick Douglass.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5181600" y="1371600"/>
            <a:ext cx="2671763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52400" y="64309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R2-12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" y="65590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Frederick Douglass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677863" y="1962150"/>
            <a:ext cx="4267200" cy="41544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Helped over 300 slaves to freedom</a:t>
            </a: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Called “Moses” for her efforts to lead slaves north to “the promised lands” of northern states and Canada</a:t>
            </a: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$40,000 bounty on her head</a:t>
            </a:r>
          </a:p>
          <a:p>
            <a:pPr marL="339725" indent="-339725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Served as a Union spy during the Civil War</a:t>
            </a:r>
          </a:p>
        </p:txBody>
      </p:sp>
      <p:pic>
        <p:nvPicPr>
          <p:cNvPr id="61443" name="Picture 6" descr="Harriet Tubma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257800" y="1751013"/>
            <a:ext cx="2681288" cy="457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Harriet Tubman </a:t>
            </a:r>
            <a:r>
              <a:rPr lang="en-US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(1820-1913)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map-Underground R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901700" y="1108075"/>
            <a:ext cx="7404100" cy="536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54857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Underground Railroad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425450" y="1524000"/>
            <a:ext cx="8229600" cy="4894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“Conductor” ==== leader of the escape</a:t>
            </a:r>
            <a:br>
              <a:rPr lang="en-US"/>
            </a:br>
            <a:endParaRPr lang="en-US"/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“Passengers” ==== escaping slaves</a:t>
            </a:r>
            <a:br>
              <a:rPr lang="en-US"/>
            </a:br>
            <a:endParaRPr lang="en-US"/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“Tracks” ==== routes</a:t>
            </a:r>
            <a:br>
              <a:rPr lang="en-US"/>
            </a:br>
            <a:endParaRPr lang="en-US"/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“Trains” ==== farm wagons transporting the escaping slaves</a:t>
            </a:r>
            <a:br>
              <a:rPr lang="en-US"/>
            </a:br>
            <a:endParaRPr lang="en-US"/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“Depots” ==== safe houses to rest/sleep</a:t>
            </a:r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endParaRPr lang="en-US"/>
          </a:p>
          <a:p>
            <a:pPr marL="398463" indent="-398463"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/>
              <a:t>Escaped slaves were hidden in the homes and barns of abolitionist whites and free blacks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Underground Railroad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Growth of the American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Middle-Class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Increase 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middle-class</a:t>
            </a:r>
            <a:r>
              <a:rPr lang="en-US" dirty="0" smtClean="0"/>
              <a:t>, particularly in north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Associated with industrialization and urbanization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Middle-class whites in northern towns and cities developed ideas about their role in society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Open to new religious movements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Organized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Willing and able to project their ideas outwards on society:  reform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Attempted to both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control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reform</a:t>
            </a:r>
            <a:r>
              <a:rPr lang="en-US" dirty="0" smtClean="0"/>
              <a:t>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/>
          <p:cNvSpPr>
            <a:spLocks noChangeShapeType="1"/>
          </p:cNvSpPr>
          <p:nvPr/>
        </p:nvSpPr>
        <p:spPr bwMode="auto">
          <a:xfrm>
            <a:off x="4572000" y="1828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828800" y="2286000"/>
            <a:ext cx="55626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“Spiritual Reform From Within”</a:t>
            </a:r>
            <a:br>
              <a:rPr lang="en-US" b="1"/>
            </a:br>
            <a:r>
              <a:rPr lang="en-US" b="1"/>
              <a:t>[Religious Revivalism]</a:t>
            </a:r>
          </a:p>
        </p:txBody>
      </p:sp>
      <p:sp>
        <p:nvSpPr>
          <p:cNvPr id="15364" name="Line 14"/>
          <p:cNvSpPr>
            <a:spLocks noChangeShapeType="1"/>
          </p:cNvSpPr>
          <p:nvPr/>
        </p:nvSpPr>
        <p:spPr bwMode="auto">
          <a:xfrm>
            <a:off x="4572000" y="3048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752600" y="34290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Social Reforms &amp; Redefining the Ideal of Equality</a:t>
            </a:r>
          </a:p>
        </p:txBody>
      </p:sp>
      <p:sp>
        <p:nvSpPr>
          <p:cNvPr id="15366" name="Line 16"/>
          <p:cNvSpPr>
            <a:spLocks noChangeShapeType="1"/>
          </p:cNvSpPr>
          <p:nvPr/>
        </p:nvSpPr>
        <p:spPr bwMode="auto">
          <a:xfrm flipH="1">
            <a:off x="16764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Oval 17"/>
          <p:cNvSpPr>
            <a:spLocks noChangeArrowheads="1"/>
          </p:cNvSpPr>
          <p:nvPr/>
        </p:nvSpPr>
        <p:spPr bwMode="auto">
          <a:xfrm>
            <a:off x="533400" y="45720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798B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685800" y="48910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Temperance</a:t>
            </a:r>
          </a:p>
        </p:txBody>
      </p:sp>
      <p:sp>
        <p:nvSpPr>
          <p:cNvPr id="15369" name="Line 19"/>
          <p:cNvSpPr>
            <a:spLocks noChangeShapeType="1"/>
          </p:cNvSpPr>
          <p:nvPr/>
        </p:nvSpPr>
        <p:spPr bwMode="auto">
          <a:xfrm flipH="1">
            <a:off x="2971800" y="4267200"/>
            <a:ext cx="4572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Oval 20"/>
          <p:cNvSpPr>
            <a:spLocks noChangeArrowheads="1"/>
          </p:cNvSpPr>
          <p:nvPr/>
        </p:nvSpPr>
        <p:spPr bwMode="auto">
          <a:xfrm>
            <a:off x="1981200" y="54864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798B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21"/>
          <p:cNvSpPr txBox="1">
            <a:spLocks noChangeArrowheads="1"/>
          </p:cNvSpPr>
          <p:nvPr/>
        </p:nvSpPr>
        <p:spPr bwMode="auto">
          <a:xfrm>
            <a:off x="2057400" y="56070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Asylum &amp;</a:t>
            </a:r>
            <a:br>
              <a:rPr lang="en-US" sz="1800" b="1">
                <a:latin typeface="Comic Sans MS" pitchFamily="66" charset="0"/>
              </a:rPr>
            </a:br>
            <a:r>
              <a:rPr lang="en-US" sz="1800" b="1">
                <a:latin typeface="Comic Sans MS" pitchFamily="66" charset="0"/>
              </a:rPr>
              <a:t>Penal Reform</a:t>
            </a:r>
          </a:p>
        </p:txBody>
      </p:sp>
      <p:sp>
        <p:nvSpPr>
          <p:cNvPr id="15372" name="Line 25"/>
          <p:cNvSpPr>
            <a:spLocks noChangeShapeType="1"/>
          </p:cNvSpPr>
          <p:nvPr/>
        </p:nvSpPr>
        <p:spPr bwMode="auto">
          <a:xfrm flipH="1">
            <a:off x="4572000" y="42672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Oval 26"/>
          <p:cNvSpPr>
            <a:spLocks noChangeArrowheads="1"/>
          </p:cNvSpPr>
          <p:nvPr/>
        </p:nvSpPr>
        <p:spPr bwMode="auto">
          <a:xfrm>
            <a:off x="6781800" y="45720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798B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7"/>
          <p:cNvSpPr txBox="1">
            <a:spLocks noChangeArrowheads="1"/>
          </p:cNvSpPr>
          <p:nvPr/>
        </p:nvSpPr>
        <p:spPr bwMode="auto">
          <a:xfrm>
            <a:off x="6934200" y="4876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Education</a:t>
            </a:r>
          </a:p>
        </p:txBody>
      </p:sp>
      <p:sp>
        <p:nvSpPr>
          <p:cNvPr id="15375" name="Line 28"/>
          <p:cNvSpPr>
            <a:spLocks noChangeShapeType="1"/>
          </p:cNvSpPr>
          <p:nvPr/>
        </p:nvSpPr>
        <p:spPr bwMode="auto">
          <a:xfrm>
            <a:off x="5943600" y="4267200"/>
            <a:ext cx="2286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Oval 29"/>
          <p:cNvSpPr>
            <a:spLocks noChangeArrowheads="1"/>
          </p:cNvSpPr>
          <p:nvPr/>
        </p:nvSpPr>
        <p:spPr bwMode="auto">
          <a:xfrm>
            <a:off x="5257800" y="54864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798B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30"/>
          <p:cNvSpPr txBox="1">
            <a:spLocks noChangeArrowheads="1"/>
          </p:cNvSpPr>
          <p:nvPr/>
        </p:nvSpPr>
        <p:spPr bwMode="auto">
          <a:xfrm>
            <a:off x="5410200" y="5638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Women’s Rights</a:t>
            </a:r>
          </a:p>
        </p:txBody>
      </p:sp>
      <p:sp>
        <p:nvSpPr>
          <p:cNvPr id="15378" name="Line 31"/>
          <p:cNvSpPr>
            <a:spLocks noChangeShapeType="1"/>
          </p:cNvSpPr>
          <p:nvPr/>
        </p:nvSpPr>
        <p:spPr bwMode="auto">
          <a:xfrm>
            <a:off x="65532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Oval 32"/>
          <p:cNvSpPr>
            <a:spLocks noChangeArrowheads="1"/>
          </p:cNvSpPr>
          <p:nvPr/>
        </p:nvSpPr>
        <p:spPr bwMode="auto">
          <a:xfrm>
            <a:off x="3657600" y="46482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 w="9525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798B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33"/>
          <p:cNvSpPr txBox="1">
            <a:spLocks noChangeArrowheads="1"/>
          </p:cNvSpPr>
          <p:nvPr/>
        </p:nvSpPr>
        <p:spPr bwMode="auto">
          <a:xfrm>
            <a:off x="3810000" y="49672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Abolitionism</a:t>
            </a:r>
          </a:p>
        </p:txBody>
      </p:sp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1084263" y="381000"/>
            <a:ext cx="7127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Impact of the </a:t>
            </a:r>
          </a:p>
          <a:p>
            <a:r>
              <a:rPr lang="en-US" sz="4800"/>
              <a:t>Second Great Awakening</a:t>
            </a:r>
          </a:p>
        </p:txBody>
      </p:sp>
      <p:sp>
        <p:nvSpPr>
          <p:cNvPr id="15382" name="TextBox 2"/>
          <p:cNvSpPr txBox="1">
            <a:spLocks noChangeArrowheads="1"/>
          </p:cNvSpPr>
          <p:nvPr/>
        </p:nvSpPr>
        <p:spPr bwMode="auto">
          <a:xfrm>
            <a:off x="7239000" y="6162675"/>
            <a:ext cx="1773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3"/>
              </a:rPr>
              <a:t>Link to PBS, “God in America,” Part 2</a:t>
            </a:r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accent6">
                    <a:lumMod val="90000"/>
                  </a:schemeClr>
                </a:solidFill>
              </a:rPr>
              <a:t>In France, I had almost always seen the spirit of religion and the spirit of freedom pursuing courses diametrically opposed to each other; but in America, I found that they were intimately united, and that they reigned in common over the same country… Religion was the foremost of the political institutions of the United States.                    </a:t>
            </a:r>
            <a:r>
              <a:rPr lang="en-US" dirty="0" smtClean="0"/>
              <a:t>-- Alexis de Tocqueville, 1832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wrap="none" rtlCol="0">
            <a:sp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Importance of Popular Religion in America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869" t="6386"/>
          <a:stretch>
            <a:fillRect/>
          </a:stretch>
        </p:blipFill>
        <p:spPr bwMode="auto">
          <a:xfrm>
            <a:off x="609600" y="1828800"/>
            <a:ext cx="8001000" cy="446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828800" y="457200"/>
            <a:ext cx="5538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Spread of Religious Revivals </a:t>
            </a:r>
          </a:p>
          <a:p>
            <a:pPr algn="ctr"/>
            <a:r>
              <a:rPr lang="en-US" sz="3200"/>
              <a:t>in Antebellum America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reat Awakening Chart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14943" t="18391" r="10345" b="4980"/>
          <a:stretch>
            <a:fillRect/>
          </a:stretch>
        </p:blipFill>
        <p:spPr bwMode="auto">
          <a:xfrm>
            <a:off x="2362200" y="1752600"/>
            <a:ext cx="5715000" cy="439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“Burned-Over” District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of New York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" y="2133600"/>
            <a:ext cx="2146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Religious sects</a:t>
            </a:r>
          </a:p>
          <a:p>
            <a:r>
              <a:rPr lang="en-US" sz="1800"/>
              <a:t>and revivals</a:t>
            </a:r>
          </a:p>
          <a:p>
            <a:endParaRPr lang="en-US" sz="1800"/>
          </a:p>
          <a:p>
            <a:r>
              <a:rPr lang="en-US" sz="1800"/>
              <a:t>Followed spread </a:t>
            </a:r>
          </a:p>
          <a:p>
            <a:r>
              <a:rPr lang="en-US" sz="1800"/>
              <a:t>of market economy</a:t>
            </a:r>
          </a:p>
          <a:p>
            <a:endParaRPr lang="en-US" sz="1800"/>
          </a:p>
          <a:p>
            <a:r>
              <a:rPr lang="en-US" sz="1800"/>
              <a:t>Often followed the </a:t>
            </a:r>
          </a:p>
          <a:p>
            <a:r>
              <a:rPr lang="en-US" sz="1800"/>
              <a:t>course of the new</a:t>
            </a:r>
          </a:p>
          <a:p>
            <a:r>
              <a:rPr lang="en-US" sz="1800"/>
              <a:t>Erie Canal</a:t>
            </a:r>
          </a:p>
          <a:p>
            <a:endParaRPr lang="en-US" sz="1800"/>
          </a:p>
          <a:p>
            <a:r>
              <a:rPr lang="en-US" sz="1800"/>
              <a:t>Spread of religion</a:t>
            </a:r>
          </a:p>
          <a:p>
            <a:r>
              <a:rPr lang="en-US" sz="1800"/>
              <a:t>and reform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889125" y="2209800"/>
            <a:ext cx="47307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1742</TotalTime>
  <Words>1686</Words>
  <Application>Microsoft Office PowerPoint</Application>
  <PresentationFormat>On-screen Show (4:3)</PresentationFormat>
  <Paragraphs>324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Rockwell</vt:lpstr>
      <vt:lpstr>Wingdings 2</vt:lpstr>
      <vt:lpstr>Comic Sans MS</vt:lpstr>
      <vt:lpstr>Wingdings</vt:lpstr>
      <vt:lpstr>PressWriter Symbols</vt:lpstr>
      <vt:lpstr>BlackChancery</vt:lpstr>
      <vt:lpstr>Foundry</vt:lpstr>
      <vt:lpstr>Antebellum Reform  in the U.S.</vt:lpstr>
      <vt:lpstr>Main Ideas</vt:lpstr>
      <vt:lpstr>Tradition of Association  and Reform</vt:lpstr>
      <vt:lpstr>Impact of Jacksonianism</vt:lpstr>
      <vt:lpstr>Growth of the American  Middle-Class</vt:lpstr>
      <vt:lpstr>Slide 6</vt:lpstr>
      <vt:lpstr>Importance of Popular Religion in America</vt:lpstr>
      <vt:lpstr>Slide 8</vt:lpstr>
      <vt:lpstr>The “Burned-Over” District  of New York</vt:lpstr>
      <vt:lpstr>Revival Meeting</vt:lpstr>
      <vt:lpstr>Charles G. Finney</vt:lpstr>
      <vt:lpstr>The Shakers</vt:lpstr>
      <vt:lpstr>Shaker Religious Meeting</vt:lpstr>
      <vt:lpstr>Shakers Emphasized Simplicity, Practicality, and Utility</vt:lpstr>
      <vt:lpstr>The Mormons (Church of Latter-Day Saints)</vt:lpstr>
      <vt:lpstr>The Mormons (Church of Latter-Day Saints)</vt:lpstr>
      <vt:lpstr>Transcendentalism</vt:lpstr>
      <vt:lpstr>Transcendentalism</vt:lpstr>
      <vt:lpstr>American Transcendental Thinkers in Concord, MA</vt:lpstr>
      <vt:lpstr>Transcendental Agenda</vt:lpstr>
      <vt:lpstr>Thomas Cole &amp; the Hudson River School of Painters</vt:lpstr>
      <vt:lpstr>Utopian Communities in America</vt:lpstr>
      <vt:lpstr>Utopian Communities in America</vt:lpstr>
      <vt:lpstr>The Oneida Community,  New York, 1848</vt:lpstr>
      <vt:lpstr>Prison Reform</vt:lpstr>
      <vt:lpstr>First Penitentiary, 1849</vt:lpstr>
      <vt:lpstr>Temperance Movement</vt:lpstr>
      <vt:lpstr>“The Drunkard’s Progress”</vt:lpstr>
      <vt:lpstr>Educational Reform</vt:lpstr>
      <vt:lpstr>Horace Mann (1796-1859)</vt:lpstr>
      <vt:lpstr>Slide 31</vt:lpstr>
      <vt:lpstr>Women Educators</vt:lpstr>
      <vt:lpstr>The Female Seminary</vt:lpstr>
      <vt:lpstr>19th-Century Gender Roles:  Separate Spheres</vt:lpstr>
      <vt:lpstr>19th-Century Women</vt:lpstr>
      <vt:lpstr>Women’s Rights Movement</vt:lpstr>
      <vt:lpstr>The Abolitionists</vt:lpstr>
      <vt:lpstr>Early Abolitionist Efforts</vt:lpstr>
      <vt:lpstr>Abolitionist Alphabet</vt:lpstr>
      <vt:lpstr>William Lloyd Garrison (1801-1879)</vt:lpstr>
      <vt:lpstr>The Liberator</vt:lpstr>
      <vt:lpstr>Black Abolitionists</vt:lpstr>
      <vt:lpstr>Frederick Douglass</vt:lpstr>
      <vt:lpstr>Harriet Tubman (1820-1913)</vt:lpstr>
      <vt:lpstr>The Underground Railroad</vt:lpstr>
      <vt:lpstr>The Underground Railroad</vt:lpstr>
    </vt:vector>
  </TitlesOfParts>
  <Company>Horace Greeley HS 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Antebellum Reform Movements</dc:title>
  <dc:creator>Susan M. Pojer</dc:creator>
  <cp:lastModifiedBy>Jennifer L Sanders</cp:lastModifiedBy>
  <cp:revision>257</cp:revision>
  <cp:lastPrinted>1601-01-01T00:00:00Z</cp:lastPrinted>
  <dcterms:created xsi:type="dcterms:W3CDTF">2003-11-09T01:19:05Z</dcterms:created>
  <dcterms:modified xsi:type="dcterms:W3CDTF">2017-11-16T09:55:40Z</dcterms:modified>
</cp:coreProperties>
</file>