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9" r:id="rId13"/>
    <p:sldId id="270" r:id="rId14"/>
    <p:sldId id="267" r:id="rId15"/>
    <p:sldId id="268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BAB28CB-5A12-4369-B367-7DDF151FF075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A8FE2D7-60AF-4F61-85FE-87FA8C262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28CB-5A12-4369-B367-7DDF151FF075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E2D7-60AF-4F61-85FE-87FA8C262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28CB-5A12-4369-B367-7DDF151FF075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E2D7-60AF-4F61-85FE-87FA8C262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BAB28CB-5A12-4369-B367-7DDF151FF075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E2D7-60AF-4F61-85FE-87FA8C262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BAB28CB-5A12-4369-B367-7DDF151FF075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A8FE2D7-60AF-4F61-85FE-87FA8C262E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AB28CB-5A12-4369-B367-7DDF151FF075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A8FE2D7-60AF-4F61-85FE-87FA8C262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BAB28CB-5A12-4369-B367-7DDF151FF075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A8FE2D7-60AF-4F61-85FE-87FA8C262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28CB-5A12-4369-B367-7DDF151FF075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E2D7-60AF-4F61-85FE-87FA8C262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AB28CB-5A12-4369-B367-7DDF151FF075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A8FE2D7-60AF-4F61-85FE-87FA8C262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BAB28CB-5A12-4369-B367-7DDF151FF075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A8FE2D7-60AF-4F61-85FE-87FA8C262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BAB28CB-5A12-4369-B367-7DDF151FF075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A8FE2D7-60AF-4F61-85FE-87FA8C262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BAB28CB-5A12-4369-B367-7DDF151FF075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A8FE2D7-60AF-4F61-85FE-87FA8C262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1.wav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oleObject" Target="../embeddings/oleObject2.bin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2.wav"/><Relationship Id="rId4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oleObject" Target="../embeddings/oleObject3.bin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4.wav"/><Relationship Id="rId4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5.wav"/><Relationship Id="rId1" Type="http://schemas.openxmlformats.org/officeDocument/2006/relationships/tags" Target="../tags/tag2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video" Target="file:///G:\U.S.%20History\Attack_on_Pearl_Harbor___December_7__1941.as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ts4.mm.bing.net/images/thumbnail.aspx?q=1572770420031&amp;id=54c37c0744f3111bdb05c2c0873ecc43"/>
          <p:cNvPicPr>
            <a:picLocks noChangeAspect="1" noChangeArrowheads="1"/>
          </p:cNvPicPr>
          <p:nvPr/>
        </p:nvPicPr>
        <p:blipFill>
          <a:blip r:embed="rId3" cstate="print">
            <a:lum bright="17000" contrast="-37000"/>
          </a:blip>
          <a:srcRect/>
          <a:stretch>
            <a:fillRect/>
          </a:stretch>
        </p:blipFill>
        <p:spPr bwMode="auto">
          <a:xfrm>
            <a:off x="0" y="-1518047"/>
            <a:ext cx="9144000" cy="107156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8062912" cy="1470025"/>
          </a:xfrm>
        </p:spPr>
        <p:txBody>
          <a:bodyPr/>
          <a:lstStyle/>
          <a:p>
            <a:r>
              <a:rPr lang="en-US" dirty="0" smtClean="0"/>
              <a:t>America Enters the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8062912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WWII – Supporting the Allies, Pearl Harbor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~PP213.WAV">
            <a:hlinkClick r:id="" action="ppaction://media"/>
          </p:cNvPr>
          <p:cNvPicPr>
            <a:picLocks noRot="1" noChangeAspect="1"/>
          </p:cNvPicPr>
          <p:nvPr>
            <a:wavAudioFile r:embed="rId1" name="~PP21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4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Fastest Responders</a:t>
            </a:r>
            <a:endParaRPr lang="en-US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/>
        </p:nvGraphicFramePr>
        <p:xfrm>
          <a:off x="127000" y="1333500"/>
          <a:ext cx="8890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~PP1877.WAV">
            <a:hlinkClick r:id="" action="ppaction://media"/>
          </p:cNvPr>
          <p:cNvPicPr>
            <a:picLocks noRot="1" noChangeAspect="1"/>
          </p:cNvPicPr>
          <p:nvPr>
            <a:wavAudioFile r:embed="rId2" name="~PP187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attacks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18288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1722437"/>
            <a:ext cx="6781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IV. Japan attacks U.S.</a:t>
            </a:r>
          </a:p>
          <a:p>
            <a:pPr>
              <a:buNone/>
            </a:pPr>
            <a:r>
              <a:rPr lang="en-US" dirty="0" smtClean="0"/>
              <a:t>	A. America Embargoes Japan</a:t>
            </a:r>
          </a:p>
          <a:p>
            <a:pPr>
              <a:buNone/>
            </a:pPr>
            <a:r>
              <a:rPr lang="en-US" dirty="0" smtClean="0"/>
              <a:t>		1. Export Control Act</a:t>
            </a:r>
          </a:p>
          <a:p>
            <a:pPr>
              <a:buNone/>
            </a:pPr>
            <a:r>
              <a:rPr lang="en-US" dirty="0" smtClean="0"/>
              <a:t>			*Strategic Materials</a:t>
            </a:r>
          </a:p>
          <a:p>
            <a:pPr>
              <a:buNone/>
            </a:pPr>
            <a:r>
              <a:rPr lang="en-US" dirty="0" smtClean="0"/>
              <a:t>		2. Attack on Pearl Harbor</a:t>
            </a:r>
          </a:p>
          <a:p>
            <a:pPr>
              <a:buNone/>
            </a:pPr>
            <a:r>
              <a:rPr lang="en-US" dirty="0" smtClean="0"/>
              <a:t>		      a. Dec. 7</a:t>
            </a:r>
            <a:r>
              <a:rPr lang="en-US" baseline="30000" dirty="0" smtClean="0"/>
              <a:t>th</a:t>
            </a:r>
            <a:r>
              <a:rPr lang="en-US" dirty="0" smtClean="0"/>
              <a:t> 1941</a:t>
            </a:r>
            <a:endParaRPr lang="en-US" dirty="0"/>
          </a:p>
        </p:txBody>
      </p:sp>
      <p:pic>
        <p:nvPicPr>
          <p:cNvPr id="28674" name="Picture 2" descr="http://ts1.mm.bing.net/images/thumbnail.aspx?q=1598486422068&amp;id=6cdef6c058dbbafaa03feb521b59c8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579619"/>
            <a:ext cx="3505200" cy="2278381"/>
          </a:xfrm>
          <a:prstGeom prst="rect">
            <a:avLst/>
          </a:prstGeom>
          <a:noFill/>
        </p:spPr>
      </p:pic>
      <p:pic>
        <p:nvPicPr>
          <p:cNvPr id="6" name="~PP111.WAV">
            <a:hlinkClick r:id="" action="ppaction://media"/>
          </p:cNvPr>
          <p:cNvPicPr>
            <a:picLocks noRot="1" noChangeAspect="1"/>
          </p:cNvPicPr>
          <p:nvPr>
            <a:wavAudioFile r:embed="rId2" name="~PP111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0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June 1941, in violation of the Nazi-Soviet pact, Hitler launched a massive invasion of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286000"/>
            <a:ext cx="45720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Norway</a:t>
            </a:r>
            <a:r>
              <a:rPr lang="en-US" sz="3200" dirty="0" smtClean="0"/>
              <a:t>.	</a:t>
            </a:r>
          </a:p>
          <a:p>
            <a:r>
              <a:rPr lang="en-US" sz="3200" dirty="0" smtClean="0"/>
              <a:t>b.	Bulgaria.	</a:t>
            </a:r>
          </a:p>
          <a:p>
            <a:r>
              <a:rPr lang="en-US" sz="3200" dirty="0" smtClean="0"/>
              <a:t>c.	the Soviet Union.	</a:t>
            </a:r>
          </a:p>
          <a:p>
            <a:r>
              <a:rPr lang="en-US" sz="3200" dirty="0" smtClean="0"/>
              <a:t>d.	</a:t>
            </a:r>
            <a:r>
              <a:rPr lang="en-US" sz="3200" dirty="0" smtClean="0"/>
              <a:t>Czechoslovakia</a:t>
            </a:r>
            <a:endParaRPr lang="en-US" sz="3200" dirty="0" smtClean="0"/>
          </a:p>
        </p:txBody>
      </p:sp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742950" y="3404615"/>
            <a:ext cx="3766503" cy="107289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6147" name="Chart" r:id="rId7" imgW="4571989" imgH="5143584" progId="MSGraph.Chart.8">
              <p:embed followColorScheme="full"/>
            </p:oleObj>
          </a:graphicData>
        </a:graphic>
      </p:graphicFrame>
      <p:pic>
        <p:nvPicPr>
          <p:cNvPr id="7" name="~PP352.WAV">
            <a:hlinkClick r:id="" action="ppaction://media"/>
          </p:cNvPr>
          <p:cNvPicPr>
            <a:picLocks noRot="1" noChangeAspect="1"/>
          </p:cNvPicPr>
          <p:nvPr>
            <a:wavAudioFile r:embed="rId5" name="~PP352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42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OleChart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Fastest Responders</a:t>
            </a:r>
            <a:endParaRPr lang="en-US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/>
        </p:nvGraphicFramePr>
        <p:xfrm>
          <a:off x="127000" y="1333500"/>
          <a:ext cx="8890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~PP773.WAV">
            <a:hlinkClick r:id="" action="ppaction://media"/>
          </p:cNvPr>
          <p:cNvPicPr>
            <a:picLocks noRot="1" noChangeAspect="1"/>
          </p:cNvPicPr>
          <p:nvPr>
            <a:wavAudioFile r:embed="rId2" name="~PP77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finally brought the United States into World War II?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a. sinking </a:t>
            </a:r>
            <a:r>
              <a:rPr lang="en-US" sz="3200" dirty="0" smtClean="0"/>
              <a:t>of the </a:t>
            </a:r>
            <a:r>
              <a:rPr lang="en-US" sz="3200" i="1" dirty="0" smtClean="0"/>
              <a:t>Reuben James	</a:t>
            </a:r>
          </a:p>
          <a:p>
            <a:r>
              <a:rPr lang="en-US" sz="3200" dirty="0" smtClean="0"/>
              <a:t>b.	Americans’ horror at the persecution of people by Nazis	</a:t>
            </a:r>
          </a:p>
          <a:p>
            <a:r>
              <a:rPr lang="en-US" sz="3200" dirty="0" smtClean="0"/>
              <a:t>c.	Japanese attack on Pearl Harbor	</a:t>
            </a:r>
          </a:p>
          <a:p>
            <a:r>
              <a:rPr lang="en-US" sz="3200" dirty="0" smtClean="0"/>
              <a:t>d.	the Atlantic Charter</a:t>
            </a:r>
          </a:p>
        </p:txBody>
      </p:sp>
      <p:sp>
        <p:nvSpPr>
          <p:cNvPr id="5" name="CAI1"/>
          <p:cNvSpPr/>
          <p:nvPr>
            <p:custDataLst>
              <p:tags r:id="rId4"/>
            </p:custDataLst>
          </p:nvPr>
        </p:nvSpPr>
        <p:spPr>
          <a:xfrm>
            <a:off x="895350" y="4358640"/>
            <a:ext cx="2959100" cy="1325880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5123" name="Chart" r:id="rId7" imgW="4571989" imgH="5143584" progId="MSGraph.Chart.8">
              <p:embed followColorScheme="full"/>
            </p:oleObj>
          </a:graphicData>
        </a:graphic>
      </p:graphicFrame>
      <p:pic>
        <p:nvPicPr>
          <p:cNvPr id="7" name="~PP3098.WAV">
            <a:hlinkClick r:id="" action="ppaction://media"/>
          </p:cNvPr>
          <p:cNvPicPr>
            <a:picLocks noRot="1" noChangeAspect="1"/>
          </p:cNvPicPr>
          <p:nvPr>
            <a:wavAudioFile r:embed="rId5" name="~PP3098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2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OleChart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Fastest Responders</a:t>
            </a:r>
            <a:endParaRPr lang="en-US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/>
        </p:nvGraphicFramePr>
        <p:xfrm>
          <a:off x="127000" y="1333500"/>
          <a:ext cx="8890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~PP3566.WAV">
            <a:hlinkClick r:id="" action="ppaction://media"/>
          </p:cNvPr>
          <p:cNvPicPr>
            <a:picLocks noRot="1" noChangeAspect="1"/>
          </p:cNvPicPr>
          <p:nvPr>
            <a:wavAudioFile r:embed="rId2" name="~PP356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Roosevelt helped Britain while maintaining official neutrality.</a:t>
            </a:r>
          </a:p>
          <a:p>
            <a:endParaRPr lang="en-US" dirty="0" smtClean="0"/>
          </a:p>
          <a:p>
            <a:r>
              <a:rPr lang="en-US" dirty="0" smtClean="0"/>
              <a:t>Trace the events that led to increasing tensions, and ultimately war, between the U.S. and Japan.</a:t>
            </a:r>
          </a:p>
        </p:txBody>
      </p:sp>
      <p:pic>
        <p:nvPicPr>
          <p:cNvPr id="4" name="~PP3300.WAV">
            <a:hlinkClick r:id="" action="ppaction://media"/>
          </p:cNvPr>
          <p:cNvPicPr>
            <a:picLocks noRot="1" noChangeAspect="1"/>
          </p:cNvPicPr>
          <p:nvPr>
            <a:wavAudioFile r:embed="rId1" name="~PP330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99032"/>
          </a:xfrm>
        </p:spPr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pic>
        <p:nvPicPr>
          <p:cNvPr id="6" name="Attack_on_Pearl_Harbor___December_7__1941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3400" y="838201"/>
            <a:ext cx="8026398" cy="6019799"/>
          </a:xfrm>
          <a:prstGeom prst="rect">
            <a:avLst/>
          </a:prstGeom>
        </p:spPr>
      </p:pic>
      <p:pic>
        <p:nvPicPr>
          <p:cNvPr id="4" name="~PP562.WAV">
            <a:hlinkClick r:id="" action="ppaction://media"/>
          </p:cNvPr>
          <p:cNvPicPr>
            <a:picLocks noRot="1" noChangeAspect="1"/>
          </p:cNvPicPr>
          <p:nvPr>
            <a:wavAudioFile r:embed="rId2" name="~PP56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Supports England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6553200" cy="4983163"/>
          </a:xfrm>
        </p:spPr>
        <p:txBody>
          <a:bodyPr/>
          <a:lstStyle/>
          <a:p>
            <a:pPr marL="635508" indent="-571500">
              <a:buNone/>
            </a:pPr>
            <a:r>
              <a:rPr lang="en-US" dirty="0" smtClean="0"/>
              <a:t>I. FDR Supports England</a:t>
            </a:r>
          </a:p>
          <a:p>
            <a:pPr marL="635508" indent="-571500">
              <a:buNone/>
            </a:pPr>
            <a:r>
              <a:rPr lang="en-US" dirty="0" smtClean="0"/>
              <a:t>	A. Revised Neutrality Act</a:t>
            </a:r>
          </a:p>
          <a:p>
            <a:pPr marL="635508" indent="-571500">
              <a:buNone/>
            </a:pPr>
            <a:r>
              <a:rPr lang="en-US" dirty="0" smtClean="0"/>
              <a:t>	B. Destroyers for Naval Bases</a:t>
            </a:r>
          </a:p>
          <a:p>
            <a:pPr marL="635508" indent="-571500">
              <a:buNone/>
            </a:pPr>
            <a:r>
              <a:rPr lang="en-US" dirty="0" smtClean="0"/>
              <a:t>II. Isolationist Debate</a:t>
            </a:r>
          </a:p>
          <a:p>
            <a:pPr marL="635508" indent="-571500">
              <a:buNone/>
            </a:pPr>
            <a:r>
              <a:rPr lang="en-US" dirty="0" smtClean="0"/>
              <a:t>III. Edging Toward War</a:t>
            </a:r>
          </a:p>
          <a:p>
            <a:pPr marL="635508" indent="-571500">
              <a:buNone/>
            </a:pPr>
            <a:r>
              <a:rPr lang="en-US" dirty="0" smtClean="0"/>
              <a:t>	A. Lend-lease Act</a:t>
            </a:r>
          </a:p>
          <a:p>
            <a:pPr marL="635508" indent="-571500">
              <a:buNone/>
            </a:pPr>
            <a:r>
              <a:rPr lang="en-US" dirty="0" smtClean="0"/>
              <a:t>		1. $50 Billion weapons/supplies</a:t>
            </a:r>
          </a:p>
          <a:p>
            <a:pPr marL="635508" indent="-571500">
              <a:buNone/>
            </a:pPr>
            <a:r>
              <a:rPr lang="en-US" dirty="0" smtClean="0"/>
              <a:t>	B. Hemispheric Defense Zone</a:t>
            </a:r>
          </a:p>
          <a:p>
            <a:pPr marL="635508" indent="-571500">
              <a:buNone/>
            </a:pPr>
            <a:r>
              <a:rPr lang="en-US" dirty="0" smtClean="0"/>
              <a:t>	C. Atlantic Charter</a:t>
            </a:r>
          </a:p>
          <a:p>
            <a:pPr marL="635508" indent="-57150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86600" y="1722437"/>
            <a:ext cx="1600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 descr="Image 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7302" y="1905000"/>
            <a:ext cx="2806698" cy="3962400"/>
          </a:xfrm>
          <a:prstGeom prst="rect">
            <a:avLst/>
          </a:prstGeom>
          <a:noFill/>
        </p:spPr>
      </p:pic>
      <p:pic>
        <p:nvPicPr>
          <p:cNvPr id="6" name="~PP1364.WAV">
            <a:hlinkClick r:id="" action="ppaction://media"/>
          </p:cNvPr>
          <p:cNvPicPr>
            <a:picLocks noRot="1" noChangeAspect="1"/>
          </p:cNvPicPr>
          <p:nvPr>
            <a:wavAudioFile r:embed="rId2" name="~PP1364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94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Roosevelt and Churchill met near Newfoundland in 1941 and agreed on the text of the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209800"/>
            <a:ext cx="4572000" cy="43434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a.Export</a:t>
            </a:r>
            <a:r>
              <a:rPr lang="en-US" sz="3200" dirty="0" smtClean="0"/>
              <a:t> </a:t>
            </a:r>
            <a:r>
              <a:rPr lang="en-US" sz="3200" dirty="0" smtClean="0"/>
              <a:t>Control Act.	</a:t>
            </a:r>
          </a:p>
          <a:p>
            <a:r>
              <a:rPr lang="en-US" sz="3200" dirty="0" smtClean="0"/>
              <a:t>b.	Neutrality Act.	</a:t>
            </a:r>
          </a:p>
          <a:p>
            <a:r>
              <a:rPr lang="en-US" sz="3200" dirty="0" smtClean="0"/>
              <a:t>c.	Lend-Lease Act.	</a:t>
            </a:r>
          </a:p>
          <a:p>
            <a:r>
              <a:rPr lang="en-US" sz="3200" dirty="0" smtClean="0"/>
              <a:t>d.	Atlantic Charter.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050" name="Chart" r:id="rId7" imgW="4571989" imgH="5143584" progId="MSGraph.Chart.8">
              <p:embed followColorScheme="full"/>
            </p:oleObj>
          </a:graphicData>
        </a:graphic>
      </p:graphicFrame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>
            <a:off x="514350" y="5376671"/>
            <a:ext cx="3745865" cy="585217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1543.WAV">
            <a:hlinkClick r:id="" action="ppaction://media"/>
          </p:cNvPr>
          <p:cNvPicPr>
            <a:picLocks noRot="1" noChangeAspect="1"/>
          </p:cNvPicPr>
          <p:nvPr>
            <a:wavAudioFile r:embed="rId5" name="~PP1543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4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OleChart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Fastest Responders</a:t>
            </a:r>
            <a:endParaRPr lang="en-US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/>
        </p:nvGraphicFramePr>
        <p:xfrm>
          <a:off x="127000" y="1333500"/>
          <a:ext cx="8890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~PP2042.WAV">
            <a:hlinkClick r:id="" action="ppaction://media"/>
          </p:cNvPr>
          <p:cNvPicPr>
            <a:picLocks noRot="1" noChangeAspect="1"/>
          </p:cNvPicPr>
          <p:nvPr>
            <a:wavAudioFile r:embed="rId2" name="~PP204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9903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did Roosevelt want to build on British-controlled land that compelled him to bypass the provisions of the Neutrality Act and trade 50 old destroyers with Britain?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2590800"/>
            <a:ext cx="4114800" cy="38862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a.new</a:t>
            </a:r>
            <a:r>
              <a:rPr lang="en-US" sz="3200" dirty="0" smtClean="0"/>
              <a:t> </a:t>
            </a:r>
            <a:r>
              <a:rPr lang="en-US" sz="3200" dirty="0" smtClean="0"/>
              <a:t>industries	</a:t>
            </a:r>
          </a:p>
          <a:p>
            <a:r>
              <a:rPr lang="en-US" sz="3200" dirty="0" smtClean="0"/>
              <a:t>b.	military bases	</a:t>
            </a:r>
          </a:p>
          <a:p>
            <a:r>
              <a:rPr lang="en-US" sz="3200" dirty="0" smtClean="0"/>
              <a:t>c.	research centers	</a:t>
            </a:r>
          </a:p>
          <a:p>
            <a:r>
              <a:rPr lang="en-US" sz="3200" dirty="0" smtClean="0"/>
              <a:t>d.	schools</a:t>
            </a:r>
          </a:p>
        </p:txBody>
      </p:sp>
      <p:sp>
        <p:nvSpPr>
          <p:cNvPr id="5" name="CAI1"/>
          <p:cNvSpPr/>
          <p:nvPr>
            <p:custDataLst>
              <p:tags r:id="rId3"/>
            </p:custDataLst>
          </p:nvPr>
        </p:nvSpPr>
        <p:spPr>
          <a:xfrm>
            <a:off x="666750" y="3276600"/>
            <a:ext cx="3347403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PChart" descr="3DPie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495800" y="2514600"/>
            <a:ext cx="4584700" cy="4229100"/>
          </a:xfrm>
          <a:prstGeom prst="rect">
            <a:avLst/>
          </a:prstGeom>
        </p:spPr>
      </p:pic>
      <p:pic>
        <p:nvPicPr>
          <p:cNvPr id="9" name="~PP3274.WAV">
            <a:hlinkClick r:id="" action="ppaction://media"/>
          </p:cNvPr>
          <p:cNvPicPr>
            <a:picLocks noRot="1" noChangeAspect="1"/>
          </p:cNvPicPr>
          <p:nvPr>
            <a:wavAudioFile r:embed="rId5" name="~PP3274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Fastest Responders</a:t>
            </a:r>
            <a:endParaRPr lang="en-US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/>
        </p:nvGraphicFramePr>
        <p:xfrm>
          <a:off x="127000" y="1333500"/>
          <a:ext cx="8890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~PP4007.WAV">
            <a:hlinkClick r:id="" action="ppaction://media"/>
          </p:cNvPr>
          <p:cNvPicPr>
            <a:picLocks noRot="1" noChangeAspect="1"/>
          </p:cNvPicPr>
          <p:nvPr>
            <a:wavAudioFile r:embed="rId2" name="~PP400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1941 President Roosevelt began sending lend-lease aid to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33600"/>
            <a:ext cx="4114800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China</a:t>
            </a:r>
            <a:r>
              <a:rPr lang="en-US" sz="3200" dirty="0" smtClean="0"/>
              <a:t>.	</a:t>
            </a:r>
          </a:p>
          <a:p>
            <a:r>
              <a:rPr lang="en-US" sz="3200" dirty="0" smtClean="0"/>
              <a:t>b.	Britain.	</a:t>
            </a:r>
          </a:p>
          <a:p>
            <a:r>
              <a:rPr lang="en-US" sz="3200" dirty="0" smtClean="0"/>
              <a:t>c.	the </a:t>
            </a:r>
            <a:r>
              <a:rPr lang="en-US" sz="3200" dirty="0" smtClean="0"/>
              <a:t>Philippines</a:t>
            </a:r>
            <a:r>
              <a:rPr lang="en-US" sz="3200" dirty="0" smtClean="0"/>
              <a:t>	</a:t>
            </a:r>
          </a:p>
          <a:p>
            <a:r>
              <a:rPr lang="en-US" sz="3200" dirty="0" smtClean="0"/>
              <a:t>d.	France.</a:t>
            </a:r>
          </a:p>
        </p:txBody>
      </p:sp>
      <p:sp>
        <p:nvSpPr>
          <p:cNvPr id="5" name="CAI1"/>
          <p:cNvSpPr/>
          <p:nvPr>
            <p:custDataLst>
              <p:tags r:id="rId3"/>
            </p:custDataLst>
          </p:nvPr>
        </p:nvSpPr>
        <p:spPr>
          <a:xfrm>
            <a:off x="514350" y="2819400"/>
            <a:ext cx="2433003" cy="585216"/>
          </a:xfrm>
          <a:prstGeom prst="roundRect">
            <a:avLst/>
          </a:prstGeom>
          <a:noFill/>
          <a:ln w="254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PChart" descr="3DDoughnut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pic>
        <p:nvPicPr>
          <p:cNvPr id="8" name="~PP1503.WAV">
            <a:hlinkClick r:id="" action="ppaction://media"/>
          </p:cNvPr>
          <p:cNvPicPr>
            <a:picLocks noRot="1" noChangeAspect="1"/>
          </p:cNvPicPr>
          <p:nvPr>
            <a:wavAudioFile r:embed="rId5" name="~PP1503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E2236F359ED24C4F85D02FF8474CBB1F"/>
  <p:tag name="TPVERSION" val="5"/>
  <p:tag name="TPFULLVERSION" val="5.0.0.2212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5"/>
  <p:tag name="SCORECALCULATION" val="1"/>
  <p:tag name="DISPLAYPOINTSLESSTHANONE" val="False"/>
  <p:tag name="TYPE" val="FastestResponderSlid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FA33951CD394F15846435E066EA29A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407DD32077944D0A945D2DF09C7492C&lt;/guid&gt;&#10;            &lt;repollguid&gt;B0FECD175BD54180A60EF0F884879BC3&lt;/repollguid&gt;&#10;            &lt;sourceid&gt;DB6C49F892C6470CBC430093C2920E31&lt;/sourceid&gt;&#10;            &lt;questiontext&gt;In 1941 President Roosevelt began sending lend-lease aid to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0184CDA6CCA04D4AA27DDD3982C54A61&lt;/guid&gt;&#10;                    &lt;answertext&gt;a. China. &lt;/answertext&gt;&#10;                    &lt;valuetype&gt;-1&lt;/valuetype&gt;&#10;                &lt;/answer&gt;&#10;                &lt;answer&gt;&#10;                    &lt;guid&gt;B4625B1F2AB44975BAF54E596C19F9DD&lt;/guid&gt;&#10;                    &lt;answertext&gt;b. Britain. &lt;/answertext&gt;&#10;                    &lt;valuetype&gt;1&lt;/valuetype&gt;&#10;                &lt;/answer&gt;&#10;                &lt;answer&gt;&#10;                    &lt;guid&gt;A5D492F456FC43689F4BE8B80C2E740D&lt;/guid&gt;&#10;                    &lt;answertext&gt;c. the Philippines &lt;/answertext&gt;&#10;                    &lt;valuetype&gt;-1&lt;/valuetype&gt;&#10;                &lt;/answer&gt;&#10;                &lt;answer&gt;&#10;                    &lt;guid&gt;FBB7F202B52942AC83AFB0EBD243E2C3&lt;/guid&gt;&#10;                    &lt;answertext&gt;d. France.&lt;/answertext&gt;&#10;                    &lt;valuetype&gt;-1&lt;/valuetype&gt;&#10;                &lt;/answer&gt;&#10;            &lt;/answers&gt;&#10;        &lt;/multichoice&gt;&#10;    &lt;/questions&gt;&#10;&lt;/questionlist&gt;"/>
  <p:tag name="TIMING" val="|0.2|0.3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5"/>
  <p:tag name="SCORECALCULATION" val="1"/>
  <p:tag name="DISPLAYPOINTSLESSTHANONE" val="False"/>
  <p:tag name="TYPE" val="FastestResponderSlid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55.8|39.3|48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9077B70B287451DBE49ECFCDE77948B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DCFB52E51EE4C9DAC42FCFB7B82721E&lt;/guid&gt;&#10;            &lt;repollguid&gt;9A909AE14AB7481E9D07F52F7CAA4C4C&lt;/repollguid&gt;&#10;            &lt;sourceid&gt;93E260B946FA4952BD7B99101E166F29&lt;/sourceid&gt;&#10;            &lt;questiontext&gt;In June 1941, in violation of the Nazi-Soviet pact, Hitler launched a massive invasion of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17E11E253D44B939D0E63012693241C&lt;/guid&gt;&#10;                    &lt;answertext&gt;a. Norway. &lt;/answertext&gt;&#10;                    &lt;valuetype&gt;-1&lt;/valuetype&gt;&#10;                &lt;/answer&gt;&#10;                &lt;answer&gt;&#10;                    &lt;guid&gt;2F214A0460314CE6BB5884A8B7689B80&lt;/guid&gt;&#10;                    &lt;answertext&gt;b. Bulgaria. &lt;/answertext&gt;&#10;                    &lt;valuetype&gt;-1&lt;/valuetype&gt;&#10;                &lt;/answer&gt;&#10;                &lt;answer&gt;&#10;                    &lt;guid&gt;EAA3FCD87D0D4D3E95330961BF2237A0&lt;/guid&gt;&#10;                    &lt;answertext&gt;c. the Soviet Union. &lt;/answertext&gt;&#10;                    &lt;valuetype&gt;1&lt;/valuetype&gt;&#10;                &lt;/answer&gt;&#10;                &lt;answer&gt;&#10;                    &lt;guid&gt;96903F31E7834D45B207FF67B812B44E&lt;/guid&gt;&#10;                    &lt;answertext&gt;d. Czechoslovakia&lt;/answertext&gt;&#10;                    &lt;valuetype&gt;-1&lt;/valuetype&gt;&#10;                &lt;/answer&gt;&#10;            &lt;/answers&gt;&#10;        &lt;/multichoice&gt;&#10;    &lt;/questions&gt;&#10;&lt;/questionlist&gt;"/>
  <p:tag name="TIMING" val="|1.3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12.8|151.5|112.4|54.4|78.2|7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5"/>
  <p:tag name="SCORECALCULATION" val="1"/>
  <p:tag name="DISPLAYPOINTSLESSTHANONE" val="False"/>
  <p:tag name="TYPE" val="FastestResponderSlid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CA324BED6CDD4B09AF44D90D60E4AB00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5B8EE96218944EB847A53AFF9940629&lt;/guid&gt;&#10;            &lt;repollguid&gt;39C890E6055C40AFBBC92009E7C5C10A&lt;/repollguid&gt;&#10;            &lt;sourceid&gt;15E4802BBCEE4CAC84FC24D166947809&lt;/sourceid&gt;&#10;            &lt;questiontext&gt;What finally brought the United States into World War II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339B1219FA845DF9F534A0C0DF7DCF6&lt;/guid&gt;&#10;                    &lt;answertext&gt;a. sinking of the Reuben James &lt;/answertext&gt;&#10;                    &lt;valuetype&gt;-1&lt;/valuetype&gt;&#10;                &lt;/answer&gt;&#10;                &lt;answer&gt;&#10;                    &lt;guid&gt;4CE5C1777D2B49EDB0654578476C97A2&lt;/guid&gt;&#10;                    &lt;answertext&gt;b. Americans’ horror at the persecution of people by Nazis &lt;/answertext&gt;&#10;                    &lt;valuetype&gt;-1&lt;/valuetype&gt;&#10;                &lt;/answer&gt;&#10;                &lt;answer&gt;&#10;                    &lt;guid&gt;353F08AFFDFE45A0AF17DDF50C97F59C&lt;/guid&gt;&#10;                    &lt;answertext&gt;c. Japanese attack on Pearl Harbor &lt;/answertext&gt;&#10;                    &lt;valuetype&gt;1&lt;/valuetype&gt;&#10;                &lt;/answer&gt;&#10;                &lt;answer&gt;&#10;                    &lt;guid&gt;53C105BC1C134F09BCC36CF9F410BA24&lt;/guid&gt;&#10;                    &lt;answertext&gt;d. the Atlantic Charter&lt;/answertext&gt;&#10;                    &lt;valuetype&gt;-1&lt;/valuetype&gt;&#10;                &lt;/answer&gt;&#10;            &lt;/answers&gt;&#10;        &lt;/multichoice&gt;&#10;    &lt;/questions&gt;&#10;&lt;/questionlist&gt;"/>
  <p:tag name="TIMING" val="|0.3|0.5|0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5"/>
  <p:tag name="SCORECALCULATION" val="1"/>
  <p:tag name="DISPLAYPOINTSLESSTHANONE" val="False"/>
  <p:tag name="TYPE" val="FastestResponder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354037BB303348B4974BC5B7298B3C7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EB7A69B80E644C5A8D9390FC66EDBEB&lt;/guid&gt;&#10;            &lt;repollguid&gt;AD732E573E8F4859ACB0C233D62A3A15&lt;/repollguid&gt;&#10;            &lt;sourceid&gt;BFDF422ABE3A4EB890366FAB6445D911&lt;/sourceid&gt;&#10;            &lt;questiontext&gt;Roosevelt and Churchill met near Newfoundland in 1941 and agreed on the text of th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380E9B74D8534DEFBBB69142D6206089&lt;/guid&gt;&#10;                    &lt;answertext&gt;a.Export Control Act. &lt;/answertext&gt;&#10;                    &lt;valuetype&gt;-1&lt;/valuetype&gt;&#10;                &lt;/answer&gt;&#10;                &lt;answer&gt;&#10;                    &lt;guid&gt;847AA729CA7440C2AA3DA03588857D02&lt;/guid&gt;&#10;                    &lt;answertext&gt;b. Neutrality Act. &lt;/answertext&gt;&#10;                    &lt;valuetype&gt;-1&lt;/valuetype&gt;&#10;                &lt;/answer&gt;&#10;                &lt;answer&gt;&#10;                    &lt;guid&gt;C0A56C8C618D498984400EACE5903CAA&lt;/guid&gt;&#10;                    &lt;answertext&gt;c. Lend-Lease Act. &lt;/answertext&gt;&#10;                    &lt;valuetype&gt;-1&lt;/valuetype&gt;&#10;                &lt;/answer&gt;&#10;                &lt;answer&gt;&#10;                    &lt;guid&gt;65FABE8F4E6D4A31A5356F0C67614CCB&lt;/guid&gt;&#10;                    &lt;answertext&gt;d. Atlantic Charter.&lt;/answertext&gt;&#10;                    &lt;valuetype&gt;1&lt;/valuetype&gt;&#10;                &lt;/answer&gt;&#10;            &lt;/answers&gt;&#10;        &lt;/multichoice&gt;&#10;    &lt;/questions&gt;&#10;&lt;/questionlist&gt;"/>
  <p:tag name="TIMING" val="|0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5"/>
  <p:tag name="SCORECALCULATION" val="1"/>
  <p:tag name="DISPLAYPOINTSLESSTHANONE" val="False"/>
  <p:tag name="TYPE" val="FastestResponderSlid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1F08D6DFBC7C4CF39D86D5C4EDBC4FE2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2F096FA19AA4DAFAAFDD46113B3635A&lt;/guid&gt;&#10;            &lt;repollguid&gt;D75868C460614AA99BF9A68C46AC2C35&lt;/repollguid&gt;&#10;            &lt;sourceid&gt;7C7C17115FC34D2BA475113DFF20FA3A&lt;/sourceid&gt;&#10;            &lt;questiontext&gt;What did Roosevelt want to build on British-controlled land that compelled him to bypass the provisions of the Neutrality Act and trade 50 old destroyers with Britain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B3DEF55C52B3478C92F45DE5EDC71E39&lt;/guid&gt;&#10;                    &lt;answertext&gt;a.new industries &lt;/answertext&gt;&#10;                    &lt;valuetype&gt;-1&lt;/valuetype&gt;&#10;                &lt;/answer&gt;&#10;                &lt;answer&gt;&#10;                    &lt;guid&gt;4FCC9BBFAD524A35ADDCB8D4413CA98C&lt;/guid&gt;&#10;                    &lt;answertext&gt;b. military bases &lt;/answertext&gt;&#10;                    &lt;valuetype&gt;1&lt;/valuetype&gt;&#10;                &lt;/answer&gt;&#10;                &lt;answer&gt;&#10;                    &lt;guid&gt;38C3C7A302BB46EEBFECC95ED6A206E7&lt;/guid&gt;&#10;                    &lt;answertext&gt;c. research centers &lt;/answertext&gt;&#10;                    &lt;valuetype&gt;-1&lt;/valuetype&gt;&#10;                &lt;/answer&gt;&#10;                &lt;answer&gt;&#10;                    &lt;guid&gt;1EA0C4F531764D1BB59F194D75E9FF7D&lt;/guid&gt;&#10;                    &lt;answertext&gt;d. schools&lt;/answertext&gt;&#10;                    &lt;valuetype&gt;-1&lt;/valuetype&gt;&#10;                &lt;/answer&gt;&#10;            &lt;/answers&gt;&#10;        &lt;/multichoice&gt;&#10;    &lt;/questions&gt;&#10;&lt;/questionlist&gt;"/>
  <p:tag name="TIMING" val="|0|0.4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187</TotalTime>
  <Words>194</Words>
  <Application>Microsoft Office PowerPoint</Application>
  <PresentationFormat>On-screen Show (4:3)</PresentationFormat>
  <Paragraphs>74</Paragraphs>
  <Slides>15</Slides>
  <Notes>0</Notes>
  <HiddenSlides>0</HiddenSlides>
  <MMClips>16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Verve</vt:lpstr>
      <vt:lpstr>Microsoft Graph Chart</vt:lpstr>
      <vt:lpstr>America Enters the War</vt:lpstr>
      <vt:lpstr>Objectives</vt:lpstr>
      <vt:lpstr>Pearl Harbor</vt:lpstr>
      <vt:lpstr>FDR Supports England</vt:lpstr>
      <vt:lpstr>Roosevelt and Churchill met near Newfoundland in 1941 and agreed on the text of the</vt:lpstr>
      <vt:lpstr>Fastest Responders</vt:lpstr>
      <vt:lpstr>What did Roosevelt want to build on British-controlled land that compelled him to bypass the provisions of the Neutrality Act and trade 50 old destroyers with Britain?</vt:lpstr>
      <vt:lpstr>Fastest Responders</vt:lpstr>
      <vt:lpstr>In 1941 President Roosevelt began sending lend-lease aid to </vt:lpstr>
      <vt:lpstr>Fastest Responders</vt:lpstr>
      <vt:lpstr>Japan attacks U.S.</vt:lpstr>
      <vt:lpstr>In June 1941, in violation of the Nazi-Soviet pact, Hitler launched a massive invasion of</vt:lpstr>
      <vt:lpstr>Fastest Responders</vt:lpstr>
      <vt:lpstr>What finally brought the United States into World War II?</vt:lpstr>
      <vt:lpstr>Fastest Responders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Jennifer L Sanders</dc:creator>
  <cp:lastModifiedBy>Jennifer L Sanders</cp:lastModifiedBy>
  <cp:revision>11</cp:revision>
  <dcterms:created xsi:type="dcterms:W3CDTF">2012-02-29T16:48:08Z</dcterms:created>
  <dcterms:modified xsi:type="dcterms:W3CDTF">2015-02-24T12:03:59Z</dcterms:modified>
</cp:coreProperties>
</file>