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1" r:id="rId6"/>
    <p:sldId id="259" r:id="rId7"/>
    <p:sldId id="262" r:id="rId8"/>
    <p:sldId id="260" r:id="rId9"/>
    <p:sldId id="264" r:id="rId10"/>
    <p:sldId id="266" r:id="rId11"/>
    <p:sldId id="267" r:id="rId12"/>
    <p:sldId id="268" r:id="rId13"/>
    <p:sldId id="265" r:id="rId14"/>
    <p:sldId id="269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0031-0588-4F1D-8331-378D3891A940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BF53845-744D-41D7-99DF-DAD49F702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0031-0588-4F1D-8331-378D3891A940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3845-744D-41D7-99DF-DAD49F702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0031-0588-4F1D-8331-378D3891A940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3845-744D-41D7-99DF-DAD49F702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0031-0588-4F1D-8331-378D3891A940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3845-744D-41D7-99DF-DAD49F702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0031-0588-4F1D-8331-378D3891A940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BF53845-744D-41D7-99DF-DAD49F702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0031-0588-4F1D-8331-378D3891A940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3845-744D-41D7-99DF-DAD49F702B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0031-0588-4F1D-8331-378D3891A940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3845-744D-41D7-99DF-DAD49F702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0031-0588-4F1D-8331-378D3891A940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BF53845-744D-41D7-99DF-DAD49F702B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0031-0588-4F1D-8331-378D3891A940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3845-744D-41D7-99DF-DAD49F702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0031-0588-4F1D-8331-378D3891A940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3845-744D-41D7-99DF-DAD49F702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0031-0588-4F1D-8331-378D3891A940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3845-744D-41D7-99DF-DAD49F702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0031-0588-4F1D-8331-378D3891A940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3845-744D-41D7-99DF-DAD49F702B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D00031-0588-4F1D-8331-378D3891A940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F53845-744D-41D7-99DF-DAD49F702B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I:\The_Iran_Hostage_Crisis.asf" TargetMode="External"/><Relationship Id="rId1" Type="http://schemas.openxmlformats.org/officeDocument/2006/relationships/tags" Target="../tags/tag28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Gerald Ford and Jimmy Carter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27.2</a:t>
            </a:r>
            <a:endParaRPr lang="en-US" dirty="0"/>
          </a:p>
        </p:txBody>
      </p:sp>
      <p:pic>
        <p:nvPicPr>
          <p:cNvPr id="23554" name="Picture 2" descr="http://ts4.mm.bing.net/th?id=H.4959043247014707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609600"/>
            <a:ext cx="5181600" cy="411073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virtually collapsed under the Carter administration?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101600" y="1308100"/>
          <a:ext cx="9144000" cy="2517775"/>
        </p:xfrm>
        <a:graphic>
          <a:graphicData uri="http://schemas.openxmlformats.org/presentationml/2006/ole">
            <p:oleObj spid="_x0000_s24578" name="Chart" r:id="rId6" imgW="9143977" imgH="2543044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371600" y="1447800"/>
            <a:ext cx="8229600" cy="4525962"/>
          </a:xfrm>
        </p:spPr>
        <p:txBody>
          <a:bodyPr tIns="45719" bIns="45719">
            <a:noAutofit/>
          </a:bodyPr>
          <a:lstStyle/>
          <a:p>
            <a:r>
              <a:rPr lang="en-US" dirty="0" smtClean="0"/>
              <a:t>A. the </a:t>
            </a:r>
            <a:r>
              <a:rPr lang="en-US" dirty="0" smtClean="0"/>
              <a:t>Cold War	</a:t>
            </a:r>
          </a:p>
          <a:p>
            <a:r>
              <a:rPr lang="en-US" dirty="0" smtClean="0"/>
              <a:t>b.	the economic crisis	</a:t>
            </a:r>
          </a:p>
          <a:p>
            <a:r>
              <a:rPr lang="en-US" dirty="0" smtClean="0"/>
              <a:t>c.	human rights	</a:t>
            </a:r>
          </a:p>
          <a:p>
            <a:r>
              <a:rPr lang="en-US" dirty="0" smtClean="0"/>
              <a:t>d.	détente</a:t>
            </a:r>
          </a:p>
        </p:txBody>
      </p:sp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1087119" y="327016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8382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President Carter felt that the nation’s most serious problem was its dependence on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101600" y="2192338"/>
          <a:ext cx="9144000" cy="2508250"/>
        </p:xfrm>
        <a:graphic>
          <a:graphicData uri="http://schemas.openxmlformats.org/presentationml/2006/ole">
            <p:oleObj spid="_x0000_s25602" name="Chart" r:id="rId6" imgW="9143977" imgH="2533597" progId="MSGraph.Chart.8">
              <p:embed followColorScheme="full"/>
            </p:oleObj>
          </a:graphicData>
        </a:graphic>
      </p:graphicFrame>
      <p:sp>
        <p:nvSpPr>
          <p:cNvPr id="7" name="CorShape1"/>
          <p:cNvSpPr/>
          <p:nvPr>
            <p:custDataLst>
              <p:tags r:id="rId3"/>
            </p:custDataLst>
          </p:nvPr>
        </p:nvSpPr>
        <p:spPr>
          <a:xfrm rot="10800000">
            <a:off x="1087119" y="298397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71600" y="2332038"/>
            <a:ext cx="8229600" cy="4525962"/>
          </a:xfrm>
        </p:spPr>
        <p:txBody>
          <a:bodyPr tIns="45719" bIns="45719">
            <a:noAutofit/>
          </a:bodyPr>
          <a:lstStyle/>
          <a:p>
            <a:r>
              <a:rPr lang="en-US" dirty="0" smtClean="0"/>
              <a:t>A.  détente</a:t>
            </a:r>
            <a:r>
              <a:rPr lang="en-US" dirty="0" smtClean="0"/>
              <a:t>.	</a:t>
            </a:r>
          </a:p>
          <a:p>
            <a:r>
              <a:rPr lang="en-US" dirty="0" smtClean="0"/>
              <a:t>b.	foreign oil.	</a:t>
            </a:r>
          </a:p>
          <a:p>
            <a:r>
              <a:rPr lang="en-US" dirty="0" smtClean="0"/>
              <a:t>c.	the federal government.	</a:t>
            </a:r>
          </a:p>
          <a:p>
            <a:r>
              <a:rPr lang="en-US" dirty="0" smtClean="0"/>
              <a:t>d.	industry.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remove a major symbol of U.S. interventionism in Latin America, President Carter moved to give the Panamanians control of the Panama ____________________.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25400" y="2755900"/>
          <a:ext cx="9144000" cy="2517775"/>
        </p:xfrm>
        <a:graphic>
          <a:graphicData uri="http://schemas.openxmlformats.org/presentationml/2006/ole">
            <p:oleObj spid="_x0000_s26626" name="Chart" r:id="rId6" imgW="9143977" imgH="2543044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95400" y="2895600"/>
            <a:ext cx="8229600" cy="4525962"/>
          </a:xfrm>
        </p:spPr>
        <p:txBody>
          <a:bodyPr tIns="45719" bIns="45719">
            <a:noAutofit/>
          </a:bodyPr>
          <a:lstStyle/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A. Peninsula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B. Capital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C. Canal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D. Economy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1010919" y="4132748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Hostage Crisis in Iran</a:t>
            </a:r>
            <a:endParaRPr lang="en-US" dirty="0"/>
          </a:p>
        </p:txBody>
      </p:sp>
      <p:pic>
        <p:nvPicPr>
          <p:cNvPr id="6" name="The_Iran_Hostage_Crisis.asf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727287" y="1143000"/>
            <a:ext cx="8158480" cy="5562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Finish Homework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reasons for economic troubles in the U.S. during the 1970’s</a:t>
            </a:r>
          </a:p>
          <a:p>
            <a:endParaRPr lang="en-US" dirty="0" smtClean="0"/>
          </a:p>
          <a:p>
            <a:r>
              <a:rPr lang="en-US" dirty="0" smtClean="0"/>
              <a:t>Discuss Jimmy Carter’s domestic and foreign policies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Crisis of the 1970’s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60198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I. Economic Crisis</a:t>
            </a:r>
          </a:p>
          <a:p>
            <a:pPr>
              <a:buNone/>
            </a:pPr>
            <a:r>
              <a:rPr lang="en-US" dirty="0" smtClean="0"/>
              <a:t>	A. Slowing Economic Machine</a:t>
            </a:r>
          </a:p>
          <a:p>
            <a:pPr>
              <a:buNone/>
            </a:pPr>
            <a:r>
              <a:rPr lang="en-US" dirty="0" smtClean="0"/>
              <a:t>		1. </a:t>
            </a:r>
            <a:r>
              <a:rPr lang="en-US" dirty="0" smtClean="0">
                <a:solidFill>
                  <a:srgbClr val="FF0000"/>
                </a:solidFill>
              </a:rPr>
              <a:t>inflation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2. Organization of Petroleum 	 	    Exporting Countries (OPEC)</a:t>
            </a:r>
          </a:p>
          <a:p>
            <a:pPr>
              <a:buNone/>
            </a:pPr>
            <a:r>
              <a:rPr lang="en-US" dirty="0" smtClean="0"/>
              <a:t>		     a. </a:t>
            </a:r>
            <a:r>
              <a:rPr lang="en-US" dirty="0" smtClean="0">
                <a:solidFill>
                  <a:srgbClr val="FF0000"/>
                </a:solidFill>
              </a:rPr>
              <a:t>embargo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 b. $3 (1973) - $30 (1980)</a:t>
            </a:r>
          </a:p>
          <a:p>
            <a:pPr>
              <a:buNone/>
            </a:pPr>
            <a:r>
              <a:rPr lang="en-US" dirty="0" smtClean="0"/>
              <a:t>	B. Stagnant Economy</a:t>
            </a:r>
          </a:p>
          <a:p>
            <a:pPr>
              <a:buNone/>
            </a:pPr>
            <a:r>
              <a:rPr lang="en-US" dirty="0" smtClean="0"/>
              <a:t>		1. World Competition in 		 	    Manufacturing</a:t>
            </a:r>
          </a:p>
          <a:p>
            <a:pPr>
              <a:buNone/>
            </a:pPr>
            <a:r>
              <a:rPr lang="en-US" dirty="0" smtClean="0"/>
              <a:t>		     a. </a:t>
            </a:r>
            <a:r>
              <a:rPr lang="en-US" dirty="0" smtClean="0">
                <a:solidFill>
                  <a:srgbClr val="FF0000"/>
                </a:solidFill>
              </a:rPr>
              <a:t>“stagflation”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705600" y="1600200"/>
            <a:ext cx="2286000" cy="4724400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26626" name="Picture 2" descr="http://ts1.mm.bing.net/th?id=H.4830035272729652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600200"/>
            <a:ext cx="3207004" cy="44958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 things that economists who emphasized the demand-side of economic theory, including supporters of Keynesianism, did not think could occur at the same time were recession and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101600" y="3060700"/>
          <a:ext cx="9144000" cy="2516188"/>
        </p:xfrm>
        <a:graphic>
          <a:graphicData uri="http://schemas.openxmlformats.org/presentationml/2006/ole">
            <p:oleObj spid="_x0000_s4098" name="Chart" r:id="rId6" imgW="9143977" imgH="2543044" progId="MSGraph.Chart.8">
              <p:embed followColorScheme="full"/>
            </p:oleObj>
          </a:graphicData>
        </a:graphic>
      </p:graphicFrame>
      <p:sp>
        <p:nvSpPr>
          <p:cNvPr id="7" name="CorShape1"/>
          <p:cNvSpPr/>
          <p:nvPr>
            <p:custDataLst>
              <p:tags r:id="rId3"/>
            </p:custDataLst>
          </p:nvPr>
        </p:nvSpPr>
        <p:spPr>
          <a:xfrm rot="10800000">
            <a:off x="1087119" y="4437548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71600" y="3200400"/>
            <a:ext cx="8229600" cy="4525962"/>
          </a:xfrm>
        </p:spPr>
        <p:txBody>
          <a:bodyPr tIns="45719" bIns="45719">
            <a:noAutofit/>
          </a:bodyPr>
          <a:lstStyle/>
          <a:p>
            <a:pPr>
              <a:buNone/>
            </a:pPr>
            <a:r>
              <a:rPr lang="en-US" dirty="0" smtClean="0"/>
              <a:t>a. bull market.	</a:t>
            </a:r>
          </a:p>
          <a:p>
            <a:pPr marL="514350" indent="-514350">
              <a:buNone/>
            </a:pPr>
            <a:r>
              <a:rPr lang="en-US" dirty="0" smtClean="0"/>
              <a:t>b. peace.	</a:t>
            </a:r>
          </a:p>
          <a:p>
            <a:pPr marL="514350" indent="-514350">
              <a:buNone/>
            </a:pPr>
            <a:r>
              <a:rPr lang="en-US" dirty="0" smtClean="0"/>
              <a:t>c. inflation.	</a:t>
            </a:r>
          </a:p>
          <a:p>
            <a:pPr>
              <a:buNone/>
            </a:pPr>
            <a:r>
              <a:rPr lang="en-US" dirty="0" smtClean="0"/>
              <a:t>d.	stagflation.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Organization of Petroleum Exporting Countries announced that its members would embargo, or stop shipping, petroleum to countries that supported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177800" y="2603500"/>
          <a:ext cx="9144000" cy="2517775"/>
        </p:xfrm>
        <a:graphic>
          <a:graphicData uri="http://schemas.openxmlformats.org/presentationml/2006/ole">
            <p:oleObj spid="_x0000_s2050" name="Chart" r:id="rId6" imgW="9143977" imgH="2543044" progId="MSGraph.Chart.8">
              <p:embed followColorScheme="full"/>
            </p:oleObj>
          </a:graphicData>
        </a:graphic>
      </p:graphicFrame>
      <p:sp>
        <p:nvSpPr>
          <p:cNvPr id="7" name="CorShape1"/>
          <p:cNvSpPr/>
          <p:nvPr>
            <p:custDataLst>
              <p:tags r:id="rId3"/>
            </p:custDataLst>
          </p:nvPr>
        </p:nvSpPr>
        <p:spPr>
          <a:xfrm rot="10800000">
            <a:off x="1163319" y="456556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447800" y="2743200"/>
            <a:ext cx="8229600" cy="4525962"/>
          </a:xfrm>
        </p:spPr>
        <p:txBody>
          <a:bodyPr tIns="45719" bIns="45719">
            <a:noAutofit/>
          </a:bodyPr>
          <a:lstStyle/>
          <a:p>
            <a:pPr>
              <a:buNone/>
            </a:pPr>
            <a:r>
              <a:rPr lang="en-US" dirty="0" smtClean="0"/>
              <a:t>a. Iraq.	</a:t>
            </a:r>
          </a:p>
          <a:p>
            <a:pPr>
              <a:buNone/>
            </a:pPr>
            <a:r>
              <a:rPr lang="en-US" dirty="0" smtClean="0"/>
              <a:t>b.	Egypt.	</a:t>
            </a:r>
          </a:p>
          <a:p>
            <a:pPr>
              <a:buNone/>
            </a:pPr>
            <a:r>
              <a:rPr lang="en-US" dirty="0" smtClean="0"/>
              <a:t>c.	Iran.	</a:t>
            </a:r>
          </a:p>
          <a:p>
            <a:pPr>
              <a:buNone/>
            </a:pPr>
            <a:r>
              <a:rPr lang="en-US" dirty="0" smtClean="0"/>
              <a:t>d.	Israel.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Nixon controls Inflation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1371600" cy="472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38400" y="1600200"/>
            <a:ext cx="65532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   </a:t>
            </a:r>
            <a:r>
              <a:rPr lang="en-US" dirty="0" err="1" smtClean="0"/>
              <a:t>i</a:t>
            </a:r>
            <a:r>
              <a:rPr lang="en-US" dirty="0" smtClean="0"/>
              <a:t>. how to combat stagflation?</a:t>
            </a:r>
          </a:p>
          <a:p>
            <a:pPr>
              <a:buNone/>
            </a:pPr>
            <a:r>
              <a:rPr lang="en-US" dirty="0" smtClean="0"/>
              <a:t>                -     </a:t>
            </a:r>
            <a:r>
              <a:rPr lang="en-US" dirty="0" err="1" smtClean="0"/>
              <a:t>gov</a:t>
            </a:r>
            <a:r>
              <a:rPr lang="en-US" dirty="0" smtClean="0"/>
              <a:t>. spending =    inflation</a:t>
            </a:r>
          </a:p>
          <a:p>
            <a:pPr>
              <a:buNone/>
            </a:pPr>
            <a:r>
              <a:rPr lang="en-US" dirty="0" smtClean="0"/>
              <a:t>                -     taxes = prolong recession</a:t>
            </a:r>
          </a:p>
          <a:p>
            <a:pPr>
              <a:buNone/>
            </a:pPr>
            <a:r>
              <a:rPr lang="en-US" dirty="0" smtClean="0"/>
              <a:t>           b. Nixon controls inflation</a:t>
            </a:r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i</a:t>
            </a:r>
            <a:r>
              <a:rPr lang="en-US" dirty="0" smtClean="0"/>
              <a:t>. cuts deficit spending</a:t>
            </a:r>
          </a:p>
          <a:p>
            <a:pPr>
              <a:buNone/>
            </a:pPr>
            <a:r>
              <a:rPr lang="en-US" dirty="0" smtClean="0"/>
              <a:t>              ii. Raises taxes</a:t>
            </a:r>
          </a:p>
          <a:p>
            <a:pPr>
              <a:buNone/>
            </a:pPr>
            <a:r>
              <a:rPr lang="en-US" dirty="0" smtClean="0"/>
              <a:t>II. Gerald Ford</a:t>
            </a:r>
          </a:p>
          <a:p>
            <a:pPr>
              <a:buNone/>
            </a:pPr>
            <a:r>
              <a:rPr lang="en-US" dirty="0" smtClean="0"/>
              <a:t>   A. Economic Concerns</a:t>
            </a:r>
          </a:p>
          <a:p>
            <a:pPr>
              <a:buNone/>
            </a:pPr>
            <a:r>
              <a:rPr lang="en-US" dirty="0" smtClean="0"/>
              <a:t>   B. Foreign Policy</a:t>
            </a:r>
            <a:endParaRPr lang="en-US" dirty="0"/>
          </a:p>
        </p:txBody>
      </p:sp>
      <p:sp>
        <p:nvSpPr>
          <p:cNvPr id="5" name="Up Arrow 4"/>
          <p:cNvSpPr/>
          <p:nvPr/>
        </p:nvSpPr>
        <p:spPr>
          <a:xfrm>
            <a:off x="4114800" y="2133600"/>
            <a:ext cx="2286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6858000" y="2133600"/>
            <a:ext cx="2286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4114800" y="2667000"/>
            <a:ext cx="2286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674" name="Picture 2" descr="http://ts1.mm.bing.net/th?id=H.4781635320219084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00200"/>
            <a:ext cx="2857500" cy="28575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9144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August 1975, President Ford met with leaders of NATO and the Warsaw Pact to sign the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101600" y="2603500"/>
          <a:ext cx="9144000" cy="2517775"/>
        </p:xfrm>
        <a:graphic>
          <a:graphicData uri="http://schemas.openxmlformats.org/presentationml/2006/ole">
            <p:oleObj spid="_x0000_s3074" name="Chart" r:id="rId6" imgW="9143977" imgH="2543044" progId="MSGraph.Chart.8">
              <p:embed followColorScheme="full"/>
            </p:oleObj>
          </a:graphicData>
        </a:graphic>
      </p:graphicFrame>
      <p:sp>
        <p:nvSpPr>
          <p:cNvPr id="7" name="CorShape1"/>
          <p:cNvSpPr/>
          <p:nvPr>
            <p:custDataLst>
              <p:tags r:id="rId3"/>
            </p:custDataLst>
          </p:nvPr>
        </p:nvSpPr>
        <p:spPr>
          <a:xfrm rot="10800000">
            <a:off x="1087119" y="2907452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71600" y="2743200"/>
            <a:ext cx="8229600" cy="4525962"/>
          </a:xfrm>
        </p:spPr>
        <p:txBody>
          <a:bodyPr tIns="45719" bIns="45719">
            <a:noAutofit/>
          </a:bodyPr>
          <a:lstStyle/>
          <a:p>
            <a:pPr>
              <a:buNone/>
            </a:pPr>
            <a:r>
              <a:rPr lang="en-US" dirty="0" err="1" smtClean="0"/>
              <a:t>a.Helsinki</a:t>
            </a:r>
            <a:r>
              <a:rPr lang="en-US" dirty="0" smtClean="0"/>
              <a:t> Accords.	</a:t>
            </a:r>
          </a:p>
          <a:p>
            <a:pPr>
              <a:buNone/>
            </a:pPr>
            <a:r>
              <a:rPr lang="en-US" dirty="0" smtClean="0"/>
              <a:t>b.	Camp David Accords.	</a:t>
            </a:r>
          </a:p>
          <a:p>
            <a:pPr>
              <a:buNone/>
            </a:pPr>
            <a:r>
              <a:rPr lang="en-US" dirty="0" smtClean="0"/>
              <a:t>c.	OPEC Agreement.	</a:t>
            </a:r>
          </a:p>
          <a:p>
            <a:pPr>
              <a:buNone/>
            </a:pPr>
            <a:r>
              <a:rPr lang="en-US" dirty="0" smtClean="0"/>
              <a:t>d.	Nixon pardon.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Like the presidents immediately preceding him, President Ford encountered problems in Southeast ____________________, particularly in Cambodia.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101600" y="2527300"/>
          <a:ext cx="9144000" cy="2517775"/>
        </p:xfrm>
        <a:graphic>
          <a:graphicData uri="http://schemas.openxmlformats.org/presentationml/2006/ole">
            <p:oleObj spid="_x0000_s1026" name="Chart" r:id="rId6" imgW="9143977" imgH="2543044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371600" y="2667000"/>
            <a:ext cx="8229600" cy="4525962"/>
          </a:xfrm>
        </p:spPr>
        <p:txBody>
          <a:bodyPr tIns="45719" bIns="45719">
            <a:noAutofit/>
          </a:bodyPr>
          <a:lstStyle/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Europe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Israel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Asia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Afghanistan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 rot="10800000">
            <a:off x="1087119" y="3904148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Jimmy Carter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57912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III. Jimmy Carter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A. War Against Consumption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1. Department of Energy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B. Foreign Policy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1. Panama Canal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2. Embargos USSR &amp; Boycotts 	 	 1980 Olympics in Moscow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C. </a:t>
            </a:r>
            <a:r>
              <a:rPr lang="en-US" dirty="0" smtClean="0"/>
              <a:t>The Middle East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1. Camp David Accords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600200"/>
            <a:ext cx="2667000" cy="4724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3554" name="Picture 2" descr="http://ts2.mm.bing.net/th?id=H.4564550509723665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524000"/>
            <a:ext cx="3333750" cy="37338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41"/>
  <p:tag name="FONTSIZE" val="32"/>
  <p:tag name="BULLETTYPE" val="ppBulletArabicPeriod"/>
  <p:tag name="ANSWERTEXT" val="a. Iraq. &#10;b. Egypt. &#10;c. Iran. &#10;d. Israel."/>
  <p:tag name="ANSWERBULLETS" val="3"/>
  <p:tag name="OLDNUMANSWERS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A0746A4B9D5421A8FF12E53820FAADC"/>
  <p:tag name="SLIDEID" val="1A0746A4B9D5421A8FF12E53820FAAD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In August 1975, President Ford met with leaders of NATO and the Warsaw Pact to sign the"/>
  <p:tag name="ANSWERSALIAS" val="a.Helsinki Accords. |smicln|b. Camp David Accords. |smicln|c. OPEC Agreement. |smicln|d. Nixon pardon."/>
  <p:tag name="VALUES" val="Correct|smicln|Incorrect|smicln|Incorrect|smicln|Incorrec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81"/>
  <p:tag name="FONTSIZE" val="32"/>
  <p:tag name="BULLETTYPE" val="ppBulletArabicPeriod"/>
  <p:tag name="ANSWERTEXT" val="a.Helsinki Accords. &#10;b. Camp David Accords. &#10;c. OPEC Agreement. &#10;d. Nixon pardon."/>
  <p:tag name="ANSWERBULLETS" val="3"/>
  <p:tag name="OLDNUMANSWERS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9EF7726B65E4DDCAEB3050B73089309"/>
  <p:tag name="SLIDEID" val="29EF7726B65E4DDCAEB3050B73089309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Like the presidents immediately preceding him, President Ford encountered problems in Southeast ____________________, particularly in Cambodia."/>
  <p:tag name="ANSWERSALIAS" val="Europe|smicln|Israel|smicln|Asia|smicln|Afghanistan"/>
  <p:tag name="VALUES" val="Incorrect|smicln|Incorrect|smicln|Correct|smicln|Incorrec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0"/>
  <p:tag name="FONTSIZE" val="32"/>
  <p:tag name="BULLETTYPE" val="ppBulletArabicPeriod"/>
  <p:tag name="ANSWERTEXT" val="Europe&#10;Israel&#10;Asia&#10;Afghanista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815A5BD5ECD41588B0FBE8E78891E0F"/>
  <p:tag name="SLIDEID" val="3815A5BD5ECD41588B0FBE8E78891E0F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What virtually collapsed under the Carter administration?"/>
  <p:tag name="ANSWERSALIAS" val="A. the Cold War |smicln|b. the economic crisis |smicln|c. human rights |smicln|d. détente"/>
  <p:tag name="VALUES" val="Incorrect|smicln|Incorrect|smicln|Incorrect|smicln|Correc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68"/>
  <p:tag name="FONTSIZE" val="32"/>
  <p:tag name="BULLETTYPE" val="ppBulletArabicPeriod"/>
  <p:tag name="ANSWERTEXT" val="A. the Cold War &#10;b. the economic crisis &#10;c. human rights &#10;d. déten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B4B1A6D1D534869B3C1FCDAFC9361EC"/>
  <p:tag name="SLIDEID" val="DB4B1A6D1D534869B3C1FCDAFC9361E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President Carter felt that the nation’s most serious problem was its dependence on"/>
  <p:tag name="ANSWERSALIAS" val="A.  détente. |smicln|b. foreign oil. |smicln|c. the federal government. |smicln|d. industry."/>
  <p:tag name="VALUES" val="Incorrect|smicln|Correct|smicln|Incorrect|smicln|Incorrec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1"/>
  <p:tag name="FONTSIZE" val="32"/>
  <p:tag name="BULLETTYPE" val="ppBulletArabicPeriod"/>
  <p:tag name="ANSWERTEXT" val="A.  détente. &#10;b. foreign oil. &#10;c. the federal government. &#10;d. industry.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7F56432813343DDBD0FE8F32426C0AB"/>
  <p:tag name="SLIDEID" val="D7F56432813343DDBD0FE8F32426C0AB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To remove a major symbol of U.S. interventionism in Latin America, President Carter moved to give the Panamanians control of the Panama ____________________. "/>
  <p:tag name="ANSWERSALIAS" val="A. Peninsula|smicln|B. Capital|smicln|C. Canal|smicln|D. Economy"/>
  <p:tag name="VALUES" val="Incorrect|smicln|Incorrect|smicln|Correct|smicln|Incorrect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3"/>
  <p:tag name="FONTSIZE" val="32"/>
  <p:tag name="BULLETTYPE" val="ppBulletArabicPeriod"/>
  <p:tag name="ANSWERTEXT" val="A. Peninsula&#10;B. Capital&#10;C. Canal&#10;D. Economy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073EA0BE35443269B73B21413870D26"/>
  <p:tag name="SLIDEID" val="3073EA0BE35443269B73B21413870D26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Two things that economists who emphasized the demand-side of economic theory, including supporters of Keynesianism, did not think could occur at the same time were recession and "/>
  <p:tag name="ANSWERSALIAS" val="a. bull market. |smicln|b. peace. |smicln|c. inflation. |smicln|d. stagflation."/>
  <p:tag name="VALUES" val="Incorrect|smicln|Incorrect|smicln|Correct|smicln|Incorrec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58"/>
  <p:tag name="FONTSIZE" val="32"/>
  <p:tag name="BULLETTYPE" val="ppBulletArabicPeriod"/>
  <p:tag name="ANSWERTEXT" val="a. bull market. &#10;b. peace. &#10;c. inflation. &#10;d. stagflation."/>
  <p:tag name="ANSWERBULLETS" val="3"/>
  <p:tag name="OLDNUMANSWERS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5A76E40EA4B4BEF894E88225B1E72FC"/>
  <p:tag name="SLIDEID" val="F5A76E40EA4B4BEF894E88225B1E72F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The Organization of Petroleum Exporting Countries announced that its members would embargo, or stop shipping, petroleum to countries that supported "/>
  <p:tag name="ANSWERSALIAS" val="a. Iraq. |smicln|b. Egypt. |smicln|c. Iran. |smicln|d. Israel."/>
  <p:tag name="VALUES" val="Incorrect|smicln|Incorrect|smicln|Incorrect|smicln|Correc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1556</TotalTime>
  <Words>252</Words>
  <Application>Microsoft Office PowerPoint</Application>
  <PresentationFormat>On-screen Show (4:3)</PresentationFormat>
  <Paragraphs>72</Paragraphs>
  <Slides>14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Trek</vt:lpstr>
      <vt:lpstr>Microsoft Graph Chart</vt:lpstr>
      <vt:lpstr>Chart</vt:lpstr>
      <vt:lpstr>Gerald Ford and Jimmy Carter</vt:lpstr>
      <vt:lpstr>Objectives</vt:lpstr>
      <vt:lpstr>Economic Crisis of the 1970’s</vt:lpstr>
      <vt:lpstr>Two things that economists who emphasized the demand-side of economic theory, including supporters of Keynesianism, did not think could occur at the same time were recession and </vt:lpstr>
      <vt:lpstr>The Organization of Petroleum Exporting Countries announced that its members would embargo, or stop shipping, petroleum to countries that supported </vt:lpstr>
      <vt:lpstr>Nixon controls Inflation</vt:lpstr>
      <vt:lpstr>In August 1975, President Ford met with leaders of NATO and the Warsaw Pact to sign the</vt:lpstr>
      <vt:lpstr>Like the presidents immediately preceding him, President Ford encountered problems in Southeast ____________________, particularly in Cambodia.</vt:lpstr>
      <vt:lpstr>Jimmy Carter</vt:lpstr>
      <vt:lpstr>What virtually collapsed under the Carter administration?</vt:lpstr>
      <vt:lpstr>President Carter felt that the nation’s most serious problem was its dependence on</vt:lpstr>
      <vt:lpstr>To remove a major symbol of U.S. interventionism in Latin America, President Carter moved to give the Panamanians control of the Panama ____________________. </vt:lpstr>
      <vt:lpstr>Hostage Crisis in Iran</vt:lpstr>
      <vt:lpstr>Finish Homework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Gerald Ford and Jimmy Carter</dc:title>
  <dc:creator>Jennifer L Sanders</dc:creator>
  <cp:lastModifiedBy>Jennifer L Sanders</cp:lastModifiedBy>
  <cp:revision>17</cp:revision>
  <dcterms:created xsi:type="dcterms:W3CDTF">2013-04-29T09:18:25Z</dcterms:created>
  <dcterms:modified xsi:type="dcterms:W3CDTF">2013-05-01T10:27:22Z</dcterms:modified>
</cp:coreProperties>
</file>