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5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8C31F-050C-4943-8A91-39BB8F6B9714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E8DFD-2D3E-4A31-871E-3D454478D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4F599-87AD-4AEF-AB4E-E13C9024C70F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0B6BD-57E0-47EC-A6A0-7AC9FEDB3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CDC82-6CAA-4D15-9D9A-F01FBEDFA8E8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6654E-AFA8-456A-A96A-9A03F11B4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348F3-F27A-44C3-A4E1-428ED148998D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351FE-8DAE-41BC-B124-F8F375FFE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4B76B-520C-436A-A851-1FA94D31285B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2B730-0887-42C0-85F4-FDA462D38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4D5A4-2BC3-4466-974E-AC93C21F9A95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73C9C-46AE-45A7-8184-C5D56C51C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9B1E5-7C95-46F7-A09B-4D0736222C38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64EFB-2D77-4D96-B5D4-D310AA6E3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7B732-8C6B-4197-A8B3-DD1CE6BE8B3C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4C48E-F236-4AA3-AE98-0BC8FF2CF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07E0F-84E0-4AE2-9A5B-C2C2334BE79E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A1BBE-8B4E-4FFA-9213-36F0872DE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8F28F-14CC-4A1D-B3B0-8425FC3A9531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EF283-8479-4BEC-A7CB-CA5B42DF9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E1DB-28E9-4015-B38F-A5B79BA865AE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B33AB-07C6-4C8F-907E-280CF29E8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5BB0EB-468F-4ABF-81B8-8EAE78C52AB4}" type="datetimeFigureOut">
              <a:rPr lang="en-US"/>
              <a:pPr>
                <a:defRPr/>
              </a:pPr>
              <a:t>4/12/2011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DEB3A5-2761-4958-AA09-399716722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cache4.asset-cache.net/xc/51941922.jpg?v=1&amp;amp;c=IWSAsset&amp;amp;k=2&amp;amp;d=77BFBA49EF878921F7C3FC3F69D929FDB0F39C939A9B1756994EB8908CBC11427DF1CED2B8B82127F06BF04B24B4128C" TargetMode="Externa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hyperlink" Target="http://rds.yahoo.com/_ylt=A0PDoS9KIaRNqFoAGMOjzbkF/SIG=12beli7dp/EXP=1302630858/**http:/www.ccrh.org/comm/moses/image/mosel/braceros.jpg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1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3.v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1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vmlDrawing" Target="../drawings/vmlDrawing4.v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2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vmlDrawing" Target="../drawings/vmlDrawing5.v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2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vmlDrawing" Target="../drawings/vmlDrawing6.v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3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vmlDrawing" Target="../drawings/vmlDrawing7.v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3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vmlDrawing" Target="../drawings/vmlDrawing8.v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Poverty Amidst Prosperity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/>
          <a:lstStyle/>
          <a:p>
            <a:r>
              <a:rPr lang="en-US" smtClean="0"/>
              <a:t>Ch. 22.4</a:t>
            </a:r>
          </a:p>
        </p:txBody>
      </p:sp>
      <p:pic>
        <p:nvPicPr>
          <p:cNvPr id="13315" name="Picture 2" descr="View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19200"/>
            <a:ext cx="253523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View Image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8025" y="4495800"/>
            <a:ext cx="33559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http://rds.yahoo.com/_ylt=A0PDoX.4IqRNqlcAlTKjzbkF/SIG=12sdq7h4f/EXP=1302631224/**http%3a/www.learnnc.org/lp/media/uploads/2010/10/cherokee_indians_20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29400" y="1143000"/>
            <a:ext cx="2514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8" descr="http://rds.yahoo.com/_ylt=A0PDoYCUI6RNaUIAl6qjzbkF/SIG=132abqh4f/EXP=1302631444/**http%3a/themoderatevoice.com/wordpress-engine/files/2008-may/Appalachia__2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4456113"/>
            <a:ext cx="3263900" cy="240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Box 7"/>
          <p:cNvSpPr txBox="1">
            <a:spLocks noChangeArrowheads="1"/>
          </p:cNvSpPr>
          <p:nvPr/>
        </p:nvSpPr>
        <p:spPr bwMode="auto">
          <a:xfrm>
            <a:off x="3352800" y="6248400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Book Antiqua" pitchFamily="18" charset="0"/>
                <a:sym typeface="Wingdings" pitchFamily="2" charset="2"/>
              </a:rPr>
              <a:t></a:t>
            </a:r>
            <a:r>
              <a:rPr lang="en-US" sz="2800">
                <a:latin typeface="Book Antiqua" pitchFamily="18" charset="0"/>
              </a:rPr>
              <a:t>Appalachia</a:t>
            </a:r>
          </a:p>
        </p:txBody>
      </p:sp>
      <p:sp>
        <p:nvSpPr>
          <p:cNvPr id="13320" name="TextBox 8"/>
          <p:cNvSpPr txBox="1">
            <a:spLocks noChangeArrowheads="1"/>
          </p:cNvSpPr>
          <p:nvPr/>
        </p:nvSpPr>
        <p:spPr bwMode="auto">
          <a:xfrm>
            <a:off x="3352800" y="4800600"/>
            <a:ext cx="2362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Book Antiqua" pitchFamily="18" charset="0"/>
              </a:rPr>
              <a:t>Mexican Farm Workers</a:t>
            </a:r>
            <a:r>
              <a:rPr lang="en-US" sz="2400">
                <a:latin typeface="Book Antiqua" pitchFamily="18" charset="0"/>
                <a:sym typeface="Wingdings" pitchFamily="2" charset="2"/>
              </a:rPr>
              <a:t></a:t>
            </a:r>
            <a:endParaRPr lang="en-US" sz="2400">
              <a:latin typeface="Book Antiqua" pitchFamily="18" charset="0"/>
            </a:endParaRPr>
          </a:p>
        </p:txBody>
      </p:sp>
      <p:sp>
        <p:nvSpPr>
          <p:cNvPr id="13321" name="TextBox 9"/>
          <p:cNvSpPr txBox="1">
            <a:spLocks noChangeArrowheads="1"/>
          </p:cNvSpPr>
          <p:nvPr/>
        </p:nvSpPr>
        <p:spPr bwMode="auto">
          <a:xfrm>
            <a:off x="4953000" y="2743200"/>
            <a:ext cx="1981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Book Antiqua" pitchFamily="18" charset="0"/>
              </a:rPr>
              <a:t>Native Americans</a:t>
            </a:r>
          </a:p>
        </p:txBody>
      </p:sp>
      <p:sp>
        <p:nvSpPr>
          <p:cNvPr id="13322" name="TextBox 10"/>
          <p:cNvSpPr txBox="1">
            <a:spLocks noChangeArrowheads="1"/>
          </p:cNvSpPr>
          <p:nvPr/>
        </p:nvSpPr>
        <p:spPr bwMode="auto">
          <a:xfrm>
            <a:off x="2743200" y="2819400"/>
            <a:ext cx="1676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Book Antiqua" pitchFamily="18" charset="0"/>
              </a:rPr>
              <a:t>African Americans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PQuestion"/>
          <p:cNvSpPr>
            <a:spLocks noGrp="1"/>
          </p:cNvSpPr>
          <p:nvPr>
            <p:ph type="title"/>
          </p:nvPr>
        </p:nvSpPr>
        <p:spPr bwMode="auto">
          <a:xfrm>
            <a:off x="457200" y="990600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700" smtClean="0">
                <a:ln>
                  <a:noFill/>
                </a:ln>
                <a:solidFill>
                  <a:schemeClr val="tx1"/>
                </a:solidFill>
                <a:effectLst/>
              </a:rPr>
              <a:t>A figure set by the government to reflect the minimum cost to support a family?</a:t>
            </a:r>
          </a:p>
        </p:txBody>
      </p:sp>
      <p:graphicFrame>
        <p:nvGraphicFramePr>
          <p:cNvPr id="15364" name="TPChart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228600" y="2374900"/>
          <a:ext cx="9017000" cy="2578100"/>
        </p:xfrm>
        <a:graphic>
          <a:graphicData uri="http://schemas.openxmlformats.org/presentationml/2006/ole">
            <p:oleObj spid="_x0000_s15364" name="Chart" r:id="rId8" imgW="9144000" imgH="2057522" progId="MSGraph.Chart.8">
              <p:embed followColorScheme="full"/>
            </p:oleObj>
          </a:graphicData>
        </a:graphic>
      </p:graphicFrame>
      <p:grpSp>
        <p:nvGrpSpPr>
          <p:cNvPr id="15368" name="Countdown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950200" y="1917700"/>
            <a:ext cx="1193800" cy="4940300"/>
            <a:chOff x="5024" y="488"/>
            <a:chExt cx="752" cy="3112"/>
          </a:xfrm>
        </p:grpSpPr>
        <p:sp>
          <p:nvSpPr>
            <p:cNvPr id="15367" name="CDLine"/>
            <p:cNvSpPr>
              <a:spLocks noChangeShapeType="1"/>
            </p:cNvSpPr>
            <p:nvPr/>
          </p:nvSpPr>
          <p:spPr bwMode="auto">
            <a:xfrm>
              <a:off x="5400" y="1200"/>
              <a:ext cx="0" cy="24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6" name="CDBall"/>
            <p:cNvSpPr>
              <a:spLocks noChangeArrowheads="1"/>
            </p:cNvSpPr>
            <p:nvPr/>
          </p:nvSpPr>
          <p:spPr bwMode="auto">
            <a:xfrm>
              <a:off x="5024" y="488"/>
              <a:ext cx="752" cy="752"/>
            </a:xfrm>
            <a:prstGeom prst="star24">
              <a:avLst>
                <a:gd name="adj" fmla="val 375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latin typeface="Tahoma" pitchFamily="34" charset="0"/>
                </a:rPr>
                <a:t>10</a:t>
              </a:r>
            </a:p>
          </p:txBody>
        </p:sp>
      </p:grpSp>
      <p:sp>
        <p:nvSpPr>
          <p:cNvPr id="15370" name="CorShape1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10800000">
            <a:off x="1138238" y="3241675"/>
            <a:ext cx="292100" cy="292100"/>
          </a:xfrm>
          <a:custGeom>
            <a:avLst/>
            <a:gdLst/>
            <a:ahLst/>
            <a:cxnLst>
              <a:cxn ang="0">
                <a:pos x="816" y="672"/>
              </a:cxn>
              <a:cxn ang="0">
                <a:pos x="960" y="336"/>
              </a:cxn>
              <a:cxn ang="0">
                <a:pos x="576" y="0"/>
              </a:cxn>
              <a:cxn ang="0">
                <a:pos x="0" y="912"/>
              </a:cxn>
              <a:cxn ang="0">
                <a:pos x="0" y="1104"/>
              </a:cxn>
              <a:cxn ang="0">
                <a:pos x="624" y="336"/>
              </a:cxn>
              <a:cxn ang="0">
                <a:pos x="816" y="672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TPAnswers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371600" y="2514600"/>
            <a:ext cx="8229600" cy="2336800"/>
          </a:xfrm>
        </p:spPr>
        <p:txBody>
          <a:bodyPr/>
          <a:lstStyle/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Termination Policy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Poverty Line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Juvenile Delinquency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Native Americans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5364" grpId="0"/>
      <p:bldP spid="153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PQuestion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700" smtClean="0">
                <a:ln>
                  <a:noFill/>
                </a:ln>
                <a:solidFill>
                  <a:schemeClr val="tx1"/>
                </a:solidFill>
                <a:effectLst/>
              </a:rPr>
              <a:t>Antisocial or criminal behavior of young people?</a:t>
            </a:r>
          </a:p>
        </p:txBody>
      </p:sp>
      <p:graphicFrame>
        <p:nvGraphicFramePr>
          <p:cNvPr id="16388" name="TPChart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228600" y="2374900"/>
          <a:ext cx="9017000" cy="2654300"/>
        </p:xfrm>
        <a:graphic>
          <a:graphicData uri="http://schemas.openxmlformats.org/presentationml/2006/ole">
            <p:oleObj spid="_x0000_s16388" name="Chart" r:id="rId8" imgW="9144000" imgH="2057522" progId="MSGraph.Chart.8">
              <p:embed followColorScheme="full"/>
            </p:oleObj>
          </a:graphicData>
        </a:graphic>
      </p:graphicFrame>
      <p:sp>
        <p:nvSpPr>
          <p:cNvPr id="16387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71600" y="2514600"/>
            <a:ext cx="8229600" cy="2336800"/>
          </a:xfrm>
        </p:spPr>
        <p:txBody>
          <a:bodyPr/>
          <a:lstStyle/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Juvenile Delinquency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Poverty Line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The Other America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Termination Policy</a:t>
            </a:r>
          </a:p>
        </p:txBody>
      </p:sp>
      <p:grpSp>
        <p:nvGrpSpPr>
          <p:cNvPr id="16391" name="Countdown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950200" y="1600200"/>
            <a:ext cx="1193800" cy="4940300"/>
            <a:chOff x="5024" y="488"/>
            <a:chExt cx="752" cy="3112"/>
          </a:xfrm>
        </p:grpSpPr>
        <p:sp>
          <p:nvSpPr>
            <p:cNvPr id="16390" name="CDLine"/>
            <p:cNvSpPr>
              <a:spLocks noChangeShapeType="1"/>
            </p:cNvSpPr>
            <p:nvPr/>
          </p:nvSpPr>
          <p:spPr bwMode="auto">
            <a:xfrm>
              <a:off x="5400" y="1200"/>
              <a:ext cx="0" cy="24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9" name="CDBall"/>
            <p:cNvSpPr>
              <a:spLocks noChangeArrowheads="1"/>
            </p:cNvSpPr>
            <p:nvPr/>
          </p:nvSpPr>
          <p:spPr bwMode="auto">
            <a:xfrm>
              <a:off x="5024" y="488"/>
              <a:ext cx="752" cy="752"/>
            </a:xfrm>
            <a:prstGeom prst="star24">
              <a:avLst>
                <a:gd name="adj" fmla="val 375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latin typeface="Tahoma" pitchFamily="34" charset="0"/>
                </a:rPr>
                <a:t>10</a:t>
              </a:r>
            </a:p>
          </p:txBody>
        </p:sp>
      </p:grpSp>
      <p:sp>
        <p:nvSpPr>
          <p:cNvPr id="16392" name="CorShape1"/>
          <p:cNvSpPr>
            <a:spLocks/>
          </p:cNvSpPr>
          <p:nvPr>
            <p:custDataLst>
              <p:tags r:id="rId6"/>
            </p:custDataLst>
          </p:nvPr>
        </p:nvSpPr>
        <p:spPr bwMode="auto">
          <a:xfrm rot="10800000">
            <a:off x="1138238" y="2657475"/>
            <a:ext cx="292100" cy="292100"/>
          </a:xfrm>
          <a:custGeom>
            <a:avLst/>
            <a:gdLst/>
            <a:ahLst/>
            <a:cxnLst>
              <a:cxn ang="0">
                <a:pos x="816" y="672"/>
              </a:cxn>
              <a:cxn ang="0">
                <a:pos x="960" y="336"/>
              </a:cxn>
              <a:cxn ang="0">
                <a:pos x="576" y="0"/>
              </a:cxn>
              <a:cxn ang="0">
                <a:pos x="0" y="912"/>
              </a:cxn>
              <a:cxn ang="0">
                <a:pos x="0" y="1104"/>
              </a:cxn>
              <a:cxn ang="0">
                <a:pos x="624" y="336"/>
              </a:cxn>
              <a:cxn ang="0">
                <a:pos x="816" y="672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6388" grpId="0"/>
      <p:bldP spid="163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PQuestion"/>
          <p:cNvSpPr>
            <a:spLocks noGrp="1"/>
          </p:cNvSpPr>
          <p:nvPr>
            <p:ph type="title"/>
          </p:nvPr>
        </p:nvSpPr>
        <p:spPr bwMode="auto">
          <a:xfrm>
            <a:off x="381000" y="914400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2800" smtClean="0">
                <a:ln>
                  <a:noFill/>
                </a:ln>
                <a:solidFill>
                  <a:schemeClr val="tx1"/>
                </a:solidFill>
                <a:effectLst/>
              </a:rPr>
              <a:t>The federal governments withdrawal of all official recognition of all Native American groups as official entities?</a:t>
            </a:r>
          </a:p>
        </p:txBody>
      </p:sp>
      <p:graphicFrame>
        <p:nvGraphicFramePr>
          <p:cNvPr id="17412" name="TPChart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0" y="2527300"/>
          <a:ext cx="9169400" cy="2654300"/>
        </p:xfrm>
        <a:graphic>
          <a:graphicData uri="http://schemas.openxmlformats.org/presentationml/2006/ole">
            <p:oleObj spid="_x0000_s17412" name="Chart" r:id="rId8" imgW="9144000" imgH="2057522" progId="MSGraph.Chart.8">
              <p:embed followColorScheme="full"/>
            </p:oleObj>
          </a:graphicData>
        </a:graphic>
      </p:graphicFrame>
      <p:sp>
        <p:nvSpPr>
          <p:cNvPr id="17411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295400" y="2667000"/>
            <a:ext cx="8229600" cy="2336800"/>
          </a:xfrm>
        </p:spPr>
        <p:txBody>
          <a:bodyPr/>
          <a:lstStyle/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Minorities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Poverty Line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Termination Policy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Policy of containment</a:t>
            </a:r>
          </a:p>
        </p:txBody>
      </p:sp>
      <p:sp>
        <p:nvSpPr>
          <p:cNvPr id="17413" name="CorShape1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10800000">
            <a:off x="1062038" y="3978275"/>
            <a:ext cx="292100" cy="292100"/>
          </a:xfrm>
          <a:custGeom>
            <a:avLst/>
            <a:gdLst/>
            <a:ahLst/>
            <a:cxnLst>
              <a:cxn ang="0">
                <a:pos x="816" y="672"/>
              </a:cxn>
              <a:cxn ang="0">
                <a:pos x="960" y="336"/>
              </a:cxn>
              <a:cxn ang="0">
                <a:pos x="576" y="0"/>
              </a:cxn>
              <a:cxn ang="0">
                <a:pos x="0" y="912"/>
              </a:cxn>
              <a:cxn ang="0">
                <a:pos x="0" y="1104"/>
              </a:cxn>
              <a:cxn ang="0">
                <a:pos x="624" y="336"/>
              </a:cxn>
              <a:cxn ang="0">
                <a:pos x="816" y="672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16" name="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772400" y="1917700"/>
            <a:ext cx="1193800" cy="4940300"/>
            <a:chOff x="5024" y="488"/>
            <a:chExt cx="752" cy="3112"/>
          </a:xfrm>
        </p:grpSpPr>
        <p:sp>
          <p:nvSpPr>
            <p:cNvPr id="17415" name="CDLine"/>
            <p:cNvSpPr>
              <a:spLocks noChangeShapeType="1"/>
            </p:cNvSpPr>
            <p:nvPr/>
          </p:nvSpPr>
          <p:spPr bwMode="auto">
            <a:xfrm>
              <a:off x="5400" y="1200"/>
              <a:ext cx="0" cy="24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" name="CDBall"/>
            <p:cNvSpPr>
              <a:spLocks noChangeArrowheads="1"/>
            </p:cNvSpPr>
            <p:nvPr/>
          </p:nvSpPr>
          <p:spPr bwMode="auto">
            <a:xfrm>
              <a:off x="5024" y="488"/>
              <a:ext cx="752" cy="752"/>
            </a:xfrm>
            <a:prstGeom prst="star24">
              <a:avLst>
                <a:gd name="adj" fmla="val 375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latin typeface="Tahoma" pitchFamily="34" charset="0"/>
                </a:rPr>
                <a:t>10</a:t>
              </a: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7412" grpId="0"/>
      <p:bldP spid="174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PQuestion"/>
          <p:cNvSpPr>
            <a:spLocks noGrp="1"/>
          </p:cNvSpPr>
          <p:nvPr>
            <p:ph type="title"/>
          </p:nvPr>
        </p:nvSpPr>
        <p:spPr bwMode="auto">
          <a:xfrm>
            <a:off x="381000" y="762000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700" smtClean="0">
                <a:ln>
                  <a:noFill/>
                </a:ln>
                <a:solidFill>
                  <a:schemeClr val="tx1"/>
                </a:solidFill>
                <a:effectLst/>
              </a:rPr>
              <a:t>By the mid 1900’s, what group was the poorest in the U.S.?</a:t>
            </a:r>
          </a:p>
        </p:txBody>
      </p:sp>
      <p:graphicFrame>
        <p:nvGraphicFramePr>
          <p:cNvPr id="18436" name="TPChart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228600" y="2070100"/>
          <a:ext cx="9017000" cy="2578100"/>
        </p:xfrm>
        <a:graphic>
          <a:graphicData uri="http://schemas.openxmlformats.org/presentationml/2006/ole">
            <p:oleObj spid="_x0000_s18436" name="Chart" r:id="rId8" imgW="9144000" imgH="2057522" progId="MSGraph.Chart.8">
              <p:embed followColorScheme="full"/>
            </p:oleObj>
          </a:graphicData>
        </a:graphic>
      </p:graphicFrame>
      <p:sp>
        <p:nvSpPr>
          <p:cNvPr id="18435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71600" y="2209800"/>
            <a:ext cx="8229600" cy="2336800"/>
          </a:xfrm>
        </p:spPr>
        <p:txBody>
          <a:bodyPr/>
          <a:lstStyle/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German Americans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Mexican Americans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African Americans 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Native Americans</a:t>
            </a:r>
          </a:p>
        </p:txBody>
      </p:sp>
      <p:sp>
        <p:nvSpPr>
          <p:cNvPr id="18437" name="CorShape1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10800000">
            <a:off x="1138238" y="4105275"/>
            <a:ext cx="292100" cy="292100"/>
          </a:xfrm>
          <a:custGeom>
            <a:avLst/>
            <a:gdLst/>
            <a:ahLst/>
            <a:cxnLst>
              <a:cxn ang="0">
                <a:pos x="816" y="672"/>
              </a:cxn>
              <a:cxn ang="0">
                <a:pos x="960" y="336"/>
              </a:cxn>
              <a:cxn ang="0">
                <a:pos x="576" y="0"/>
              </a:cxn>
              <a:cxn ang="0">
                <a:pos x="0" y="912"/>
              </a:cxn>
              <a:cxn ang="0">
                <a:pos x="0" y="1104"/>
              </a:cxn>
              <a:cxn ang="0">
                <a:pos x="624" y="336"/>
              </a:cxn>
              <a:cxn ang="0">
                <a:pos x="816" y="672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0" name="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950200" y="1447800"/>
            <a:ext cx="1193800" cy="4940300"/>
            <a:chOff x="5024" y="488"/>
            <a:chExt cx="752" cy="3112"/>
          </a:xfrm>
        </p:grpSpPr>
        <p:sp>
          <p:nvSpPr>
            <p:cNvPr id="18439" name="CDLine"/>
            <p:cNvSpPr>
              <a:spLocks noChangeShapeType="1"/>
            </p:cNvSpPr>
            <p:nvPr/>
          </p:nvSpPr>
          <p:spPr bwMode="auto">
            <a:xfrm>
              <a:off x="5400" y="1200"/>
              <a:ext cx="0" cy="24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8" name="CDBall"/>
            <p:cNvSpPr>
              <a:spLocks noChangeArrowheads="1"/>
            </p:cNvSpPr>
            <p:nvPr/>
          </p:nvSpPr>
          <p:spPr bwMode="auto">
            <a:xfrm>
              <a:off x="5024" y="488"/>
              <a:ext cx="752" cy="752"/>
            </a:xfrm>
            <a:prstGeom prst="star24">
              <a:avLst>
                <a:gd name="adj" fmla="val 375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latin typeface="Tahoma" pitchFamily="34" charset="0"/>
                </a:rPr>
                <a:t>10</a:t>
              </a: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8436" grpId="0"/>
      <p:bldP spid="184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PQuestion"/>
          <p:cNvSpPr>
            <a:spLocks noGrp="1"/>
          </p:cNvSpPr>
          <p:nvPr>
            <p:ph type="title"/>
          </p:nvPr>
        </p:nvSpPr>
        <p:spPr bwMode="auto">
          <a:xfrm>
            <a:off x="304800" y="990600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200" smtClean="0">
                <a:ln>
                  <a:noFill/>
                </a:ln>
                <a:solidFill>
                  <a:schemeClr val="tx1"/>
                </a:solidFill>
                <a:effectLst/>
              </a:rPr>
              <a:t>What government programs tried to end poverty by tearing down low income housing, and replacing them with high rise buildings?</a:t>
            </a:r>
          </a:p>
        </p:txBody>
      </p:sp>
      <p:graphicFrame>
        <p:nvGraphicFramePr>
          <p:cNvPr id="19460" name="TPChart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0" y="2603500"/>
          <a:ext cx="9169400" cy="2730500"/>
        </p:xfrm>
        <a:graphic>
          <a:graphicData uri="http://schemas.openxmlformats.org/presentationml/2006/ole">
            <p:oleObj spid="_x0000_s19460" name="Chart" r:id="rId8" imgW="9144000" imgH="2057522" progId="MSGraph.Chart.8">
              <p:embed followColorScheme="full"/>
            </p:oleObj>
          </a:graphicData>
        </a:graphic>
      </p:graphicFrame>
      <p:sp>
        <p:nvSpPr>
          <p:cNvPr id="19459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295400" y="2743200"/>
            <a:ext cx="8229600" cy="2336800"/>
          </a:xfrm>
        </p:spPr>
        <p:txBody>
          <a:bodyPr/>
          <a:lstStyle/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Bracero Program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Termination Program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Urban Renewal Program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Welfare Program</a:t>
            </a:r>
          </a:p>
        </p:txBody>
      </p:sp>
      <p:grpSp>
        <p:nvGrpSpPr>
          <p:cNvPr id="19463" name="Countdown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950200" y="1917700"/>
            <a:ext cx="1193800" cy="4940300"/>
            <a:chOff x="5024" y="488"/>
            <a:chExt cx="752" cy="3112"/>
          </a:xfrm>
        </p:grpSpPr>
        <p:sp>
          <p:nvSpPr>
            <p:cNvPr id="19462" name="CDLine"/>
            <p:cNvSpPr>
              <a:spLocks noChangeShapeType="1"/>
            </p:cNvSpPr>
            <p:nvPr/>
          </p:nvSpPr>
          <p:spPr bwMode="auto">
            <a:xfrm>
              <a:off x="5400" y="1200"/>
              <a:ext cx="0" cy="24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1" name="CDBall"/>
            <p:cNvSpPr>
              <a:spLocks noChangeArrowheads="1"/>
            </p:cNvSpPr>
            <p:nvPr/>
          </p:nvSpPr>
          <p:spPr bwMode="auto">
            <a:xfrm>
              <a:off x="5024" y="488"/>
              <a:ext cx="752" cy="752"/>
            </a:xfrm>
            <a:prstGeom prst="star24">
              <a:avLst>
                <a:gd name="adj" fmla="val 375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latin typeface="Tahoma" pitchFamily="34" charset="0"/>
                </a:rPr>
                <a:t>10</a:t>
              </a:r>
            </a:p>
          </p:txBody>
        </p:sp>
      </p:grpSp>
      <p:sp>
        <p:nvSpPr>
          <p:cNvPr id="19464" name="CorShape1"/>
          <p:cNvSpPr>
            <a:spLocks/>
          </p:cNvSpPr>
          <p:nvPr>
            <p:custDataLst>
              <p:tags r:id="rId6"/>
            </p:custDataLst>
          </p:nvPr>
        </p:nvSpPr>
        <p:spPr bwMode="auto">
          <a:xfrm rot="10800000">
            <a:off x="1062038" y="4054475"/>
            <a:ext cx="292100" cy="292100"/>
          </a:xfrm>
          <a:custGeom>
            <a:avLst/>
            <a:gdLst/>
            <a:ahLst/>
            <a:cxnLst>
              <a:cxn ang="0">
                <a:pos x="816" y="672"/>
              </a:cxn>
              <a:cxn ang="0">
                <a:pos x="960" y="336"/>
              </a:cxn>
              <a:cxn ang="0">
                <a:pos x="576" y="0"/>
              </a:cxn>
              <a:cxn ang="0">
                <a:pos x="0" y="912"/>
              </a:cxn>
              <a:cxn ang="0">
                <a:pos x="0" y="1104"/>
              </a:cxn>
              <a:cxn ang="0">
                <a:pos x="624" y="336"/>
              </a:cxn>
              <a:cxn ang="0">
                <a:pos x="816" y="672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9460" grpId="0"/>
      <p:bldP spid="194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PQuestion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700" smtClean="0">
                <a:ln>
                  <a:noFill/>
                </a:ln>
                <a:solidFill>
                  <a:schemeClr val="tx1"/>
                </a:solidFill>
                <a:effectLst/>
              </a:rPr>
              <a:t>The Bracero Program allowed for a sharp increase of agricultural workers from where?</a:t>
            </a:r>
          </a:p>
        </p:txBody>
      </p:sp>
      <p:graphicFrame>
        <p:nvGraphicFramePr>
          <p:cNvPr id="20484" name="TPChart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0" y="2070100"/>
          <a:ext cx="9372600" cy="2654300"/>
        </p:xfrm>
        <a:graphic>
          <a:graphicData uri="http://schemas.openxmlformats.org/presentationml/2006/ole">
            <p:oleObj spid="_x0000_s20484" name="Chart" r:id="rId8" imgW="9144000" imgH="2057522" progId="MSGraph.Chart.8">
              <p:embed followColorScheme="full"/>
            </p:oleObj>
          </a:graphicData>
        </a:graphic>
      </p:graphicFrame>
      <p:sp>
        <p:nvSpPr>
          <p:cNvPr id="2048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71600" y="2209800"/>
            <a:ext cx="8229600" cy="2336800"/>
          </a:xfrm>
        </p:spPr>
        <p:txBody>
          <a:bodyPr/>
          <a:lstStyle/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Portugal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Netherlands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Spain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Mexico</a:t>
            </a:r>
          </a:p>
        </p:txBody>
      </p:sp>
      <p:sp>
        <p:nvSpPr>
          <p:cNvPr id="20485" name="CorShape1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10800000">
            <a:off x="1138238" y="4105275"/>
            <a:ext cx="292100" cy="292100"/>
          </a:xfrm>
          <a:custGeom>
            <a:avLst/>
            <a:gdLst/>
            <a:ahLst/>
            <a:cxnLst>
              <a:cxn ang="0">
                <a:pos x="816" y="672"/>
              </a:cxn>
              <a:cxn ang="0">
                <a:pos x="960" y="336"/>
              </a:cxn>
              <a:cxn ang="0">
                <a:pos x="576" y="0"/>
              </a:cxn>
              <a:cxn ang="0">
                <a:pos x="0" y="912"/>
              </a:cxn>
              <a:cxn ang="0">
                <a:pos x="0" y="1104"/>
              </a:cxn>
              <a:cxn ang="0">
                <a:pos x="624" y="336"/>
              </a:cxn>
              <a:cxn ang="0">
                <a:pos x="816" y="672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88" name="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950200" y="1917700"/>
            <a:ext cx="1193800" cy="4940300"/>
            <a:chOff x="5024" y="488"/>
            <a:chExt cx="752" cy="3112"/>
          </a:xfrm>
        </p:grpSpPr>
        <p:sp>
          <p:nvSpPr>
            <p:cNvPr id="20487" name="CDLine"/>
            <p:cNvSpPr>
              <a:spLocks noChangeShapeType="1"/>
            </p:cNvSpPr>
            <p:nvPr/>
          </p:nvSpPr>
          <p:spPr bwMode="auto">
            <a:xfrm>
              <a:off x="5400" y="1200"/>
              <a:ext cx="0" cy="24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6" name="CDBall"/>
            <p:cNvSpPr>
              <a:spLocks noChangeArrowheads="1"/>
            </p:cNvSpPr>
            <p:nvPr/>
          </p:nvSpPr>
          <p:spPr bwMode="auto">
            <a:xfrm>
              <a:off x="5024" y="488"/>
              <a:ext cx="752" cy="752"/>
            </a:xfrm>
            <a:prstGeom prst="star24">
              <a:avLst>
                <a:gd name="adj" fmla="val 375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latin typeface="Tahoma" pitchFamily="34" charset="0"/>
                </a:rPr>
                <a:t>10</a:t>
              </a: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0484" grpId="0"/>
      <p:bldP spid="204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PQuestion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700" smtClean="0">
                <a:ln>
                  <a:noFill/>
                </a:ln>
                <a:solidFill>
                  <a:schemeClr val="tx1"/>
                </a:solidFill>
                <a:effectLst/>
              </a:rPr>
              <a:t>Studies of life in Appalachia revealed high infant mortality rates as well as what?</a:t>
            </a:r>
          </a:p>
        </p:txBody>
      </p:sp>
      <p:graphicFrame>
        <p:nvGraphicFramePr>
          <p:cNvPr id="21508" name="TPChart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228600" y="1993900"/>
          <a:ext cx="9017000" cy="2654300"/>
        </p:xfrm>
        <a:graphic>
          <a:graphicData uri="http://schemas.openxmlformats.org/presentationml/2006/ole">
            <p:oleObj spid="_x0000_s21508" name="Chart" r:id="rId8" imgW="9144000" imgH="2057522" progId="MSGraph.Chart.8">
              <p:embed followColorScheme="full"/>
            </p:oleObj>
          </a:graphicData>
        </a:graphic>
      </p:graphicFrame>
      <p:sp>
        <p:nvSpPr>
          <p:cNvPr id="21507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71600" y="2133600"/>
            <a:ext cx="8229600" cy="2336800"/>
          </a:xfrm>
        </p:spPr>
        <p:txBody>
          <a:bodyPr/>
          <a:lstStyle/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Juvenile Delinquency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Polio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Suicide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Nutritional Deficiencies</a:t>
            </a:r>
          </a:p>
        </p:txBody>
      </p:sp>
      <p:sp>
        <p:nvSpPr>
          <p:cNvPr id="21509" name="CorShape1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10800000">
            <a:off x="1138238" y="4029075"/>
            <a:ext cx="292100" cy="292100"/>
          </a:xfrm>
          <a:custGeom>
            <a:avLst/>
            <a:gdLst/>
            <a:ahLst/>
            <a:cxnLst>
              <a:cxn ang="0">
                <a:pos x="816" y="672"/>
              </a:cxn>
              <a:cxn ang="0">
                <a:pos x="960" y="336"/>
              </a:cxn>
              <a:cxn ang="0">
                <a:pos x="576" y="0"/>
              </a:cxn>
              <a:cxn ang="0">
                <a:pos x="0" y="912"/>
              </a:cxn>
              <a:cxn ang="0">
                <a:pos x="0" y="1104"/>
              </a:cxn>
              <a:cxn ang="0">
                <a:pos x="624" y="336"/>
              </a:cxn>
              <a:cxn ang="0">
                <a:pos x="816" y="672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12" name="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950200" y="1447800"/>
            <a:ext cx="1193800" cy="4940300"/>
            <a:chOff x="5024" y="488"/>
            <a:chExt cx="752" cy="3112"/>
          </a:xfrm>
        </p:grpSpPr>
        <p:sp>
          <p:nvSpPr>
            <p:cNvPr id="21511" name="CDLine"/>
            <p:cNvSpPr>
              <a:spLocks noChangeShapeType="1"/>
            </p:cNvSpPr>
            <p:nvPr/>
          </p:nvSpPr>
          <p:spPr bwMode="auto">
            <a:xfrm>
              <a:off x="5400" y="1200"/>
              <a:ext cx="0" cy="24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0" name="CDBall"/>
            <p:cNvSpPr>
              <a:spLocks noChangeArrowheads="1"/>
            </p:cNvSpPr>
            <p:nvPr/>
          </p:nvSpPr>
          <p:spPr bwMode="auto">
            <a:xfrm>
              <a:off x="5024" y="488"/>
              <a:ext cx="752" cy="752"/>
            </a:xfrm>
            <a:prstGeom prst="star24">
              <a:avLst>
                <a:gd name="adj" fmla="val 375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latin typeface="Tahoma" pitchFamily="34" charset="0"/>
                </a:rPr>
                <a:t>10</a:t>
              </a: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1508" grpId="0"/>
      <p:bldP spid="215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PQuestion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200" smtClean="0">
                <a:ln>
                  <a:noFill/>
                </a:ln>
                <a:solidFill>
                  <a:schemeClr val="tx1"/>
                </a:solidFill>
                <a:effectLst/>
              </a:rPr>
              <a:t>The core of inner-city areas declined as middle class residents moved to suburbs and took what with them?</a:t>
            </a:r>
          </a:p>
        </p:txBody>
      </p:sp>
      <p:graphicFrame>
        <p:nvGraphicFramePr>
          <p:cNvPr id="22532" name="TPChart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0" y="2070100"/>
          <a:ext cx="9245600" cy="2578100"/>
        </p:xfrm>
        <a:graphic>
          <a:graphicData uri="http://schemas.openxmlformats.org/presentationml/2006/ole">
            <p:oleObj spid="_x0000_s22532" name="Chart" r:id="rId8" imgW="9144000" imgH="2057522" progId="MSGraph.Chart.8">
              <p:embed followColorScheme="full"/>
            </p:oleObj>
          </a:graphicData>
        </a:graphic>
      </p:graphicFrame>
      <p:sp>
        <p:nvSpPr>
          <p:cNvPr id="22531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71600" y="2209800"/>
            <a:ext cx="8229600" cy="2336800"/>
          </a:xfrm>
        </p:spPr>
        <p:txBody>
          <a:bodyPr/>
          <a:lstStyle/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Tax Dollars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Minorities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Cultural Events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en-US" sz="3200" smtClean="0"/>
              <a:t>Termination Policies</a:t>
            </a:r>
          </a:p>
        </p:txBody>
      </p:sp>
      <p:grpSp>
        <p:nvGrpSpPr>
          <p:cNvPr id="22535" name="Countdown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8229600" y="1917700"/>
            <a:ext cx="1193800" cy="4940300"/>
            <a:chOff x="5024" y="488"/>
            <a:chExt cx="752" cy="3112"/>
          </a:xfrm>
        </p:grpSpPr>
        <p:sp>
          <p:nvSpPr>
            <p:cNvPr id="22534" name="CDLine"/>
            <p:cNvSpPr>
              <a:spLocks noChangeShapeType="1"/>
            </p:cNvSpPr>
            <p:nvPr/>
          </p:nvSpPr>
          <p:spPr bwMode="auto">
            <a:xfrm>
              <a:off x="5400" y="1200"/>
              <a:ext cx="0" cy="24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3" name="CDBall"/>
            <p:cNvSpPr>
              <a:spLocks noChangeArrowheads="1"/>
            </p:cNvSpPr>
            <p:nvPr/>
          </p:nvSpPr>
          <p:spPr bwMode="auto">
            <a:xfrm>
              <a:off x="5024" y="488"/>
              <a:ext cx="752" cy="752"/>
            </a:xfrm>
            <a:prstGeom prst="star24">
              <a:avLst>
                <a:gd name="adj" fmla="val 375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latin typeface="Tahoma" pitchFamily="34" charset="0"/>
                </a:rPr>
                <a:t>10</a:t>
              </a:r>
            </a:p>
          </p:txBody>
        </p:sp>
      </p:grpSp>
      <p:sp>
        <p:nvSpPr>
          <p:cNvPr id="22536" name="CorShape1"/>
          <p:cNvSpPr>
            <a:spLocks/>
          </p:cNvSpPr>
          <p:nvPr>
            <p:custDataLst>
              <p:tags r:id="rId6"/>
            </p:custDataLst>
          </p:nvPr>
        </p:nvSpPr>
        <p:spPr bwMode="auto">
          <a:xfrm rot="10800000">
            <a:off x="1138238" y="2352675"/>
            <a:ext cx="292100" cy="292100"/>
          </a:xfrm>
          <a:custGeom>
            <a:avLst/>
            <a:gdLst/>
            <a:ahLst/>
            <a:cxnLst>
              <a:cxn ang="0">
                <a:pos x="816" y="672"/>
              </a:cxn>
              <a:cxn ang="0">
                <a:pos x="960" y="336"/>
              </a:cxn>
              <a:cxn ang="0">
                <a:pos x="576" y="0"/>
              </a:cxn>
              <a:cxn ang="0">
                <a:pos x="0" y="912"/>
              </a:cxn>
              <a:cxn ang="0">
                <a:pos x="0" y="1104"/>
              </a:cxn>
              <a:cxn ang="0">
                <a:pos x="624" y="336"/>
              </a:cxn>
              <a:cxn ang="0">
                <a:pos x="816" y="672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2532" grpId="0"/>
      <p:bldP spid="2253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1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Tru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LDNUMANSWERS" val="4"/>
  <p:tag name="ANSWERBULLETS" val="3"/>
  <p:tag name="TEXTLENGTH" val="73"/>
  <p:tag name="FONTSIZE" val="32"/>
  <p:tag name="BULLETTYPE" val="ppBulletArabicPeriod"/>
  <p:tag name="ANSWERTEXT" val="Juvenile Delinquency&#10;Poverty Line&#10;The Other America&#10;Termination Policy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0DA8FAB97EF4BF4ACB7FEF13ED3D116"/>
  <p:tag name="SLIDEID" val="B0DA8FAB97EF4BF4ACB7FEF13ED3D116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AUTOADVANCE" val="False"/>
  <p:tag name="DELIMITERS" val="3.1"/>
  <p:tag name="VALUEFORMAT" val="0%"/>
  <p:tag name="QUESTIONALIAS" val="The federal governments withdrawal of all official recognition of all Native American groups as official entities?"/>
  <p:tag name="ANSWERSALIAS" val="Minorities|smicln|Poverty Line|smicln|Termination Policy|smicln|Policy of containment"/>
  <p:tag name="VALUES" val="Incorrect|smicln|Incorrect|smicln|Correct|smicln|Incorrect"/>
  <p:tag name="COUNTDOWNSECONDS" val="1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67"/>
  <p:tag name="FONTSIZE" val="32"/>
  <p:tag name="BULLETTYPE" val="ppBulletArabicPeriod"/>
  <p:tag name="ANSWERTEXT" val="Minorities&#10;Poverty Line&#10;Termination Policy&#10;Policy of containmen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E55F58B597842B39576B9209C05CC77"/>
  <p:tag name="SLIDEID" val="CE55F58B597842B39576B9209C05CC77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AUTOADVANCE" val="False"/>
  <p:tag name="DELIMITERS" val="3.1"/>
  <p:tag name="VALUEFORMAT" val="0%"/>
  <p:tag name="QUESTIONALIAS" val="By the mid 1900’s, what group was the poorest in the U.S.?"/>
  <p:tag name="ANSWERSALIAS" val="German Americans|smicln|Mexican Americans|smicln|African Americans |smicln|Native Americans"/>
  <p:tag name="VALUES" val="Incorrect|smicln|Incorrect|smicln|Incorrect|smicln|Correct"/>
  <p:tag name="COUNTDOWNSECONDS" val="1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3"/>
  <p:tag name="FONTSIZE" val="32"/>
  <p:tag name="BULLETTYPE" val="ppBulletArabicPeriod"/>
  <p:tag name="ANSWERTEXT" val="German Americans&#10;Mexican Americans&#10;African Americans &#10;Native American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C08FE8E2C8B4622B2715698B9EE1816"/>
  <p:tag name="SLIDEID" val="6C08FE8E2C8B4622B2715698B9EE1816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AUTOADVANCE" val="False"/>
  <p:tag name="DELIMITERS" val="3.1"/>
  <p:tag name="VALUEFORMAT" val="0%"/>
  <p:tag name="QUESTIONALIAS" val="What government programs tried to end poverty by tearing down low income housing, and replacing them with high rise buildings?"/>
  <p:tag name="ANSWERSALIAS" val="Bracero Program|smicln|Termination Program|smicln|Urban Renewal Program|smicln|Welfare Program"/>
  <p:tag name="VALUES" val="Incorrect|smicln|Incorrect|smicln|Correct|smicln|Incorrect"/>
  <p:tag name="COUNTDOWNSECONDS" val="1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6"/>
  <p:tag name="FONTSIZE" val="32"/>
  <p:tag name="BULLETTYPE" val="ppBulletArabicPeriod"/>
  <p:tag name="ANSWERTEXT" val="Bracero Program&#10;Termination Program&#10;Urban Renewal Program&#10;Welfare Program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206873AD5B34E56A9D998FFCD9C7EE1"/>
  <p:tag name="SLIDEID" val="7206873AD5B34E56A9D998FFCD9C7EE1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AUTOADVANCE" val="False"/>
  <p:tag name="DELIMITERS" val="3.1"/>
  <p:tag name="VALUEFORMAT" val="0%"/>
  <p:tag name="QUESTIONALIAS" val="The Bracero Program allowed for a sharp increase of agricultural workers from where?"/>
  <p:tag name="ANSWERSALIAS" val="Portugal|smicln|Netherlands|smicln|Spain|smicln|Mexico"/>
  <p:tag name="VALUES" val="Incorrect|smicln|Incorrect|smicln|Incorrect|smicln|Correct"/>
  <p:tag name="COUNTDOWNSECONDS" val="1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18C30771C2D4A15A2C93C57894DEF6C"/>
  <p:tag name="SLIDEID" val="E18C30771C2D4A15A2C93C57894DEF6C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AUTOADVANCE" val="False"/>
  <p:tag name="DELIMITERS" val="3.1"/>
  <p:tag name="VALUEFORMAT" val="0%"/>
  <p:tag name="QUESTIONALIAS" val="A figure set by the government to reflect the minimum cost to support a family?"/>
  <p:tag name="COUNTDOWNSECONDS" val="10"/>
  <p:tag name="ANSWERSALIAS" val="Termination Policy|smicln|Poverty Line|smicln|Juvenile Delinquency|smicln|Native Americans"/>
  <p:tag name="VALUES" val="Incorrect|smicln|Correct|smicln|Incorrect|smicln|Incorrect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6"/>
  <p:tag name="FONTSIZE" val="32"/>
  <p:tag name="BULLETTYPE" val="ppBulletArabicPeriod"/>
  <p:tag name="ANSWERTEXT" val="Portugal&#10;Netherlands&#10;Spain&#10;Mexico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173B47117E443709203FD128A1879C4"/>
  <p:tag name="SLIDEID" val="5173B47117E443709203FD128A1879C4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AUTOADVANCE" val="False"/>
  <p:tag name="DELIMITERS" val="3.1"/>
  <p:tag name="VALUEFORMAT" val="0%"/>
  <p:tag name="QUESTIONALIAS" val="Studies of life in Appalachia revealed high infant mortality rates as well as what?"/>
  <p:tag name="ANSWERSALIAS" val="Juvenile Delinquency|smicln|Polio|smicln|Suicide|smicln|Nutritional Deficiencies"/>
  <p:tag name="VALUES" val="Incorrect|smicln|Incorrect|smicln|Incorrect|smicln|Correct"/>
  <p:tag name="COUNTDOWNSECONDS" val="1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62"/>
  <p:tag name="FONTSIZE" val="32"/>
  <p:tag name="BULLETTYPE" val="ppBulletArabicPeriod"/>
  <p:tag name="ANSWERTEXT" val="Juvenile Delinquency&#10;Polio&#10;Suicide&#10;Nutritional Deficiencies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F66D7F07267452A8C5FFCFCE48AE394"/>
  <p:tag name="SLIDEID" val="4F66D7F07267452A8C5FFCFCE48AE394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AUTOADVANCE" val="False"/>
  <p:tag name="DELIMITERS" val="3.1"/>
  <p:tag name="VALUEFORMAT" val="0%"/>
  <p:tag name="QUESTIONALIAS" val="The core of inner-city areas declined as middle class residents moved to suburbs and took what with them?"/>
  <p:tag name="ANSWERSALIAS" val="Tax Dollars|smicln|Minorities|smicln|Cultural Events|smicln|Termination Policies"/>
  <p:tag name="VALUES" val="Correct|smicln|Incorrect|smicln|Incorrect|smicln|Incorrect"/>
  <p:tag name="COUNTDOWNSECONDS" val="1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62"/>
  <p:tag name="FONTSIZE" val="32"/>
  <p:tag name="BULLETTYPE" val="ppBulletArabicPeriod"/>
  <p:tag name="ANSWERTEXT" val="Tax Dollars&#10;Minorities&#10;Cultural Events&#10;Termination Policies"/>
  <p:tag name="ANSWERBULLETS" val="3"/>
  <p:tag name="OLDNUMANSWERS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2"/>
  <p:tag name="FONTSIZE" val="32"/>
  <p:tag name="BULLETTYPE" val="ppBulletArabicPeriod"/>
  <p:tag name="ANSWERTEXT" val="Termination Policy&#10;Poverty Line&#10;Juvenile Delinquency&#10;Native American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79A551A1FCD48D9A5B7623105715738"/>
  <p:tag name="SLIDEID" val="A79A551A1FCD48D9A5B7623105715738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AUTOADVANCE" val="False"/>
  <p:tag name="DELIMITERS" val="3.1"/>
  <p:tag name="VALUEFORMAT" val="0%"/>
  <p:tag name="QUESTIONALIAS" val="Antisocial or criminal behavior of young people?"/>
  <p:tag name="ANSWERSALIAS" val="Juvenile Delinquency|smicln|Poverty Line|smicln|The Other America|smicln|Termination Policy"/>
  <p:tag name="VALUES" val="Correct|smicln|Incorrect|smicln|Incorrect|smicln|Incorrect"/>
  <p:tag name="COUNTDOWNSECONDS" val="1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689</TotalTime>
  <Words>192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Book Antiqua</vt:lpstr>
      <vt:lpstr>Arial</vt:lpstr>
      <vt:lpstr>Lucida Sans</vt:lpstr>
      <vt:lpstr>Wingdings 2</vt:lpstr>
      <vt:lpstr>Wingdings</vt:lpstr>
      <vt:lpstr>Wingdings 3</vt:lpstr>
      <vt:lpstr>Calibri</vt:lpstr>
      <vt:lpstr>Tahoma</vt:lpstr>
      <vt:lpstr>Apex</vt:lpstr>
      <vt:lpstr>Apex</vt:lpstr>
      <vt:lpstr>Microsoft Graph Chart</vt:lpstr>
      <vt:lpstr>Slide 1</vt:lpstr>
      <vt:lpstr>A figure set by the government to reflect the minimum cost to support a family?</vt:lpstr>
      <vt:lpstr>Antisocial or criminal behavior of young people?</vt:lpstr>
      <vt:lpstr>The federal governments withdrawal of all official recognition of all Native American groups as official entities?</vt:lpstr>
      <vt:lpstr>By the mid 1900’s, what group was the poorest in the U.S.?</vt:lpstr>
      <vt:lpstr>What government programs tried to end poverty by tearing down low income housing, and replacing them with high rise buildings?</vt:lpstr>
      <vt:lpstr>The Bracero Program allowed for a sharp increase of agricultural workers from where?</vt:lpstr>
      <vt:lpstr>Studies of life in Appalachia revealed high infant mortality rates as well as what?</vt:lpstr>
      <vt:lpstr>The core of inner-city areas declined as middle class residents moved to suburbs and took what with them?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L Sanders</dc:creator>
  <cp:lastModifiedBy>Preisse</cp:lastModifiedBy>
  <cp:revision>11</cp:revision>
  <dcterms:created xsi:type="dcterms:W3CDTF">2011-04-11T23:40:33Z</dcterms:created>
  <dcterms:modified xsi:type="dcterms:W3CDTF">2011-04-12T11:38:01Z</dcterms:modified>
</cp:coreProperties>
</file>