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D710A72-C6E1-4265-B135-FBEF06FD373E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21DF6E-78C1-48AF-86C8-E85DA6C103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3.xml"/><Relationship Id="rId7" Type="http://schemas.openxmlformats.org/officeDocument/2006/relationships/oleObject" Target="../embeddings/oleObject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0.wav"/><Relationship Id="rId4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4.xml"/><Relationship Id="rId7" Type="http://schemas.openxmlformats.org/officeDocument/2006/relationships/oleObject" Target="../embeddings/oleObject3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6.wav"/><Relationship Id="rId4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audio" Target="../media/audio7.wav"/><Relationship Id="rId1" Type="http://schemas.openxmlformats.org/officeDocument/2006/relationships/tags" Target="../tags/tag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8.wav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4.jpeg"/><Relationship Id="rId2" Type="http://schemas.openxmlformats.org/officeDocument/2006/relationships/audio" Target="../media/audio9.wav"/><Relationship Id="rId1" Type="http://schemas.openxmlformats.org/officeDocument/2006/relationships/tags" Target="../tags/tag21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406640" cy="990600"/>
          </a:xfrm>
        </p:spPr>
        <p:txBody>
          <a:bodyPr/>
          <a:lstStyle/>
          <a:p>
            <a:r>
              <a:rPr lang="en-US" dirty="0" smtClean="0"/>
              <a:t>Roaring 20’s: Boom Times!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14400"/>
            <a:ext cx="7406640" cy="1752600"/>
          </a:xfrm>
        </p:spPr>
        <p:txBody>
          <a:bodyPr/>
          <a:lstStyle/>
          <a:p>
            <a:r>
              <a:rPr lang="en-US" dirty="0" smtClean="0"/>
              <a:t>Automobile Industry, Assembly Line, Welfare Capitalism, Consumer Credit</a:t>
            </a:r>
            <a:endParaRPr lang="en-US" dirty="0"/>
          </a:p>
        </p:txBody>
      </p:sp>
      <p:pic>
        <p:nvPicPr>
          <p:cNvPr id="23554" name="Picture 2" descr="1920 Ford Model T with a Hercules Manufacturing Co. 'Business Body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752600"/>
            <a:ext cx="5255895" cy="4724400"/>
          </a:xfrm>
          <a:prstGeom prst="rect">
            <a:avLst/>
          </a:prstGeom>
          <a:noFill/>
        </p:spPr>
      </p:pic>
      <p:pic>
        <p:nvPicPr>
          <p:cNvPr id="5" name="~PP4051.WAV">
            <a:hlinkClick r:id="" action="ppaction://media"/>
          </p:cNvPr>
          <p:cNvPicPr>
            <a:picLocks noRot="1" noChangeAspect="1"/>
          </p:cNvPicPr>
          <p:nvPr>
            <a:wavAudioFile r:embed="rId2" name="~PP4051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Many consumers in the 1920s began to feel confident that they could buy now and pay later, so many bought everything from radios to cars on the ____________________ plan.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35842" name="Chart" r:id="rId7" imgW="4610050" imgH="411486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2743200"/>
            <a:ext cx="4114800" cy="4114800"/>
          </a:xfrm>
        </p:spPr>
        <p:txBody>
          <a:bodyPr>
            <a:noAutofit/>
          </a:bodyPr>
          <a:lstStyle/>
          <a:p>
            <a:pPr marL="596646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dirty="0" smtClean="0"/>
              <a:t>Credit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dirty="0" smtClean="0"/>
              <a:t>Consumer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dirty="0" smtClean="0"/>
              <a:t>Installment</a:t>
            </a:r>
          </a:p>
          <a:p>
            <a:pPr marL="596646" indent="-514350">
              <a:spcBef>
                <a:spcPct val="20000"/>
              </a:spcBef>
              <a:buFont typeface="Wingdings 2"/>
              <a:buAutoNum type="arabicPeriod"/>
            </a:pPr>
            <a:r>
              <a:rPr lang="en-US" dirty="0" smtClean="0"/>
              <a:t>Debt</a:t>
            </a:r>
            <a:endParaRPr lang="en-US" dirty="0"/>
          </a:p>
        </p:txBody>
      </p:sp>
      <p:grpSp>
        <p:nvGrpSpPr>
          <p:cNvPr id="7" name="Countdown" hidden="1"/>
          <p:cNvGrpSpPr/>
          <p:nvPr>
            <p:custDataLst>
              <p:tags r:id="rId4"/>
            </p:custDataLst>
          </p:nvPr>
        </p:nvGrpSpPr>
        <p:grpSpPr>
          <a:xfrm>
            <a:off x="7823200" y="2089150"/>
            <a:ext cx="1193800" cy="3810000"/>
            <a:chOff x="7975600" y="1905000"/>
            <a:chExt cx="1193800" cy="3810000"/>
          </a:xfrm>
        </p:grpSpPr>
        <p:cxnSp>
          <p:nvCxnSpPr>
            <p:cNvPr id="6" name="CDLine" hidden="1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DBall" hidden="1"/>
            <p:cNvSpPr/>
            <p:nvPr/>
          </p:nvSpPr>
          <p:spPr>
            <a:xfrm>
              <a:off x="7975600" y="20701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800080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4</a:t>
              </a:r>
              <a:endParaRPr lang="en-US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pic>
        <p:nvPicPr>
          <p:cNvPr id="8" name="~PP3346.WAV">
            <a:hlinkClick r:id="" action="ppaction://media"/>
          </p:cNvPr>
          <p:cNvPicPr>
            <a:picLocks noRot="1" noChangeAspect="1"/>
          </p:cNvPicPr>
          <p:nvPr>
            <a:wavAudioFile r:embed="rId5" name="~PP3346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9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how the growing importance of the automobile and other new industries improved the U.S. standard of living.</a:t>
            </a:r>
          </a:p>
          <a:p>
            <a:endParaRPr lang="en-US" dirty="0" smtClean="0"/>
          </a:p>
          <a:p>
            <a:r>
              <a:rPr lang="en-US" dirty="0" smtClean="0"/>
              <a:t>Describe how Welfare Capitalism offered incentives for workers that drove productivity and wage increases.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~PP1620.WAV">
            <a:hlinkClick r:id="" action="ppaction://media"/>
          </p:cNvPr>
          <p:cNvPicPr>
            <a:picLocks noRot="1" noChangeAspect="1"/>
          </p:cNvPicPr>
          <p:nvPr>
            <a:wavAudioFile r:embed="rId2" name="~PP162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Industries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5269992" cy="4663440"/>
          </a:xfrm>
        </p:spPr>
        <p:txBody>
          <a:bodyPr>
            <a:normAutofit/>
          </a:bodyPr>
          <a:lstStyle/>
          <a:p>
            <a:pPr marL="653796" indent="-571500">
              <a:buNone/>
            </a:pPr>
            <a:r>
              <a:rPr lang="en-US" dirty="0" smtClean="0"/>
              <a:t>I. Auto Industry</a:t>
            </a:r>
          </a:p>
          <a:p>
            <a:pPr marL="653796" indent="-571500">
              <a:buNone/>
            </a:pPr>
            <a:r>
              <a:rPr lang="en-US" dirty="0" smtClean="0"/>
              <a:t>   A.  Henry Ford</a:t>
            </a:r>
          </a:p>
          <a:p>
            <a:pPr marL="653796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1. Assembly Line</a:t>
            </a:r>
          </a:p>
          <a:p>
            <a:pPr marL="653796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   a. Model T</a:t>
            </a:r>
          </a:p>
          <a:p>
            <a:pPr marL="653796" indent="-571500">
              <a:buNone/>
            </a:pPr>
            <a:r>
              <a:rPr lang="en-US" dirty="0" smtClean="0"/>
              <a:t>II. Consumer Goods</a:t>
            </a:r>
          </a:p>
          <a:p>
            <a:pPr marL="653796" indent="-571500">
              <a:buNone/>
            </a:pPr>
            <a:r>
              <a:rPr lang="en-US" dirty="0" smtClean="0"/>
              <a:t>III.  Aviation Industry</a:t>
            </a:r>
          </a:p>
          <a:p>
            <a:pPr marL="653796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A. Postal Service</a:t>
            </a:r>
          </a:p>
          <a:p>
            <a:pPr marL="653796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  1.Charles Lindbergh</a:t>
            </a:r>
          </a:p>
          <a:p>
            <a:pPr marL="653796" indent="-571500"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620000" y="1524000"/>
            <a:ext cx="1313688" cy="466344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6626" name="Picture 2" descr="11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4572000" cy="3171826"/>
          </a:xfrm>
          <a:prstGeom prst="rect">
            <a:avLst/>
          </a:prstGeom>
          <a:noFill/>
        </p:spPr>
      </p:pic>
      <p:pic>
        <p:nvPicPr>
          <p:cNvPr id="8" name="~PP1806.WAV">
            <a:hlinkClick r:id="" action="ppaction://media"/>
          </p:cNvPr>
          <p:cNvPicPr>
            <a:picLocks noRot="1" noChangeAspect="1"/>
          </p:cNvPicPr>
          <p:nvPr>
            <a:wavAudioFile r:embed="rId2" name="~PP1806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49808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system of manufacturing adopted by Henry Ford divided operations into simple tasks that unskilled workers could do and cut unnecessary motion to a minimum?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28674" name="Chart" r:id="rId8" imgW="4610050" imgH="4114867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7950200" y="2806700"/>
            <a:ext cx="1193800" cy="3810000"/>
            <a:chOff x="7975600" y="1905000"/>
            <a:chExt cx="1193800" cy="3810000"/>
          </a:xfrm>
        </p:grpSpPr>
        <p:cxnSp>
          <p:nvCxnSpPr>
            <p:cNvPr id="7" name="CDLine" hidden="1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 hidden="1"/>
            <p:cNvSpPr/>
            <p:nvPr/>
          </p:nvSpPr>
          <p:spPr>
            <a:xfrm>
              <a:off x="7975600" y="28321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800080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3</a:t>
              </a:r>
              <a:endParaRPr lang="en-US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172720" y="2221653"/>
            <a:ext cx="355599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457200" y="2057400"/>
            <a:ext cx="4114800" cy="4800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a.   assembly </a:t>
            </a:r>
            <a:r>
              <a:rPr lang="en-US" dirty="0" smtClean="0"/>
              <a:t>line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b.	mass production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c.	Flivver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d.	apprentice system</a:t>
            </a:r>
          </a:p>
        </p:txBody>
      </p:sp>
      <p:pic>
        <p:nvPicPr>
          <p:cNvPr id="10" name="~PP1257.WAV">
            <a:hlinkClick r:id="" action="ppaction://media"/>
          </p:cNvPr>
          <p:cNvPicPr>
            <a:picLocks noRot="1" noChangeAspect="1"/>
          </p:cNvPicPr>
          <p:nvPr>
            <a:wavAudioFile r:embed="rId6" name="~PP1257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906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Henry Ford almost single-handedly changed the auto from a toy of the wealthy to an affordable necessity for the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743200"/>
          <a:ext cx="4610100" cy="4114800"/>
        </p:xfrm>
        <a:graphic>
          <a:graphicData uri="http://schemas.openxmlformats.org/presentationml/2006/ole">
            <p:oleObj spid="_x0000_s29698" name="Chart" r:id="rId8" imgW="4610050" imgH="411486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81000" y="2057400"/>
            <a:ext cx="4572000" cy="4800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a.  delivery </a:t>
            </a:r>
            <a:r>
              <a:rPr lang="en-US" dirty="0" smtClean="0"/>
              <a:t>industry.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b.	middle class.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c.	farmers.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d.	city dwellers.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>
            <a:off x="96519" y="2709333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" hidden="1"/>
          <p:cNvGrpSpPr/>
          <p:nvPr>
            <p:custDataLst>
              <p:tags r:id="rId5"/>
            </p:custDataLst>
          </p:nvPr>
        </p:nvGrpSpPr>
        <p:grpSpPr>
          <a:xfrm>
            <a:off x="7823200" y="2089150"/>
            <a:ext cx="1193800" cy="3810000"/>
            <a:chOff x="7975600" y="1905000"/>
            <a:chExt cx="1193800" cy="3810000"/>
          </a:xfrm>
        </p:grpSpPr>
        <p:cxnSp>
          <p:nvCxnSpPr>
            <p:cNvPr id="7" name="CDLine" hidden="1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 hidden="1"/>
            <p:cNvSpPr/>
            <p:nvPr/>
          </p:nvSpPr>
          <p:spPr>
            <a:xfrm>
              <a:off x="7975600" y="28321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800080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3</a:t>
              </a:r>
              <a:endParaRPr lang="en-US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pic>
        <p:nvPicPr>
          <p:cNvPr id="9" name="~PP618.WAV">
            <a:hlinkClick r:id="" action="ppaction://media"/>
          </p:cNvPr>
          <p:cNvPicPr>
            <a:picLocks noRot="1" noChangeAspect="1"/>
          </p:cNvPicPr>
          <p:nvPr>
            <a:wavAudioFile r:embed="rId6" name="~PP618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90600" y="274637"/>
            <a:ext cx="69646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consumer goods industry created many new products for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127000" y="1460500"/>
          <a:ext cx="9144000" cy="2517775"/>
        </p:xfrm>
        <a:graphic>
          <a:graphicData uri="http://schemas.openxmlformats.org/presentationml/2006/ole">
            <p:oleObj spid="_x0000_s30722" name="Chart" r:id="rId7" imgW="9143977" imgH="254304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97000" y="1600200"/>
            <a:ext cx="8229600" cy="4525962"/>
          </a:xfrm>
        </p:spPr>
        <p:txBody>
          <a:bodyPr tIns="45719" bIns="45719"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a.   factories</a:t>
            </a:r>
            <a:r>
              <a:rPr lang="en-US" dirty="0" smtClean="0"/>
              <a:t>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b.	the airline industry.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c.	businesses.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d.	the home.</a:t>
            </a:r>
          </a:p>
        </p:txBody>
      </p:sp>
      <p:grpSp>
        <p:nvGrpSpPr>
          <p:cNvPr id="7" name="Countdown" hidden="1"/>
          <p:cNvGrpSpPr/>
          <p:nvPr>
            <p:custDataLst>
              <p:tags r:id="rId4"/>
            </p:custDataLst>
          </p:nvPr>
        </p:nvGrpSpPr>
        <p:grpSpPr>
          <a:xfrm>
            <a:off x="7823200" y="2089150"/>
            <a:ext cx="1193800" cy="4406900"/>
            <a:chOff x="7975600" y="1905000"/>
            <a:chExt cx="1193800" cy="4406900"/>
          </a:xfrm>
        </p:grpSpPr>
        <p:cxnSp>
          <p:nvCxnSpPr>
            <p:cNvPr id="6" name="CDLine" hidden="1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CDBall" hidden="1"/>
            <p:cNvSpPr/>
            <p:nvPr/>
          </p:nvSpPr>
          <p:spPr>
            <a:xfrm>
              <a:off x="7975600" y="51181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800080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0</a:t>
              </a:r>
              <a:endParaRPr lang="en-US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pic>
        <p:nvPicPr>
          <p:cNvPr id="8" name="~PP3986.WAV">
            <a:hlinkClick r:id="" action="ppaction://media"/>
          </p:cNvPr>
          <p:cNvPicPr>
            <a:picLocks noRot="1" noChangeAspect="1"/>
          </p:cNvPicPr>
          <p:nvPr>
            <a:wavAudioFile r:embed="rId5" name="~PP3986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NBC Cancels N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4572000"/>
            <a:ext cx="4082689" cy="2543176"/>
          </a:xfrm>
          <a:prstGeom prst="rect">
            <a:avLst/>
          </a:prstGeom>
          <a:noFill/>
        </p:spPr>
      </p:pic>
      <p:pic>
        <p:nvPicPr>
          <p:cNvPr id="31748" name="Picture 4" descr="CBS on a roll, wins first 5 weeks of sea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429000"/>
            <a:ext cx="2857500" cy="37147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Industries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762000" cy="420624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90800" y="1524000"/>
            <a:ext cx="6553200" cy="46634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IV. Radio Industry</a:t>
            </a:r>
          </a:p>
          <a:p>
            <a:pPr>
              <a:buNone/>
            </a:pPr>
            <a:r>
              <a:rPr lang="en-US" dirty="0" smtClean="0"/>
              <a:t>   A. Edwin Armstrong (1913)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1. Nat’l Broadcasting Co. [NBC]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2. Columbia Broadcasting System [CBS]</a:t>
            </a:r>
          </a:p>
          <a:p>
            <a:pPr>
              <a:buNone/>
            </a:pPr>
            <a:r>
              <a:rPr lang="en-US" dirty="0" smtClean="0"/>
              <a:t>		a. Advertising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1746" name="Picture 2" descr="The growth of radio in the 1920’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81200"/>
            <a:ext cx="2857500" cy="2305050"/>
          </a:xfrm>
          <a:prstGeom prst="rect">
            <a:avLst/>
          </a:prstGeom>
          <a:noFill/>
        </p:spPr>
      </p:pic>
      <p:pic>
        <p:nvPicPr>
          <p:cNvPr id="31752" name="Picture 8" descr="centuries of bubbles and burs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75" y="4076700"/>
            <a:ext cx="2714625" cy="2781300"/>
          </a:xfrm>
          <a:prstGeom prst="rect">
            <a:avLst/>
          </a:prstGeom>
          <a:noFill/>
        </p:spPr>
      </p:pic>
      <p:pic>
        <p:nvPicPr>
          <p:cNvPr id="10" name="~PP504.WAV">
            <a:hlinkClick r:id="" action="ppaction://media"/>
          </p:cNvPr>
          <p:cNvPicPr>
            <a:picLocks noRot="1" noChangeAspect="1"/>
          </p:cNvPicPr>
          <p:nvPr>
            <a:wavAudioFile r:embed="rId2" name="~PP504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914400" y="2286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 create consumers for their new products, manufacturers turned to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876800" y="1651000"/>
          <a:ext cx="4203700" cy="5143500"/>
        </p:xfrm>
        <a:graphic>
          <a:graphicData uri="http://schemas.openxmlformats.org/presentationml/2006/ole">
            <p:oleObj spid="_x0000_s33794" name="Chart" r:id="rId8" imgW="4571989" imgH="5143584" progId="MSGraph.Chart.8">
              <p:embed followColorScheme="full"/>
            </p:oleObj>
          </a:graphicData>
        </a:graphic>
      </p:graphicFrame>
      <p:grpSp>
        <p:nvGrpSpPr>
          <p:cNvPr id="8" name="Countdown" hidden="1"/>
          <p:cNvGrpSpPr/>
          <p:nvPr>
            <p:custDataLst>
              <p:tags r:id="rId3"/>
            </p:custDataLst>
          </p:nvPr>
        </p:nvGrpSpPr>
        <p:grpSpPr>
          <a:xfrm>
            <a:off x="7823200" y="1492250"/>
            <a:ext cx="1193800" cy="4406900"/>
            <a:chOff x="7975600" y="1308100"/>
            <a:chExt cx="1193800" cy="4406900"/>
          </a:xfrm>
        </p:grpSpPr>
        <p:cxnSp>
          <p:nvCxnSpPr>
            <p:cNvPr id="7" name="CDLine" hidden="1"/>
            <p:cNvCxnSpPr/>
            <p:nvPr/>
          </p:nvCxnSpPr>
          <p:spPr>
            <a:xfrm>
              <a:off x="8572500" y="1905000"/>
              <a:ext cx="0" cy="3810000"/>
            </a:xfrm>
            <a:prstGeom prst="line">
              <a:avLst/>
            </a:prstGeom>
            <a:ln w="635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DBall" hidden="1"/>
            <p:cNvSpPr/>
            <p:nvPr/>
          </p:nvSpPr>
          <p:spPr>
            <a:xfrm>
              <a:off x="7975600" y="1308100"/>
              <a:ext cx="1193800" cy="1193800"/>
            </a:xfrm>
            <a:prstGeom prst="star24">
              <a:avLst/>
            </a:prstGeom>
            <a:gradFill flip="none" rotWithShape="1">
              <a:gsLst>
                <a:gs pos="100000">
                  <a:srgbClr val="800080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b="1" smtClean="0">
                  <a:solidFill>
                    <a:srgbClr val="000000"/>
                  </a:solidFill>
                  <a:latin typeface="Tahoma"/>
                </a:rPr>
                <a:t>10</a:t>
              </a:r>
              <a:endParaRPr lang="en-US" b="1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9" name="CorShape1"/>
          <p:cNvSpPr/>
          <p:nvPr>
            <p:custDataLst>
              <p:tags r:id="rId4"/>
            </p:custDataLst>
          </p:nvPr>
        </p:nvSpPr>
        <p:spPr>
          <a:xfrm>
            <a:off x="96519" y="2837349"/>
            <a:ext cx="355600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81000" y="1600200"/>
            <a:ext cx="4419600" cy="48006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a.   television</a:t>
            </a:r>
            <a:r>
              <a:rPr lang="en-US" dirty="0" smtClean="0"/>
              <a:t>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b.	mass production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ct val="20000"/>
              </a:spcBef>
            </a:pPr>
            <a:r>
              <a:rPr lang="en-US" dirty="0" smtClean="0"/>
              <a:t>c.	advertising.	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d.	newspaper and </a:t>
            </a:r>
            <a:r>
              <a:rPr lang="en-US" dirty="0" smtClean="0"/>
              <a:t> magazine </a:t>
            </a:r>
            <a:r>
              <a:rPr lang="en-US" dirty="0" smtClean="0"/>
              <a:t>articles.</a:t>
            </a:r>
          </a:p>
        </p:txBody>
      </p:sp>
      <p:pic>
        <p:nvPicPr>
          <p:cNvPr id="10" name="~PP1204.WAV">
            <a:hlinkClick r:id="" action="ppaction://media"/>
          </p:cNvPr>
          <p:cNvPicPr>
            <a:picLocks noRot="1" noChangeAspect="1"/>
          </p:cNvPicPr>
          <p:nvPr>
            <a:wavAudioFile r:embed="rId6" name="~PP1204.WAV"/>
          </p:nvPr>
        </p:nvPicPr>
        <p:blipFill>
          <a:blip r:embed="rId9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OleChart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9624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V. Consumer Credit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“Buy now pay later”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1. Installments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a. Accepting debt</a:t>
            </a:r>
          </a:p>
          <a:p>
            <a:pPr>
              <a:buNone/>
            </a:pPr>
            <a:r>
              <a:rPr lang="en-US" dirty="0" smtClean="0"/>
              <a:t>VI. Welfare Capitalism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A. Worker Benefits: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-Stock Options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-Profit Sharing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-Medical Care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-Pension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**Decline in Unions**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34818" name="Picture 2" descr="The25/30 with &quot;Manchester&quot; touring car coachwork. By comparing with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219200"/>
            <a:ext cx="2895600" cy="1851978"/>
          </a:xfrm>
          <a:prstGeom prst="rect">
            <a:avLst/>
          </a:prstGeom>
          <a:noFill/>
        </p:spPr>
      </p:pic>
      <p:pic>
        <p:nvPicPr>
          <p:cNvPr id="7" name="Picture 8" descr="centuries of bubbles and burs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048000"/>
            <a:ext cx="2133600" cy="2186004"/>
          </a:xfrm>
          <a:prstGeom prst="rect">
            <a:avLst/>
          </a:prstGeom>
          <a:noFill/>
        </p:spPr>
      </p:pic>
      <p:pic>
        <p:nvPicPr>
          <p:cNvPr id="34820" name="Picture 4" descr="Stock Photo - Electric washing machine with wringer attachment, c 1929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3048000"/>
            <a:ext cx="1600200" cy="1991950"/>
          </a:xfrm>
          <a:prstGeom prst="rect">
            <a:avLst/>
          </a:prstGeom>
          <a:noFill/>
        </p:spPr>
      </p:pic>
      <p:pic>
        <p:nvPicPr>
          <p:cNvPr id="34822" name="Picture 6" descr="By TOM GASKO, Curator of the Vacuum Cleaner Museum at Tacony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108596"/>
            <a:ext cx="1981200" cy="1749404"/>
          </a:xfrm>
          <a:prstGeom prst="rect">
            <a:avLst/>
          </a:prstGeom>
          <a:noFill/>
        </p:spPr>
      </p:pic>
      <p:pic>
        <p:nvPicPr>
          <p:cNvPr id="10" name="~PP3535.WAV">
            <a:hlinkClick r:id="" action="ppaction://media"/>
          </p:cNvPr>
          <p:cNvPicPr>
            <a:picLocks noRot="1" noChangeAspect="1"/>
          </p:cNvPicPr>
          <p:nvPr>
            <a:wavAudioFile r:embed="rId2" name="~PP3535.WAV"/>
          </p:nvPr>
        </p:nvPicPr>
        <p:blipFill>
          <a:blip r:embed="rId8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INCLUDESESS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LDNUMANSWERS" val="4"/>
  <p:tag name="ANSWERBULLETS" val="3"/>
  <p:tag name="TEXTLENGTH" val="72"/>
  <p:tag name="FONTSIZE" val="32"/>
  <p:tag name="BULLETTYPE" val="ppBulletArabicPeriod"/>
  <p:tag name="ANSWERTEXT" val="a.  delivery industry. &#10;b. middle class. &#10;c. farmers. &#10;d. city dweller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ECDA2C4559B408DAF713C6E3FDDACD4"/>
  <p:tag name="SLIDEID" val="BECDA2C4559B408DAF713C6E3FDDACD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The consumer goods industry created many new products for"/>
  <p:tag name="ANSWERSALIAS" val="a.   factories. |smicln|b. the airline industry. |smicln|c. businesses. |smicln|d. the home."/>
  <p:tag name="COUNTDOWNSECONDS" val="5"/>
  <p:tag name="VALUES" val="No Value|smicln|No Value|smicln|No Value|smicln|No Value"/>
  <p:tag name="TOTALRESPONSES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1"/>
  <p:tag name="FONTSIZE" val="32"/>
  <p:tag name="BULLETTYPE" val="ppBulletArabicPeriod"/>
  <p:tag name="ANSWERTEXT" val="a.   factories. &#10;b. the airline industry. &#10;c. businesses. &#10;d. the home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IMING" val="|15.9|17.3|40.6|66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A7AE97433C040A19F71BCA96CF89E37"/>
  <p:tag name="SLIDEID" val="3A7AE97433C040A19F71BCA96CF89E3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COUNTDOWNSECONDS" val="10"/>
  <p:tag name="QUESTIONALIAS" val="To create consumers for their new products, manufacturers turned to"/>
  <p:tag name="ANSWERSALIAS" val="a.   television. |smicln|b. mass production.|smicln|c. advertising. |smicln|d. newspaper and  magazine articles."/>
  <p:tag name="VALUES" val="Incorrect|smicln|Incorrect|smicln|Correct|smicln|Incorrect"/>
  <p:tag name="TOTALRESPONSES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1"/>
  <p:tag name="FONTSIZE" val="32"/>
  <p:tag name="BULLETTYPE" val="ppBulletArabicPeriod"/>
  <p:tag name="ANSWERTEXT" val="a.   television. &#10;b. mass production.&#10;c. advertising. &#10;d. newspaper and  magazine article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IMING" val="|40|20.4|48.4|4.1|2.2|6.5|9.6|57.7|50.3|61.3|16.8|24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5D4DAAD29914FEDB1CEC54E55FB20F4"/>
  <p:tag name="SLIDEID" val="C5D4DAAD29914FEDB1CEC54E55FB20F4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Many consumers in the 1920s began to feel confident that they could buy now and pay later, so many bought everything from radios to cars on the ____________________ plan."/>
  <p:tag name="ANSWERSALIAS" val="Credit|smicln|Consumer|smicln|Installment|smicln|Debt"/>
  <p:tag name="COUNTDOWNSECONDS" val="5"/>
  <p:tag name="TOTALRESPONSES" val="0"/>
  <p:tag name="VALUES" val="Incorrect|smicln|Incorrect|smicln|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2"/>
  <p:tag name="FONTSIZE" val="32"/>
  <p:tag name="BULLETTYPE" val="ppBulletArabicPeriod"/>
  <p:tag name="ANSWERTEXT" val="Credit&#10;Consumer&#10;Installment&#10;Deb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  <p:tag name="TIMING" val="|105|4.7|68.3|2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AA93B985F694A54B0405B09F337E88E"/>
  <p:tag name="SLIDEID" val="CAA93B985F694A54B0405B09F337E88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system of manufacturing adopted by Henry Ford divided operations into simple tasks that unskilled workers could do and cut unnecessary motion to a minimum?"/>
  <p:tag name="ANSWERSALIAS" val="a.   assembly line |smicln|b. mass production |smicln|c. Flivver |smicln|d. apprentice system"/>
  <p:tag name="COUNTDOWNSECONDS" val="5"/>
  <p:tag name="VALUES" val="Correct|smicln|Incorrect|smicln|Incorrect|smicln|Incorrect"/>
  <p:tag name="TOTALRESPONSES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BallDrop"/>
  <p:tag name="STYLE" val="0"/>
  <p:tag name="CDTIMELEFT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2"/>
  <p:tag name="FONTSIZE" val="32"/>
  <p:tag name="BULLETTYPE" val="ppBulletArabicPeriod"/>
  <p:tag name="ANSWERTEXT" val="a.   assembly line &#10;b. mass production &#10;c. Flivver &#10;d. apprentice syste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93561FD21F544129441ABEF50A1775A"/>
  <p:tag name="SLIDEID" val="093561FD21F544129441ABEF50A1775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Henry Ford almost single-handedly changed the auto from a toy of the wealthy to an affordable necessity for the"/>
  <p:tag name="ANSWERSALIAS" val="a.  delivery industry. |smicln|b. middle class. |smicln|c. farmers. |smicln|d. city dwellers."/>
  <p:tag name="COUNTDOWNSECONDS" val="5"/>
  <p:tag name="VALUES" val="Incorrect|smicln|Correct|smicln|Incorrect|smicln|Incorrect"/>
  <p:tag name="TOTALRESPONSES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301</Words>
  <Application>Microsoft Office PowerPoint</Application>
  <PresentationFormat>On-screen Show (4:3)</PresentationFormat>
  <Paragraphs>64</Paragraphs>
  <Slides>10</Slides>
  <Notes>0</Notes>
  <HiddenSlides>0</HiddenSlides>
  <MMClips>10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Solstice</vt:lpstr>
      <vt:lpstr>Microsoft Graph Chart</vt:lpstr>
      <vt:lpstr>Roaring 20’s: Boom Times!</vt:lpstr>
      <vt:lpstr>Objectives</vt:lpstr>
      <vt:lpstr>New Industries</vt:lpstr>
      <vt:lpstr>What system of manufacturing adopted by Henry Ford divided operations into simple tasks that unskilled workers could do and cut unnecessary motion to a minimum?</vt:lpstr>
      <vt:lpstr>Henry Ford almost single-handedly changed the auto from a toy of the wealthy to an affordable necessity for the</vt:lpstr>
      <vt:lpstr>The consumer goods industry created many new products for</vt:lpstr>
      <vt:lpstr>New Industries</vt:lpstr>
      <vt:lpstr>To create consumers for their new products, manufacturers turned to</vt:lpstr>
      <vt:lpstr>Consumer Society</vt:lpstr>
      <vt:lpstr>Many consumers in the 1920s began to feel confident that they could buy now and pay later, so many bought everything from radios to cars on the ____________________ plan.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Roaring 20’s: Boom Times!</dc:title>
  <dc:creator>Jennifer L Sanders</dc:creator>
  <cp:lastModifiedBy>Jennifer L Sanders</cp:lastModifiedBy>
  <cp:revision>2</cp:revision>
  <dcterms:created xsi:type="dcterms:W3CDTF">2015-01-28T21:46:13Z</dcterms:created>
  <dcterms:modified xsi:type="dcterms:W3CDTF">2015-01-29T00:47:52Z</dcterms:modified>
</cp:coreProperties>
</file>