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7" r:id="rId11"/>
    <p:sldId id="264" r:id="rId12"/>
    <p:sldId id="269" r:id="rId13"/>
    <p:sldId id="265" r:id="rId14"/>
    <p:sldId id="271" r:id="rId15"/>
    <p:sldId id="266" r:id="rId16"/>
    <p:sldId id="268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3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A0C407A-73C1-4CA9-878B-1792B02C18B1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790D8E8-8414-408E-B4D1-E5C2211C62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0.wav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1.wav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12.wav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3.wav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14.wav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5.wav"/><Relationship Id="rId1" Type="http://schemas.openxmlformats.org/officeDocument/2006/relationships/tags" Target="../tags/tag28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16.wav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7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8.wav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9.wav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657600"/>
            <a:ext cx="6172200" cy="1894362"/>
          </a:xfrm>
        </p:spPr>
        <p:txBody>
          <a:bodyPr/>
          <a:lstStyle/>
          <a:p>
            <a:r>
              <a:rPr lang="en-US" dirty="0" smtClean="0"/>
              <a:t>1920’s: A Clash of Values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6172200" cy="1371600"/>
          </a:xfrm>
        </p:spPr>
        <p:txBody>
          <a:bodyPr/>
          <a:lstStyle/>
          <a:p>
            <a:r>
              <a:rPr lang="en-US" dirty="0" smtClean="0"/>
              <a:t>Isolationism, </a:t>
            </a:r>
            <a:r>
              <a:rPr lang="en-US" dirty="0" err="1" smtClean="0"/>
              <a:t>Nativism</a:t>
            </a:r>
            <a:r>
              <a:rPr lang="en-US" dirty="0" smtClean="0"/>
              <a:t>, and Immigration Controls in the 1920’s</a:t>
            </a:r>
            <a:endParaRPr lang="en-US" dirty="0"/>
          </a:p>
        </p:txBody>
      </p:sp>
      <p:pic>
        <p:nvPicPr>
          <p:cNvPr id="23554" name="Picture 2" descr="1924 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52400"/>
            <a:ext cx="6754088" cy="4953000"/>
          </a:xfrm>
          <a:prstGeom prst="rect">
            <a:avLst/>
          </a:prstGeom>
          <a:noFill/>
        </p:spPr>
      </p:pic>
      <p:pic>
        <p:nvPicPr>
          <p:cNvPr id="6" name="~PP2570.WAV">
            <a:hlinkClick r:id="" action="ppaction://media"/>
          </p:cNvPr>
          <p:cNvPicPr>
            <a:picLocks noRot="1" noChangeAspect="1"/>
          </p:cNvPicPr>
          <p:nvPr>
            <a:wavAudioFile r:embed="rId2" name="~PP2570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5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76200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National Origins Act of 1924 and the demand for cheap farm labor in California and the Southwest contributed to the large wave of immigration from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36866" name="Chart" r:id="rId8" imgW="4571963" imgH="5143546" progId="MSGraph.Chart.8">
              <p:embed followColorScheme="full"/>
            </p:oleObj>
          </a:graphicData>
        </a:graphic>
      </p:graphicFrame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2514600"/>
            <a:ext cx="4648200" cy="487375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200" dirty="0" smtClean="0"/>
              <a:t>a.   China.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b.	South </a:t>
            </a:r>
            <a:r>
              <a:rPr lang="en-US" sz="3200" dirty="0" err="1" smtClean="0"/>
              <a:t>Americ</a:t>
            </a:r>
            <a:r>
              <a:rPr lang="en-US" sz="3200" dirty="0" smtClean="0"/>
              <a:t>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c.	Mexico.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d.	Canada.</a:t>
            </a:r>
          </a:p>
        </p:txBody>
      </p:sp>
      <p:sp>
        <p:nvSpPr>
          <p:cNvPr id="5" name="CorShape1"/>
          <p:cNvSpPr/>
          <p:nvPr>
            <p:custDataLst>
              <p:tags r:id="rId4"/>
            </p:custDataLst>
          </p:nvPr>
        </p:nvSpPr>
        <p:spPr>
          <a:xfrm rot="10800000">
            <a:off x="304800" y="3810000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Countdown" hidden="1"/>
          <p:cNvGrpSpPr/>
          <p:nvPr>
            <p:custDataLst>
              <p:tags r:id="rId5"/>
            </p:custDataLst>
          </p:nvPr>
        </p:nvGrpSpPr>
        <p:grpSpPr>
          <a:xfrm>
            <a:off x="7747000" y="6096000"/>
            <a:ext cx="1270000" cy="635000"/>
            <a:chOff x="7683500" y="5842000"/>
            <a:chExt cx="1270000" cy="635000"/>
          </a:xfrm>
        </p:grpSpPr>
        <p:sp>
          <p:nvSpPr>
            <p:cNvPr id="7" name="CDCube" hidden="1"/>
            <p:cNvSpPr/>
            <p:nvPr/>
          </p:nvSpPr>
          <p:spPr>
            <a:xfrm>
              <a:off x="7683500" y="5842000"/>
              <a:ext cx="1270000" cy="635000"/>
            </a:xfrm>
            <a:prstGeom prst="cube">
              <a:avLst/>
            </a:prstGeom>
            <a:solidFill>
              <a:srgbClr val="3333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DText" hidden="1"/>
            <p:cNvSpPr txBox="1"/>
            <p:nvPr/>
          </p:nvSpPr>
          <p:spPr>
            <a:xfrm>
              <a:off x="7785100" y="6045200"/>
              <a:ext cx="889000" cy="38100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solidFill>
                <a:srgbClr val="000000"/>
              </a:solidFill>
            </a:ln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Tahoma"/>
                </a:rPr>
                <a:t>:06</a:t>
              </a:r>
              <a:endParaRPr lang="en-US" sz="2400" b="1" dirty="0">
                <a:solidFill>
                  <a:srgbClr val="FF0000"/>
                </a:solidFill>
                <a:latin typeface="Tahoma"/>
              </a:endParaRPr>
            </a:p>
          </p:txBody>
        </p:sp>
        <p:cxnSp>
          <p:nvCxnSpPr>
            <p:cNvPr id="8" name="CDLine" hidden="1"/>
            <p:cNvCxnSpPr/>
            <p:nvPr/>
          </p:nvCxnSpPr>
          <p:spPr>
            <a:xfrm>
              <a:off x="8001000" y="5943600"/>
              <a:ext cx="50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~PP2066.WAV">
            <a:hlinkClick r:id="" action="ppaction://media"/>
          </p:cNvPr>
          <p:cNvPicPr>
            <a:picLocks noRot="1" noChangeAspect="1"/>
          </p:cNvPicPr>
          <p:nvPr>
            <a:wavAudioFile r:embed="rId6" name="~PP2066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4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OleChart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Clash of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315200" cy="5105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III. The “New” Morality</a:t>
            </a:r>
          </a:p>
          <a:p>
            <a:pPr>
              <a:buNone/>
            </a:pPr>
            <a:r>
              <a:rPr lang="en-US" dirty="0" smtClean="0"/>
              <a:t>    A. Glorification of youth and freedom</a:t>
            </a:r>
          </a:p>
          <a:p>
            <a:pPr>
              <a:buNone/>
            </a:pPr>
            <a:r>
              <a:rPr lang="en-US" dirty="0" smtClean="0"/>
              <a:t>        Examples:  -loving family</a:t>
            </a:r>
          </a:p>
          <a:p>
            <a:pPr>
              <a:buNone/>
            </a:pPr>
            <a:r>
              <a:rPr lang="en-US" dirty="0" smtClean="0"/>
              <a:t>                            -women in college</a:t>
            </a:r>
          </a:p>
          <a:p>
            <a:pPr>
              <a:buNone/>
            </a:pPr>
            <a:r>
              <a:rPr lang="en-US" dirty="0" smtClean="0"/>
              <a:t>                            -women in workforce</a:t>
            </a:r>
          </a:p>
          <a:p>
            <a:pPr>
              <a:buNone/>
            </a:pPr>
            <a:r>
              <a:rPr lang="en-US" dirty="0" smtClean="0"/>
              <a:t>                            -the automobile</a:t>
            </a:r>
          </a:p>
          <a:p>
            <a:pPr>
              <a:buNone/>
            </a:pPr>
            <a:r>
              <a:rPr lang="en-US" dirty="0" smtClean="0"/>
              <a:t>    B. Women of the 1920’s</a:t>
            </a:r>
          </a:p>
          <a:p>
            <a:pPr>
              <a:buNone/>
            </a:pPr>
            <a:r>
              <a:rPr lang="en-US" dirty="0" smtClean="0"/>
              <a:t>        1. </a:t>
            </a:r>
            <a:r>
              <a:rPr lang="en-US" dirty="0" smtClean="0">
                <a:solidFill>
                  <a:srgbClr val="C00000"/>
                </a:solidFill>
              </a:rPr>
              <a:t>Flappers 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      2. Moving in the workforce</a:t>
            </a:r>
          </a:p>
          <a:p>
            <a:pPr>
              <a:buNone/>
            </a:pPr>
            <a:r>
              <a:rPr lang="en-US" dirty="0" smtClean="0"/>
              <a:t>           a. Margaret Sanger – Planned Parenthood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781800" y="1600200"/>
            <a:ext cx="1146048" cy="457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2770" name="Picture 2" descr="... of the most famous silent film actresses of the 1920 s she was know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371600"/>
            <a:ext cx="2441448" cy="4114800"/>
          </a:xfrm>
          <a:prstGeom prst="rect">
            <a:avLst/>
          </a:prstGeom>
          <a:noFill/>
        </p:spPr>
      </p:pic>
      <p:pic>
        <p:nvPicPr>
          <p:cNvPr id="6" name="~PP3120.WAV">
            <a:hlinkClick r:id="" action="ppaction://media"/>
          </p:cNvPr>
          <p:cNvPicPr>
            <a:picLocks noRot="1" noChangeAspect="1"/>
          </p:cNvPicPr>
          <p:nvPr>
            <a:wavAudioFile r:embed="rId2" name="~PP3120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0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6858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did many of the groups who wanted to restrict immigration and preserve what they considered traditional values fear was taking over the nation?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489450" y="2679700"/>
          <a:ext cx="4610100" cy="4114800"/>
        </p:xfrm>
        <a:graphic>
          <a:graphicData uri="http://schemas.openxmlformats.org/presentationml/2006/ole">
            <p:oleObj spid="_x0000_s38914" name="Chart" r:id="rId8" imgW="4609928" imgH="4114985" progId="MSGraph.Chart.8">
              <p:embed followColorScheme="full"/>
            </p:oleObj>
          </a:graphicData>
        </a:graphic>
      </p:graphicFrame>
      <p:grpSp>
        <p:nvGrpSpPr>
          <p:cNvPr id="9" name="Countdown" hidden="1"/>
          <p:cNvGrpSpPr/>
          <p:nvPr>
            <p:custDataLst>
              <p:tags r:id="rId3"/>
            </p:custDataLst>
          </p:nvPr>
        </p:nvGrpSpPr>
        <p:grpSpPr>
          <a:xfrm>
            <a:off x="7747000" y="6096000"/>
            <a:ext cx="1270000" cy="635000"/>
            <a:chOff x="7683500" y="5842000"/>
            <a:chExt cx="1270000" cy="635000"/>
          </a:xfrm>
        </p:grpSpPr>
        <p:sp>
          <p:nvSpPr>
            <p:cNvPr id="7" name="CDCube" hidden="1"/>
            <p:cNvSpPr/>
            <p:nvPr/>
          </p:nvSpPr>
          <p:spPr>
            <a:xfrm>
              <a:off x="7683500" y="5842000"/>
              <a:ext cx="1270000" cy="635000"/>
            </a:xfrm>
            <a:prstGeom prst="cube">
              <a:avLst/>
            </a:prstGeom>
            <a:solidFill>
              <a:srgbClr val="3333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DText" hidden="1"/>
            <p:cNvSpPr txBox="1"/>
            <p:nvPr/>
          </p:nvSpPr>
          <p:spPr>
            <a:xfrm>
              <a:off x="7785100" y="6045200"/>
              <a:ext cx="889000" cy="38100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solidFill>
                <a:srgbClr val="000000"/>
              </a:solidFill>
            </a:ln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Tahoma"/>
                </a:rPr>
                <a:t>:05</a:t>
              </a:r>
              <a:endParaRPr lang="en-US" sz="2400" b="1" dirty="0">
                <a:solidFill>
                  <a:srgbClr val="FF0000"/>
                </a:solidFill>
                <a:latin typeface="Tahoma"/>
              </a:endParaRPr>
            </a:p>
          </p:txBody>
        </p:sp>
        <p:cxnSp>
          <p:nvCxnSpPr>
            <p:cNvPr id="8" name="CDLine" hidden="1"/>
            <p:cNvCxnSpPr/>
            <p:nvPr/>
          </p:nvCxnSpPr>
          <p:spPr>
            <a:xfrm>
              <a:off x="8001000" y="5943600"/>
              <a:ext cx="50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rShape1"/>
          <p:cNvSpPr/>
          <p:nvPr>
            <p:custDataLst>
              <p:tags r:id="rId4"/>
            </p:custDataLst>
          </p:nvPr>
        </p:nvSpPr>
        <p:spPr>
          <a:xfrm rot="10800000">
            <a:off x="-60960" y="3318764"/>
            <a:ext cx="647700" cy="6477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57200" y="1984248"/>
            <a:ext cx="4114800" cy="487375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200" dirty="0" smtClean="0"/>
              <a:t>a.  Communists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b.	anarchists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c.	a “new morality”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d.	a new religion</a:t>
            </a:r>
          </a:p>
        </p:txBody>
      </p:sp>
      <p:pic>
        <p:nvPicPr>
          <p:cNvPr id="11" name="~PP444.WAV">
            <a:hlinkClick r:id="" action="ppaction://media"/>
          </p:cNvPr>
          <p:cNvPicPr>
            <a:picLocks noRot="1" noChangeAspect="1"/>
          </p:cNvPicPr>
          <p:nvPr>
            <a:wavAudioFile r:embed="rId6" name="~PP444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0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OleChart spid="4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Clash of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1981200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95600" y="1600200"/>
            <a:ext cx="56388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IV. </a:t>
            </a:r>
            <a:r>
              <a:rPr lang="en-US" dirty="0" smtClean="0">
                <a:solidFill>
                  <a:srgbClr val="C00000"/>
                </a:solidFill>
              </a:rPr>
              <a:t>Fundamentalism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</a:t>
            </a:r>
            <a:r>
              <a:rPr lang="en-US" dirty="0" smtClean="0"/>
              <a:t>A.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Fundamentalist Beliefs: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</a:t>
            </a:r>
            <a:r>
              <a:rPr lang="en-US" dirty="0" smtClean="0"/>
              <a:t>-protection of Protestant faith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**</a:t>
            </a:r>
            <a:r>
              <a:rPr lang="en-US" dirty="0" smtClean="0"/>
              <a:t>against evolution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</a:t>
            </a:r>
            <a:r>
              <a:rPr lang="en-US" dirty="0" smtClean="0"/>
              <a:t>1. against:</a:t>
            </a: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           </a:t>
            </a:r>
            <a:r>
              <a:rPr lang="en-US" dirty="0" smtClean="0"/>
              <a:t>-modern consumer culture</a:t>
            </a:r>
          </a:p>
          <a:p>
            <a:pPr>
              <a:buNone/>
            </a:pPr>
            <a:r>
              <a:rPr lang="en-US" dirty="0" smtClean="0"/>
              <a:t>           -relaxed ethics</a:t>
            </a:r>
          </a:p>
          <a:p>
            <a:pPr>
              <a:buNone/>
            </a:pPr>
            <a:r>
              <a:rPr lang="en-US" dirty="0" smtClean="0"/>
              <a:t>           -growing urbanism</a:t>
            </a:r>
            <a:endParaRPr lang="en-US" dirty="0"/>
          </a:p>
        </p:txBody>
      </p:sp>
      <p:pic>
        <p:nvPicPr>
          <p:cNvPr id="34818" name="Picture 2" descr="https://sp.yimg.com/ib/th?id=HN.608054635254645708&amp;pid=15.1&amp;P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14600"/>
            <a:ext cx="3626068" cy="3505200"/>
          </a:xfrm>
          <a:prstGeom prst="rect">
            <a:avLst/>
          </a:prstGeom>
          <a:noFill/>
        </p:spPr>
      </p:pic>
      <p:pic>
        <p:nvPicPr>
          <p:cNvPr id="6" name="~PP1870.WAV">
            <a:hlinkClick r:id="" action="ppaction://media"/>
          </p:cNvPr>
          <p:cNvPicPr>
            <a:picLocks noRot="1" noChangeAspect="1"/>
          </p:cNvPicPr>
          <p:nvPr>
            <a:wavAudioFile r:embed="rId2" name="~PP1870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3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81000" y="6858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Americans feared that the country was losing its traditional values and responded by joining a religious movement known as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40962" name="Chart" r:id="rId8" imgW="4571963" imgH="5143546" progId="MSGraph.Chart.8">
              <p:embed followColorScheme="full"/>
            </p:oleObj>
          </a:graphicData>
        </a:graphic>
      </p:graphicFrame>
      <p:grpSp>
        <p:nvGrpSpPr>
          <p:cNvPr id="8" name="Countdown" hidden="1"/>
          <p:cNvGrpSpPr/>
          <p:nvPr>
            <p:custDataLst>
              <p:tags r:id="rId3"/>
            </p:custDataLst>
          </p:nvPr>
        </p:nvGrpSpPr>
        <p:grpSpPr>
          <a:xfrm>
            <a:off x="7747000" y="6096000"/>
            <a:ext cx="1270000" cy="635000"/>
            <a:chOff x="7683500" y="5842000"/>
            <a:chExt cx="1270000" cy="635000"/>
          </a:xfrm>
        </p:grpSpPr>
        <p:sp>
          <p:nvSpPr>
            <p:cNvPr id="6" name="CDCube" hidden="1"/>
            <p:cNvSpPr/>
            <p:nvPr/>
          </p:nvSpPr>
          <p:spPr>
            <a:xfrm>
              <a:off x="7683500" y="5842000"/>
              <a:ext cx="1270000" cy="635000"/>
            </a:xfrm>
            <a:prstGeom prst="cube">
              <a:avLst/>
            </a:prstGeom>
            <a:solidFill>
              <a:srgbClr val="3333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DText" hidden="1"/>
            <p:cNvSpPr txBox="1"/>
            <p:nvPr/>
          </p:nvSpPr>
          <p:spPr>
            <a:xfrm>
              <a:off x="7785100" y="6045200"/>
              <a:ext cx="889000" cy="38100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solidFill>
                <a:srgbClr val="000000"/>
              </a:solidFill>
            </a:ln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Tahoma"/>
                </a:rPr>
                <a:t>:06</a:t>
              </a:r>
              <a:endParaRPr lang="en-US" sz="2400" b="1" dirty="0">
                <a:solidFill>
                  <a:srgbClr val="FF0000"/>
                </a:solidFill>
                <a:latin typeface="Tahoma"/>
              </a:endParaRPr>
            </a:p>
          </p:txBody>
        </p:sp>
        <p:cxnSp>
          <p:nvCxnSpPr>
            <p:cNvPr id="7" name="CDLine" hidden="1"/>
            <p:cNvCxnSpPr/>
            <p:nvPr/>
          </p:nvCxnSpPr>
          <p:spPr>
            <a:xfrm>
              <a:off x="8001000" y="5943600"/>
              <a:ext cx="50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984248"/>
            <a:ext cx="4114800" cy="380695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200" dirty="0" err="1" smtClean="0"/>
              <a:t>a.Fundamentalis</a:t>
            </a:r>
            <a:r>
              <a:rPr lang="en-US" sz="3200" dirty="0" smtClean="0"/>
              <a:t>	</a:t>
            </a:r>
          </a:p>
          <a:p>
            <a:pPr>
              <a:spcBef>
                <a:spcPct val="20000"/>
              </a:spcBef>
            </a:pPr>
            <a:r>
              <a:rPr lang="en-US" sz="3200" dirty="0" err="1" smtClean="0"/>
              <a:t>b.Quakerism</a:t>
            </a:r>
            <a:r>
              <a:rPr lang="en-US" sz="3200" dirty="0" smtClean="0"/>
              <a:t>.	</a:t>
            </a:r>
          </a:p>
          <a:p>
            <a:pPr>
              <a:spcBef>
                <a:spcPct val="20000"/>
              </a:spcBef>
            </a:pPr>
            <a:r>
              <a:rPr lang="en-US" sz="3200" dirty="0" err="1" smtClean="0"/>
              <a:t>c.Protestantism</a:t>
            </a:r>
            <a:r>
              <a:rPr lang="en-US" sz="3200" dirty="0" smtClean="0"/>
              <a:t>.	</a:t>
            </a:r>
          </a:p>
          <a:p>
            <a:pPr>
              <a:spcBef>
                <a:spcPct val="20000"/>
              </a:spcBef>
            </a:pPr>
            <a:r>
              <a:rPr lang="en-US" sz="3200" dirty="0" err="1" smtClean="0"/>
              <a:t>d.Catholicism</a:t>
            </a:r>
            <a:r>
              <a:rPr lang="en-US" sz="3200" dirty="0" smtClean="0"/>
              <a:t>.</a:t>
            </a:r>
          </a:p>
        </p:txBody>
      </p:sp>
      <p:sp>
        <p:nvSpPr>
          <p:cNvPr id="9" name="CorShape1"/>
          <p:cNvSpPr/>
          <p:nvPr>
            <p:custDataLst>
              <p:tags r:id="rId5"/>
            </p:custDataLst>
          </p:nvPr>
        </p:nvSpPr>
        <p:spPr>
          <a:xfrm rot="10800000">
            <a:off x="172720" y="2148501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810.WAV">
            <a:hlinkClick r:id="" action="ppaction://media"/>
          </p:cNvPr>
          <p:cNvPicPr>
            <a:picLocks noRot="1" noChangeAspect="1"/>
          </p:cNvPicPr>
          <p:nvPr>
            <a:wavAudioFile r:embed="rId6" name="~PP810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7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OleChart spid="4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Clash of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172200" cy="4572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B. Scopes Trial</a:t>
            </a:r>
          </a:p>
          <a:p>
            <a:pPr>
              <a:buNone/>
            </a:pPr>
            <a:r>
              <a:rPr lang="en-US" dirty="0" smtClean="0"/>
              <a:t>       1. Butler Act</a:t>
            </a:r>
          </a:p>
          <a:p>
            <a:pPr>
              <a:buNone/>
            </a:pPr>
            <a:r>
              <a:rPr lang="en-US" dirty="0" smtClean="0"/>
              <a:t>           -outlawed teaching evolution</a:t>
            </a:r>
          </a:p>
          <a:p>
            <a:pPr>
              <a:buNone/>
            </a:pPr>
            <a:r>
              <a:rPr lang="en-US" dirty="0" smtClean="0"/>
              <a:t>          a. American Civil Liberties Union</a:t>
            </a:r>
          </a:p>
          <a:p>
            <a:pPr>
              <a:buNone/>
            </a:pPr>
            <a:r>
              <a:rPr lang="en-US" dirty="0" smtClean="0"/>
              <a:t>             </a:t>
            </a:r>
            <a:r>
              <a:rPr lang="en-US" dirty="0" err="1" smtClean="0"/>
              <a:t>i</a:t>
            </a:r>
            <a:r>
              <a:rPr lang="en-US" dirty="0" smtClean="0"/>
              <a:t>. John T. Scopes</a:t>
            </a:r>
          </a:p>
          <a:p>
            <a:pPr>
              <a:buNone/>
            </a:pPr>
            <a:r>
              <a:rPr lang="en-US" dirty="0" smtClean="0"/>
              <a:t>V. Prohibition</a:t>
            </a:r>
          </a:p>
          <a:p>
            <a:pPr>
              <a:buNone/>
            </a:pPr>
            <a:r>
              <a:rPr lang="en-US" dirty="0" smtClean="0"/>
              <a:t>     A. 18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</a:p>
          <a:p>
            <a:pPr>
              <a:buNone/>
            </a:pPr>
            <a:r>
              <a:rPr lang="en-US" dirty="0" smtClean="0"/>
              <a:t>         1. Volstead Act</a:t>
            </a:r>
          </a:p>
          <a:p>
            <a:pPr>
              <a:buNone/>
            </a:pPr>
            <a:r>
              <a:rPr lang="en-US" dirty="0" smtClean="0"/>
              <a:t>            a. policing powers to federal </a:t>
            </a:r>
            <a:r>
              <a:rPr lang="en-US" dirty="0" err="1" smtClean="0"/>
              <a:t>gov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312152" y="1905000"/>
            <a:ext cx="1831848" cy="457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5842" name="Picture 2" descr="hide caption The Scopes trial was as much about spectacle as it was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752600"/>
            <a:ext cx="2816352" cy="3657600"/>
          </a:xfrm>
          <a:prstGeom prst="rect">
            <a:avLst/>
          </a:prstGeom>
          <a:noFill/>
        </p:spPr>
      </p:pic>
      <p:pic>
        <p:nvPicPr>
          <p:cNvPr id="6" name="~PP3557.WAV">
            <a:hlinkClick r:id="" action="ppaction://media"/>
          </p:cNvPr>
          <p:cNvPicPr>
            <a:picLocks noRot="1" noChangeAspect="1"/>
          </p:cNvPicPr>
          <p:nvPr>
            <a:wavAudioFile r:embed="rId2" name="~PP3557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3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did the debate over science and religion and their place in education take place during the summer of 1925?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101600" y="1841500"/>
          <a:ext cx="9144000" cy="3167062"/>
        </p:xfrm>
        <a:graphic>
          <a:graphicData uri="http://schemas.openxmlformats.org/presentationml/2006/ole">
            <p:oleObj spid="_x0000_s37890" name="Chart" r:id="rId8" imgW="9143927" imgH="3190979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 rot="10800000">
            <a:off x="1087119" y="2633132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1371600" y="1981200"/>
            <a:ext cx="8229600" cy="4525962"/>
          </a:xfrm>
        </p:spPr>
        <p:txBody>
          <a:bodyPr tIns="45719" bIns="45719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200" dirty="0" smtClean="0"/>
              <a:t>a.  at Billy Sunday’s revivals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b.	in the Scopes trial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c.	in Florence Sabin’s research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d.	in Lyman Stewart’s book, </a:t>
            </a:r>
            <a:r>
              <a:rPr lang="en-US" sz="3200" i="1" dirty="0" smtClean="0"/>
              <a:t>The Fundamentals</a:t>
            </a:r>
          </a:p>
        </p:txBody>
      </p:sp>
      <p:grpSp>
        <p:nvGrpSpPr>
          <p:cNvPr id="11" name="Countdown" hidden="1"/>
          <p:cNvGrpSpPr/>
          <p:nvPr>
            <p:custDataLst>
              <p:tags r:id="rId5"/>
            </p:custDataLst>
          </p:nvPr>
        </p:nvGrpSpPr>
        <p:grpSpPr>
          <a:xfrm>
            <a:off x="7747000" y="6096000"/>
            <a:ext cx="1270000" cy="635000"/>
            <a:chOff x="7683500" y="5842000"/>
            <a:chExt cx="1270000" cy="635000"/>
          </a:xfrm>
        </p:grpSpPr>
        <p:sp>
          <p:nvSpPr>
            <p:cNvPr id="9" name="CDCube" hidden="1"/>
            <p:cNvSpPr/>
            <p:nvPr/>
          </p:nvSpPr>
          <p:spPr>
            <a:xfrm>
              <a:off x="7683500" y="5842000"/>
              <a:ext cx="1270000" cy="635000"/>
            </a:xfrm>
            <a:prstGeom prst="cube">
              <a:avLst/>
            </a:prstGeom>
            <a:solidFill>
              <a:srgbClr val="3333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DText" hidden="1"/>
            <p:cNvSpPr txBox="1"/>
            <p:nvPr/>
          </p:nvSpPr>
          <p:spPr>
            <a:xfrm>
              <a:off x="7785100" y="6045200"/>
              <a:ext cx="889000" cy="38100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solidFill>
                <a:srgbClr val="000000"/>
              </a:solidFill>
            </a:ln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Tahoma"/>
                </a:rPr>
                <a:t>:06</a:t>
              </a:r>
              <a:endParaRPr lang="en-US" sz="2400" b="1" dirty="0">
                <a:solidFill>
                  <a:srgbClr val="FF0000"/>
                </a:solidFill>
                <a:latin typeface="Tahoma"/>
              </a:endParaRPr>
            </a:p>
          </p:txBody>
        </p:sp>
        <p:cxnSp>
          <p:nvCxnSpPr>
            <p:cNvPr id="10" name="CDLine" hidden="1"/>
            <p:cNvCxnSpPr/>
            <p:nvPr/>
          </p:nvCxnSpPr>
          <p:spPr>
            <a:xfrm>
              <a:off x="8001000" y="5943600"/>
              <a:ext cx="50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~PP2040.WAV">
            <a:hlinkClick r:id="" action="ppaction://media"/>
          </p:cNvPr>
          <p:cNvPicPr>
            <a:picLocks noRot="1" noChangeAspect="1"/>
          </p:cNvPicPr>
          <p:nvPr>
            <a:wavAudioFile r:embed="rId6" name="~PP2040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4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OleChart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Explain the rise of racism and </a:t>
            </a:r>
            <a:r>
              <a:rPr lang="en-US" dirty="0" err="1" smtClean="0"/>
              <a:t>nativism</a:t>
            </a:r>
            <a:r>
              <a:rPr lang="en-US" dirty="0" smtClean="0"/>
              <a:t> in the 1920’s</a:t>
            </a:r>
          </a:p>
          <a:p>
            <a:endParaRPr lang="en-US" dirty="0" smtClean="0"/>
          </a:p>
          <a:p>
            <a:r>
              <a:rPr lang="en-US" dirty="0" smtClean="0"/>
              <a:t>Describe the limitations placed on immigration to the U.S. during the 1920’s</a:t>
            </a:r>
            <a:endParaRPr lang="en-US" dirty="0"/>
          </a:p>
        </p:txBody>
      </p:sp>
      <p:pic>
        <p:nvPicPr>
          <p:cNvPr id="4" name="~PP3792.WAV">
            <a:hlinkClick r:id="" action="ppaction://media"/>
          </p:cNvPr>
          <p:cNvPicPr>
            <a:picLocks noRot="1" noChangeAspect="1"/>
          </p:cNvPicPr>
          <p:nvPr>
            <a:wavAudioFile r:embed="rId2" name="~PP379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gure 1- http://www.dipity.com/eakokol/Immigration/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057400"/>
            <a:ext cx="7815817" cy="457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Cartoon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7467600" cy="4873752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Chinese Exclusion Act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~PP2453.WAV">
            <a:hlinkClick r:id="" action="ppaction://media"/>
          </p:cNvPr>
          <p:cNvPicPr>
            <a:picLocks noRot="1" noChangeAspect="1"/>
          </p:cNvPicPr>
          <p:nvPr>
            <a:wavAudioFile r:embed="rId2" name="~PP2453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4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Red Scare of the 1920s &amp; Palmer Raids (powerpoi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600200"/>
            <a:ext cx="3996039" cy="4876800"/>
          </a:xfrm>
          <a:prstGeom prst="rect">
            <a:avLst/>
          </a:prstGeom>
          <a:noFill/>
        </p:spPr>
      </p:pic>
      <p:pic>
        <p:nvPicPr>
          <p:cNvPr id="28674" name="Picture 2" descr="Download Nativist Political Carto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600200"/>
            <a:ext cx="3348736" cy="487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Cartoon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Red Scare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~PP720.WAV">
            <a:hlinkClick r:id="" action="ppaction://media"/>
          </p:cNvPr>
          <p:cNvPicPr>
            <a:picLocks noRot="1" noChangeAspect="1"/>
          </p:cNvPicPr>
          <p:nvPr>
            <a:wavAudioFile r:embed="rId2" name="~PP720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upload.wikimedia.org/wikipedia/en/thumb/8/80/Poperob.jpg/220px-Popero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600200"/>
            <a:ext cx="5901612" cy="5257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Cartoon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7467600" cy="487375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Catholicism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~PP530.WAV">
            <a:hlinkClick r:id="" action="ppaction://media"/>
          </p:cNvPr>
          <p:cNvPicPr>
            <a:picLocks noRot="1" noChangeAspect="1"/>
          </p:cNvPicPr>
          <p:nvPr>
            <a:wavAudioFile r:embed="rId2" name="~PP530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Cartoon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Immigration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    Controls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0722" name="Picture 2" descr="external image TheOnlyWaytoHandleItpolitcartoon.jpg?t=1236911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449205"/>
            <a:ext cx="4495800" cy="5408795"/>
          </a:xfrm>
          <a:prstGeom prst="rect">
            <a:avLst/>
          </a:prstGeom>
          <a:noFill/>
        </p:spPr>
      </p:pic>
      <p:pic>
        <p:nvPicPr>
          <p:cNvPr id="5" name="~PP408.WAV">
            <a:hlinkClick r:id="" action="ppaction://media"/>
          </p:cNvPr>
          <p:cNvPicPr>
            <a:picLocks noRot="1" noChangeAspect="1"/>
          </p:cNvPicPr>
          <p:nvPr>
            <a:wavAudioFile r:embed="rId2" name="~PP408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Clash of Values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29200" cy="45720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I. </a:t>
            </a:r>
            <a:r>
              <a:rPr lang="en-US" dirty="0" err="1" smtClean="0"/>
              <a:t>Nativism</a:t>
            </a:r>
            <a:r>
              <a:rPr lang="en-US" dirty="0" smtClean="0"/>
              <a:t> Resurges</a:t>
            </a:r>
          </a:p>
          <a:p>
            <a:pPr marL="514350" indent="-514350">
              <a:buNone/>
            </a:pPr>
            <a:r>
              <a:rPr lang="en-US" dirty="0" smtClean="0"/>
              <a:t>   A. Sacco-Vanzetti Case</a:t>
            </a:r>
          </a:p>
          <a:p>
            <a:pPr marL="514350" indent="-514350">
              <a:buNone/>
            </a:pPr>
            <a:r>
              <a:rPr lang="en-US" dirty="0" smtClean="0"/>
              <a:t>      1. Anti-Immigrant feel</a:t>
            </a:r>
          </a:p>
          <a:p>
            <a:pPr marL="514350" indent="-514350">
              <a:buNone/>
            </a:pPr>
            <a:r>
              <a:rPr lang="en-US" dirty="0" smtClean="0"/>
              <a:t>         a. </a:t>
            </a:r>
            <a:r>
              <a:rPr lang="en-US" u="sng" dirty="0" smtClean="0">
                <a:solidFill>
                  <a:srgbClr val="C00000"/>
                </a:solidFill>
              </a:rPr>
              <a:t>Anarchism</a:t>
            </a:r>
            <a:r>
              <a:rPr lang="en-US" dirty="0" smtClean="0">
                <a:solidFill>
                  <a:srgbClr val="C00000"/>
                </a:solidFill>
              </a:rPr>
              <a:t> – </a:t>
            </a:r>
            <a:r>
              <a:rPr lang="en-US" dirty="0" smtClean="0"/>
              <a:t>oppose all   	  forms of government.</a:t>
            </a:r>
          </a:p>
          <a:p>
            <a:pPr marL="514350" indent="-514350">
              <a:buNone/>
            </a:pPr>
            <a:r>
              <a:rPr lang="en-US" dirty="0" smtClean="0"/>
              <a:t>   B. </a:t>
            </a:r>
            <a:r>
              <a:rPr lang="en-US" u="sng" dirty="0" smtClean="0">
                <a:solidFill>
                  <a:srgbClr val="C00000"/>
                </a:solidFill>
              </a:rPr>
              <a:t>Eugenics</a:t>
            </a:r>
            <a:r>
              <a:rPr lang="en-US" dirty="0" smtClean="0">
                <a:solidFill>
                  <a:srgbClr val="C00000"/>
                </a:solidFill>
              </a:rPr>
              <a:t> – </a:t>
            </a:r>
            <a:r>
              <a:rPr lang="en-US" dirty="0" smtClean="0"/>
              <a:t>selective breeding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C00000"/>
                </a:solidFill>
              </a:rPr>
              <a:t>   </a:t>
            </a:r>
            <a:r>
              <a:rPr lang="en-US" dirty="0" smtClean="0"/>
              <a:t>C. Return of the KKK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rgbClr val="C00000"/>
                </a:solidFill>
              </a:rPr>
              <a:t>      </a:t>
            </a:r>
            <a:r>
              <a:rPr lang="en-US" dirty="0" smtClean="0"/>
              <a:t>1. “fighting for Americanism”</a:t>
            </a:r>
          </a:p>
          <a:p>
            <a:pPr marL="514350" indent="-514350">
              <a:buNone/>
            </a:pPr>
            <a:r>
              <a:rPr lang="en-US" dirty="0" smtClean="0"/>
              <a:t>         a. 4 million by1924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324600" y="1600200"/>
            <a:ext cx="1603248" cy="457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1746" name="Picture 2" descr="Nativism 1920's Carter Stanle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9520" y="2209800"/>
            <a:ext cx="3604480" cy="2895600"/>
          </a:xfrm>
          <a:prstGeom prst="rect">
            <a:avLst/>
          </a:prstGeom>
          <a:noFill/>
        </p:spPr>
      </p:pic>
      <p:pic>
        <p:nvPicPr>
          <p:cNvPr id="7" name="~PP3948.WAV">
            <a:hlinkClick r:id="" action="ppaction://media"/>
          </p:cNvPr>
          <p:cNvPicPr>
            <a:picLocks noRot="1" noChangeAspect="1"/>
          </p:cNvPicPr>
          <p:nvPr>
            <a:wavAudioFile r:embed="rId2" name="~PP3948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3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7620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was the name of the science that lent authority to racist theories and reinvigorated the </a:t>
            </a:r>
            <a:r>
              <a:rPr lang="en-US" dirty="0" err="1" smtClean="0"/>
              <a:t>nativist</a:t>
            </a:r>
            <a:r>
              <a:rPr lang="en-US" dirty="0" smtClean="0"/>
              <a:t> argument for strict immigration control?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489450" y="2743200"/>
          <a:ext cx="4610100" cy="4114800"/>
        </p:xfrm>
        <a:graphic>
          <a:graphicData uri="http://schemas.openxmlformats.org/presentationml/2006/ole">
            <p:oleObj spid="_x0000_s39938" name="Chart" r:id="rId8" imgW="4609928" imgH="4114985" progId="MSGraph.Chart.8">
              <p:embed followColorScheme="full"/>
            </p:oleObj>
          </a:graphicData>
        </a:graphic>
      </p:graphicFrame>
      <p:grpSp>
        <p:nvGrpSpPr>
          <p:cNvPr id="9" name="Countdown" hidden="1"/>
          <p:cNvGrpSpPr/>
          <p:nvPr>
            <p:custDataLst>
              <p:tags r:id="rId3"/>
            </p:custDataLst>
          </p:nvPr>
        </p:nvGrpSpPr>
        <p:grpSpPr>
          <a:xfrm>
            <a:off x="7747000" y="6096000"/>
            <a:ext cx="1270000" cy="635000"/>
            <a:chOff x="7683500" y="5842000"/>
            <a:chExt cx="1270000" cy="635000"/>
          </a:xfrm>
        </p:grpSpPr>
        <p:sp>
          <p:nvSpPr>
            <p:cNvPr id="7" name="CDCube" hidden="1"/>
            <p:cNvSpPr/>
            <p:nvPr/>
          </p:nvSpPr>
          <p:spPr>
            <a:xfrm>
              <a:off x="7683500" y="5842000"/>
              <a:ext cx="1270000" cy="635000"/>
            </a:xfrm>
            <a:prstGeom prst="cube">
              <a:avLst/>
            </a:prstGeom>
            <a:solidFill>
              <a:srgbClr val="3333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DText" hidden="1"/>
            <p:cNvSpPr txBox="1"/>
            <p:nvPr/>
          </p:nvSpPr>
          <p:spPr>
            <a:xfrm>
              <a:off x="7785100" y="6045200"/>
              <a:ext cx="889000" cy="38100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solidFill>
                <a:srgbClr val="000000"/>
              </a:solidFill>
            </a:ln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Tahoma"/>
                </a:rPr>
                <a:t>:07</a:t>
              </a:r>
              <a:endParaRPr lang="en-US" sz="2400" b="1" dirty="0">
                <a:solidFill>
                  <a:srgbClr val="FF0000"/>
                </a:solidFill>
                <a:latin typeface="Tahoma"/>
              </a:endParaRPr>
            </a:p>
          </p:txBody>
        </p:sp>
        <p:cxnSp>
          <p:nvCxnSpPr>
            <p:cNvPr id="8" name="CDLine" hidden="1"/>
            <p:cNvCxnSpPr/>
            <p:nvPr/>
          </p:nvCxnSpPr>
          <p:spPr>
            <a:xfrm>
              <a:off x="8001000" y="5943600"/>
              <a:ext cx="50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rShape1"/>
          <p:cNvSpPr/>
          <p:nvPr>
            <p:custDataLst>
              <p:tags r:id="rId4"/>
            </p:custDataLst>
          </p:nvPr>
        </p:nvSpPr>
        <p:spPr>
          <a:xfrm rot="10800000">
            <a:off x="96519" y="4032165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381000" y="2209800"/>
            <a:ext cx="4114800" cy="487375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200" dirty="0" smtClean="0"/>
              <a:t>a.   </a:t>
            </a:r>
            <a:r>
              <a:rPr lang="en-US" sz="3200" dirty="0" err="1" smtClean="0"/>
              <a:t>nativism</a:t>
            </a:r>
            <a:r>
              <a:rPr lang="en-US" sz="3200" dirty="0" smtClean="0"/>
              <a:t>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b.	creationism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c.	evolution	</a:t>
            </a:r>
          </a:p>
          <a:p>
            <a:pPr>
              <a:spcBef>
                <a:spcPct val="20000"/>
              </a:spcBef>
            </a:pPr>
            <a:r>
              <a:rPr lang="en-US" sz="3200" dirty="0" smtClean="0"/>
              <a:t>d.	eugenics</a:t>
            </a:r>
          </a:p>
        </p:txBody>
      </p:sp>
      <p:pic>
        <p:nvPicPr>
          <p:cNvPr id="11" name="~PP1611.WAV">
            <a:hlinkClick r:id="" action="ppaction://media"/>
          </p:cNvPr>
          <p:cNvPicPr>
            <a:picLocks noRot="1" noChangeAspect="1"/>
          </p:cNvPicPr>
          <p:nvPr>
            <a:wavAudioFile r:embed="rId6" name="~PP1611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8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OleChart spid="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Clash of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1905000" cy="45720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95600" y="1600200"/>
            <a:ext cx="6248400" cy="5105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II. Controlling Immigration</a:t>
            </a:r>
          </a:p>
          <a:p>
            <a:pPr>
              <a:buNone/>
            </a:pPr>
            <a:r>
              <a:rPr lang="en-US" dirty="0" smtClean="0"/>
              <a:t>    A. Emergency Quota Act (1921)</a:t>
            </a:r>
          </a:p>
          <a:p>
            <a:pPr>
              <a:buNone/>
            </a:pPr>
            <a:r>
              <a:rPr lang="en-US" dirty="0" smtClean="0"/>
              <a:t>        1. enacted the 3% Rule</a:t>
            </a:r>
          </a:p>
          <a:p>
            <a:pPr>
              <a:buNone/>
            </a:pPr>
            <a:r>
              <a:rPr lang="en-US" dirty="0" smtClean="0"/>
              <a:t>            -meant to limit Eastern 	 	 	  European immigration</a:t>
            </a:r>
          </a:p>
          <a:p>
            <a:pPr>
              <a:buNone/>
            </a:pPr>
            <a:r>
              <a:rPr lang="en-US" dirty="0" smtClean="0"/>
              <a:t>         Why??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C00000"/>
                </a:solidFill>
                <a:sym typeface="Wingdings" pitchFamily="2" charset="2"/>
              </a:rPr>
              <a:t>Red Scare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/>
              <a:t>    B. National Origins Act (1924)</a:t>
            </a:r>
          </a:p>
          <a:p>
            <a:pPr>
              <a:buNone/>
            </a:pPr>
            <a:r>
              <a:rPr lang="en-US" dirty="0" smtClean="0"/>
              <a:t>        1. 2% rule based upon 1920 census</a:t>
            </a:r>
          </a:p>
          <a:p>
            <a:pPr>
              <a:buNone/>
            </a:pPr>
            <a:r>
              <a:rPr lang="en-US" dirty="0" smtClean="0"/>
              <a:t>            a. 87% of immigrants from 	 	     Northern Europe</a:t>
            </a:r>
          </a:p>
          <a:p>
            <a:pPr>
              <a:buNone/>
            </a:pPr>
            <a:r>
              <a:rPr lang="en-US" dirty="0" smtClean="0"/>
              <a:t>            b.   Mexican immigration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external image TheOnlyWaytoHandleItpolitcartoon.jpg?t=1236911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7400"/>
            <a:ext cx="3230216" cy="3886200"/>
          </a:xfrm>
          <a:prstGeom prst="rect">
            <a:avLst/>
          </a:prstGeom>
          <a:noFill/>
        </p:spPr>
      </p:pic>
      <p:sp>
        <p:nvSpPr>
          <p:cNvPr id="6" name="Up Arrow 5"/>
          <p:cNvSpPr/>
          <p:nvPr/>
        </p:nvSpPr>
        <p:spPr>
          <a:xfrm>
            <a:off x="4267200" y="5867400"/>
            <a:ext cx="1524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383.WAV">
            <a:hlinkClick r:id="" action="ppaction://media"/>
          </p:cNvPr>
          <p:cNvPicPr>
            <a:picLocks noRot="1" noChangeAspect="1"/>
          </p:cNvPicPr>
          <p:nvPr>
            <a:wavAudioFile r:embed="rId2" name="~PP2383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5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SAVECSVWITHSESSION" val="Tru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722948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Clock"/>
  <p:tag name="STYLE" val="2"/>
  <p:tag name="CDTIMELEFT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6"/>
  <p:tag name="FONTSIZE" val="32"/>
  <p:tag name="BULLETTYPE" val="ppBulletArabicPeriod"/>
  <p:tag name="ANSWERTEXT" val="a.   nativism &#10;b. creationism &#10;c. evolution &#10;d. eugenic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34.1|14.3|33.2|40.3|30.7|8.6|53.1|21.7|3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D303365EE5C4EECA985E0C3B04250B6"/>
  <p:tag name="SLIDEID" val="BD303365EE5C4EECA985E0C3B04250B6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AUTOADVANCE" val="False"/>
  <p:tag name="DELIMITERS" val="3.1"/>
  <p:tag name="VALUEFORMAT" val="0%"/>
  <p:tag name="QUESTIONALIAS" val="The National Origins Act of 1924 and the demand for cheap farm labor in California and the Southwest contributed to the large wave of immigration from"/>
  <p:tag name="ANSWERSALIAS" val="a.   China. |smicln|b. South Americ |smicln|c. Mexico. |smicln|d. Canada."/>
  <p:tag name="VALUES" val="Incorrect|smicln|Incorrect|smicln|Correct|smicln|Incorrect"/>
  <p:tag name="COUNTDOWNSECONDS" val="7"/>
  <p:tag name="TOTALRESPONSES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2"/>
  <p:tag name="FONTSIZE" val="32"/>
  <p:tag name="BULLETTYPE" val="ppBulletArabicPeriod"/>
  <p:tag name="ANSWERTEXT" val="a.   China. &#10;b. South Americ &#10;c. Mexico. &#10;d. Canada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Clock"/>
  <p:tag name="STYLE" val="2"/>
  <p:tag name="CDTIMELEFT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41.4|18.6|64.2|4.8|4.3|86.5|23.6|8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028EA1F6AA64D8D90BEAB4C7FFD140A"/>
  <p:tag name="SLIDEID" val="4028EA1F6AA64D8D90BEAB4C7FFD140A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AUTOADVANCE" val="False"/>
  <p:tag name="DELIMITERS" val="3.1"/>
  <p:tag name="VALUEFORMAT" val="0%"/>
  <p:tag name="QUESTIONALIAS" val="What did many of the groups who wanted to restrict immigration and preserve what they considered traditional values fear was taking over the nation?"/>
  <p:tag name="ANSWERSALIAS" val="a.  Communists |smicln|b. anarchists |smicln|c. a “new morality” |smicln|d. a new religion"/>
  <p:tag name="VALUES" val="Incorrect|smicln|Incorrect|smicln|Correct|smicln|Incorrect"/>
  <p:tag name="COUNTDOWNSECONDS" val="7"/>
  <p:tag name="TOTALRESPONS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Clock"/>
  <p:tag name="STYLE" val="2"/>
  <p:tag name="CDTIMELEFT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9"/>
  <p:tag name="FONTSIZE" val="32"/>
  <p:tag name="BULLETTYPE" val="ppBulletArabicPeriod"/>
  <p:tag name="ANSWERTEXT" val="a.  Communists &#10;b. anarchists &#10;c. a “new morality” &#10;d. a new religio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1.1|46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C6EC7C4AEEF4083A08631197FCDC696"/>
  <p:tag name="SLIDEID" val="EC6EC7C4AEEF4083A08631197FCDC696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AUTOADVANCE" val="False"/>
  <p:tag name="DELIMITERS" val="3.1"/>
  <p:tag name="VALUEFORMAT" val="0%"/>
  <p:tag name="QUESTIONALIAS" val="Many Americans feared that the country was losing its traditional values and responded by joining a religious movement known as"/>
  <p:tag name="ANSWERSALIAS" val="a.Fundamentalis |smicln|b.Quakerism. |smicln|c.Protestantism. |smicln|d.Catholicism."/>
  <p:tag name="COUNTDOWNSECONDS" val="7"/>
  <p:tag name="VALUES" val="Correct|smicln|Incorrect|smicln|Incorrect|smicln|Incorrect"/>
  <p:tag name="TOTALRESPONSES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Clock"/>
  <p:tag name="STYLE" val="2"/>
  <p:tag name="CDTIMELEFT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3"/>
  <p:tag name="FONTSIZE" val="32"/>
  <p:tag name="BULLETTYPE" val="ppBulletArabicPeriod"/>
  <p:tag name="ANSWERTEXT" val="a.Fundamentalis &#10;b.Quakerism. &#10;c.Protestantism. &#10;d.Catholicism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8.1|24.5|27|97.5|22|22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86948EC071F476A8858778945B1FA78"/>
  <p:tag name="SLIDEID" val="C86948EC071F476A8858778945B1FA78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AUTOADVANCE" val="False"/>
  <p:tag name="DELIMITERS" val="3.1"/>
  <p:tag name="VALUEFORMAT" val="0%"/>
  <p:tag name="QUESTIONALIAS" val="Where did the debate over science and religion and their place in education take place during the summer of 1925?"/>
  <p:tag name="ANSWERSALIAS" val="a.  at Billy Sunday’s revivals |smicln|b. in the Scopes trial |smicln|c. in Florence Sabin’s research |smicln|d. in Lyman Stewart’s book, The Fundamentals"/>
  <p:tag name="COUNTDOWNSECONDS" val="7"/>
  <p:tag name="TOTALRESPONSES" val="0"/>
  <p:tag name="VALUES" val="Incorrect|smicln|Correct|smicln|Incorrect|smicln|Incorrec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33"/>
  <p:tag name="FONTSIZE" val="32"/>
  <p:tag name="BULLETTYPE" val="ppBulletArabicPeriod"/>
  <p:tag name="ANSWERTEXT" val="a.  at Billy Sunday’s revivals &#10;b. in the Scopes trial &#10;c. in Florence Sabin’s research &#10;d. in Lyman Stewart’s book, The Fundamental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Clock"/>
  <p:tag name="STYLE" val="2"/>
  <p:tag name="CDTIMELEFT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2|4.1|46.3|103.5|85.6|51|2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3E9A590D91746C18E2B5ADC60158D46"/>
  <p:tag name="SLIDEID" val="53E9A590D91746C18E2B5ADC60158D46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AUTOADVANCE" val="False"/>
  <p:tag name="DELIMITERS" val="3.1"/>
  <p:tag name="VALUEFORMAT" val="0%"/>
  <p:tag name="QUESTIONALIAS" val="What was the name of the science that lent authority to racist theories and reinvigorated the nativist argument for strict immigration control?"/>
  <p:tag name="ANSWERSALIAS" val="a.   nativism |smicln|b. creationism |smicln|c. evolution |smicln|d. eugenics"/>
  <p:tag name="VALUES" val="Incorrect|smicln|Incorrect|smicln|Incorrect|smicln|Correct"/>
  <p:tag name="COUNTDOWNSECONDS" val="7"/>
  <p:tag name="TOTALRESPONSES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707</TotalTime>
  <Words>417</Words>
  <Application>Microsoft Office PowerPoint</Application>
  <PresentationFormat>On-screen Show (4:3)</PresentationFormat>
  <Paragraphs>95</Paragraphs>
  <Slides>16</Slides>
  <Notes>0</Notes>
  <HiddenSlides>0</HiddenSlides>
  <MMClips>16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Oriel</vt:lpstr>
      <vt:lpstr>Microsoft Graph Chart</vt:lpstr>
      <vt:lpstr>1920’s: A Clash of Values</vt:lpstr>
      <vt:lpstr>Objectives</vt:lpstr>
      <vt:lpstr>Political Cartoon Analysis</vt:lpstr>
      <vt:lpstr>Political Cartoon Analysis</vt:lpstr>
      <vt:lpstr>Political Cartoon Analysis</vt:lpstr>
      <vt:lpstr>Political Cartoon Analysis</vt:lpstr>
      <vt:lpstr>Clash of Values</vt:lpstr>
      <vt:lpstr>What was the name of the science that lent authority to racist theories and reinvigorated the nativist argument for strict immigration control?</vt:lpstr>
      <vt:lpstr>Clash of Values</vt:lpstr>
      <vt:lpstr>The National Origins Act of 1924 and the demand for cheap farm labor in California and the Southwest contributed to the large wave of immigration from</vt:lpstr>
      <vt:lpstr>Clash of Values</vt:lpstr>
      <vt:lpstr>What did many of the groups who wanted to restrict immigration and preserve what they considered traditional values fear was taking over the nation?</vt:lpstr>
      <vt:lpstr>Clash of Values</vt:lpstr>
      <vt:lpstr>Many Americans feared that the country was losing its traditional values and responded by joining a religious movement known as</vt:lpstr>
      <vt:lpstr>Clash of Values</vt:lpstr>
      <vt:lpstr>Where did the debate over science and religion and their place in education take place during the summer of 1925?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Clash of Values</dc:title>
  <dc:creator>Jennifer L Sanders</dc:creator>
  <cp:lastModifiedBy>Jennifer L Sanders</cp:lastModifiedBy>
  <cp:revision>3</cp:revision>
  <dcterms:created xsi:type="dcterms:W3CDTF">2015-01-26T01:13:55Z</dcterms:created>
  <dcterms:modified xsi:type="dcterms:W3CDTF">2018-03-06T08:16:07Z</dcterms:modified>
</cp:coreProperties>
</file>