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3" r:id="rId8"/>
    <p:sldId id="260" r:id="rId9"/>
    <p:sldId id="265" r:id="rId10"/>
    <p:sldId id="261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AED23B-1616-4A53-90E4-15A613B1B01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72ABD4-4B7D-400B-A78A-5D4B1EAAD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0.wav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11.wav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video" Target="file:///G:\U.S.%20History\The_Harlem_Renaissance.as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6.wav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7.wav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8.wav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9.wav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828800"/>
          </a:xfrm>
        </p:spPr>
        <p:txBody>
          <a:bodyPr/>
          <a:lstStyle/>
          <a:p>
            <a:r>
              <a:rPr lang="en-US" dirty="0" smtClean="0"/>
              <a:t>Roaring 20’s: Harlem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Jazz &amp; Blues, Literature, and African American Politics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554" name="Picture 2" descr="... and intellectual voices intersected during the Harlem Renaiss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4572000" cy="3609976"/>
          </a:xfrm>
          <a:prstGeom prst="rect">
            <a:avLst/>
          </a:prstGeom>
          <a:noFill/>
        </p:spPr>
      </p:pic>
      <p:pic>
        <p:nvPicPr>
          <p:cNvPr id="5" name="~PP1816.WAV">
            <a:hlinkClick r:id="" action="ppaction://media"/>
          </p:cNvPr>
          <p:cNvPicPr>
            <a:picLocks noRot="1" noChangeAspect="1"/>
          </p:cNvPicPr>
          <p:nvPr>
            <a:wavAudioFile r:embed="rId1" name="~PP181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African American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27432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76400"/>
            <a:ext cx="5257800" cy="5098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C. Black Nationalism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1. Marcus Garvey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a. “Negro Nationalism”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-Universal Negro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          Improvement  			  Association (UNIA)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       *Education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b. Back to Africa Movement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Homework: Read 430 – 437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Complete: #’s 1 &amp; 4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3619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1821.WAV">
            <a:hlinkClick r:id="" action="ppaction://media"/>
          </p:cNvPr>
          <p:cNvPicPr>
            <a:picLocks noRot="1" noChangeAspect="1"/>
          </p:cNvPicPr>
          <p:nvPr>
            <a:wavAudioFile r:embed="rId2" name="~PP182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5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Universal Negro Improvement Association was founded by a dynamic black leader from Jamaica,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8600" y="2532888"/>
            <a:ext cx="4648200" cy="43251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  Langston </a:t>
            </a:r>
            <a:r>
              <a:rPr lang="en-US" sz="3200" dirty="0" smtClean="0"/>
              <a:t>Hughes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lang="en-US" sz="3200" dirty="0" smtClean="0"/>
              <a:t>b.	Paul Robeson.	</a:t>
            </a:r>
          </a:p>
          <a:p>
            <a:r>
              <a:rPr lang="en-US" sz="3200" dirty="0" smtClean="0"/>
              <a:t>c.	Duke </a:t>
            </a:r>
            <a:r>
              <a:rPr lang="en-US" sz="3200" dirty="0" smtClean="0"/>
              <a:t>Ellington</a:t>
            </a:r>
            <a:r>
              <a:rPr lang="en-US" sz="3200" dirty="0" smtClean="0"/>
              <a:t>	</a:t>
            </a:r>
          </a:p>
          <a:p>
            <a:r>
              <a:rPr lang="en-US" sz="3200" dirty="0" smtClean="0"/>
              <a:t>d.	Marcus Garvey.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5122" name="Chart" r:id="rId8" imgW="4571989" imgH="5143584" progId="MSGraph.Chart.8">
              <p:embed followColorScheme="full"/>
            </p:oleObj>
          </a:graphicData>
        </a:graphic>
      </p:graphicFrame>
      <p:sp>
        <p:nvSpPr>
          <p:cNvPr id="5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TPCountdown" hidden="1"/>
          <p:cNvGrpSpPr/>
          <p:nvPr>
            <p:custDataLst>
              <p:tags r:id="rId4"/>
            </p:custDataLst>
          </p:nvPr>
        </p:nvGrpSpPr>
        <p:grpSpPr>
          <a:xfrm>
            <a:off x="8178800" y="6096000"/>
            <a:ext cx="838200" cy="635000"/>
            <a:chOff x="8318500" y="6032500"/>
            <a:chExt cx="838200" cy="635000"/>
          </a:xfrm>
        </p:grpSpPr>
        <p:sp>
          <p:nvSpPr>
            <p:cNvPr id="6" name="CountdownShape" hidden="1"/>
            <p:cNvSpPr/>
            <p:nvPr/>
          </p:nvSpPr>
          <p:spPr>
            <a:xfrm>
              <a:off x="8318500" y="6032500"/>
              <a:ext cx="838200" cy="609600"/>
            </a:xfrm>
            <a:prstGeom prst="ellipse">
              <a:avLst/>
            </a:prstGeom>
            <a:gradFill flip="none" rotWithShape="1">
              <a:gsLst>
                <a:gs pos="0">
                  <a:srgbClr val="438086"/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untdownText" hidden="1"/>
            <p:cNvSpPr txBox="1"/>
            <p:nvPr/>
          </p:nvSpPr>
          <p:spPr>
            <a:xfrm>
              <a:off x="83185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5</a:t>
              </a:r>
              <a:endParaRPr lang="en-US" sz="2400" b="1" dirty="0">
                <a:latin typeface="Tahoma"/>
              </a:endParaRPr>
            </a:p>
          </p:txBody>
        </p:sp>
      </p:grpSp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>
            <a:off x="660400" y="4117847"/>
            <a:ext cx="3388678" cy="5257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~PP1523.WAV">
            <a:hlinkClick r:id="" action="ppaction://media"/>
          </p:cNvPr>
          <p:cNvPicPr>
            <a:picLocks noRot="1" noChangeAspect="1"/>
          </p:cNvPicPr>
          <p:nvPr>
            <a:wavAudioFile r:embed="rId6" name="~PP1523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78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OleChart spid="4" grpId="0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Harlem Renaissance and the rediscovery of African American culture.</a:t>
            </a:r>
          </a:p>
          <a:p>
            <a:endParaRPr lang="en-US" dirty="0" smtClean="0"/>
          </a:p>
          <a:p>
            <a:r>
              <a:rPr lang="en-US" dirty="0" smtClean="0"/>
              <a:t>Explain the increase in African American political activism.</a:t>
            </a:r>
            <a:endParaRPr lang="en-US" dirty="0"/>
          </a:p>
        </p:txBody>
      </p:sp>
      <p:pic>
        <p:nvPicPr>
          <p:cNvPr id="4" name="~PP1743.WAV">
            <a:hlinkClick r:id="" action="ppaction://media"/>
          </p:cNvPr>
          <p:cNvPicPr>
            <a:picLocks noRot="1" noChangeAspect="1"/>
          </p:cNvPicPr>
          <p:nvPr>
            <a:wavAudioFile r:embed="rId1" name="~PP174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286000"/>
            <a:ext cx="8229600" cy="4325112"/>
          </a:xfrm>
        </p:spPr>
        <p:txBody>
          <a:bodyPr/>
          <a:lstStyle/>
          <a:p>
            <a:r>
              <a:rPr lang="en-US" dirty="0" smtClean="0"/>
              <a:t>Turn your books to page 433.</a:t>
            </a:r>
          </a:p>
          <a:p>
            <a:pPr lvl="1"/>
            <a:r>
              <a:rPr lang="en-US" dirty="0" smtClean="0"/>
              <a:t>Read “Harlem Renaissance Writers</a:t>
            </a:r>
          </a:p>
          <a:p>
            <a:pPr lvl="2"/>
            <a:r>
              <a:rPr lang="en-US" dirty="0" smtClean="0"/>
              <a:t>Answer the three questions.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Group Activity: (5 Minutes)</a:t>
            </a:r>
          </a:p>
          <a:p>
            <a:pPr lvl="2">
              <a:buNone/>
            </a:pPr>
            <a:r>
              <a:rPr lang="en-US" dirty="0" smtClean="0"/>
              <a:t>   *Research a leading African American associated with the Harlem Renaissance during the 1920’s.</a:t>
            </a:r>
          </a:p>
          <a:p>
            <a:pPr lvl="2">
              <a:buNone/>
            </a:pPr>
            <a:r>
              <a:rPr lang="en-US" dirty="0" smtClean="0"/>
              <a:t>		-be prepared to tell your classmates about 	  said individual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"/>
            <a:ext cx="2362200" cy="18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905000"/>
            <a:ext cx="2133600" cy="239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4118" y="4267200"/>
            <a:ext cx="17598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024.WAV">
            <a:hlinkClick r:id="" action="ppaction://media"/>
          </p:cNvPr>
          <p:cNvPicPr>
            <a:picLocks noRot="1" noChangeAspect="1"/>
          </p:cNvPicPr>
          <p:nvPr>
            <a:wavAudioFile r:embed="rId2" name="~PP1024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0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music with its bold solos and improvisational freedom is recognized around the world as the distinctive American contribution to music?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532888"/>
            <a:ext cx="4114800" cy="43251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 ragtime</a:t>
            </a:r>
            <a:r>
              <a:rPr lang="en-US" sz="3200" dirty="0" smtClean="0"/>
              <a:t>	</a:t>
            </a:r>
          </a:p>
          <a:p>
            <a:r>
              <a:rPr lang="en-US" sz="3200" dirty="0" smtClean="0"/>
              <a:t>b.	jazz	</a:t>
            </a:r>
          </a:p>
          <a:p>
            <a:r>
              <a:rPr lang="en-US" sz="3200" dirty="0" smtClean="0"/>
              <a:t>c.	country	</a:t>
            </a:r>
          </a:p>
          <a:p>
            <a:r>
              <a:rPr lang="en-US" sz="3200" dirty="0" smtClean="0"/>
              <a:t>d.	classical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026" name="Chart" r:id="rId8" imgW="4571989" imgH="5143584" progId="MSGraph.Chart.8">
              <p:embed followColorScheme="full"/>
            </p:oleObj>
          </a:graphicData>
        </a:graphic>
      </p:graphicFrame>
      <p:sp>
        <p:nvSpPr>
          <p:cNvPr id="5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TPCountdown" hidden="1"/>
          <p:cNvGrpSpPr/>
          <p:nvPr>
            <p:custDataLst>
              <p:tags r:id="rId4"/>
            </p:custDataLst>
          </p:nvPr>
        </p:nvGrpSpPr>
        <p:grpSpPr>
          <a:xfrm>
            <a:off x="8178800" y="6096000"/>
            <a:ext cx="838200" cy="635000"/>
            <a:chOff x="8318500" y="6032500"/>
            <a:chExt cx="838200" cy="635000"/>
          </a:xfrm>
        </p:grpSpPr>
        <p:sp>
          <p:nvSpPr>
            <p:cNvPr id="6" name="CountdownShape" hidden="1"/>
            <p:cNvSpPr/>
            <p:nvPr/>
          </p:nvSpPr>
          <p:spPr>
            <a:xfrm>
              <a:off x="8318500" y="6032500"/>
              <a:ext cx="838200" cy="609600"/>
            </a:xfrm>
            <a:prstGeom prst="ellipse">
              <a:avLst/>
            </a:prstGeom>
            <a:gradFill flip="none" rotWithShape="1">
              <a:gsLst>
                <a:gs pos="0">
                  <a:srgbClr val="438086"/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untdownText" hidden="1"/>
            <p:cNvSpPr txBox="1"/>
            <p:nvPr/>
          </p:nvSpPr>
          <p:spPr>
            <a:xfrm>
              <a:off x="83185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latin typeface="Tahoma"/>
                </a:rPr>
                <a:t>5</a:t>
              </a:r>
              <a:endParaRPr lang="en-US" sz="2400" b="1" dirty="0">
                <a:latin typeface="Tahoma"/>
              </a:endParaRPr>
            </a:p>
          </p:txBody>
        </p:sp>
      </p:grpSp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>
            <a:off x="889000" y="3066288"/>
            <a:ext cx="1586864" cy="525779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~PP3278.WAV">
            <a:hlinkClick r:id="" action="ppaction://media"/>
          </p:cNvPr>
          <p:cNvPicPr>
            <a:picLocks noRot="1" noChangeAspect="1"/>
          </p:cNvPicPr>
          <p:nvPr>
            <a:wavAudioFile r:embed="rId6" name="~PP3278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62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OleChart spid="4" grpId="0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Harlem Renaissance</a:t>
            </a:r>
            <a:endParaRPr lang="en-US" dirty="0"/>
          </a:p>
        </p:txBody>
      </p:sp>
      <p:pic>
        <p:nvPicPr>
          <p:cNvPr id="9" name="The_Harlem_Renaissance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1219200"/>
            <a:ext cx="7518400" cy="5638800"/>
          </a:xfrm>
          <a:prstGeom prst="rect">
            <a:avLst/>
          </a:prstGeom>
        </p:spPr>
      </p:pic>
      <p:pic>
        <p:nvPicPr>
          <p:cNvPr id="4" name="~PP1056.WAV">
            <a:hlinkClick r:id="" action="ppaction://media"/>
          </p:cNvPr>
          <p:cNvPicPr>
            <a:picLocks noRot="1" noChangeAspect="1"/>
          </p:cNvPicPr>
          <p:nvPr>
            <a:wavAudioFile r:embed="rId2" name="~PP1056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Two striking characteristics of Harlem Renaissance writing found in the poetry of Claude McKay are an expression of proud defiance and a bitter contempt of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2532888"/>
            <a:ext cx="4114800" cy="43251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 nationalism</a:t>
            </a:r>
            <a:r>
              <a:rPr lang="en-US" sz="3200" dirty="0" smtClean="0"/>
              <a:t>.	</a:t>
            </a:r>
          </a:p>
          <a:p>
            <a:r>
              <a:rPr lang="en-US" sz="3200" dirty="0" smtClean="0"/>
              <a:t>b.	anarchists.	</a:t>
            </a:r>
          </a:p>
          <a:p>
            <a:r>
              <a:rPr lang="en-US" sz="3200" dirty="0" smtClean="0"/>
              <a:t>c.	racism.	</a:t>
            </a:r>
          </a:p>
          <a:p>
            <a:r>
              <a:rPr lang="en-US" sz="3200" dirty="0" smtClean="0"/>
              <a:t>d.	Communists.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074" name="Chart" r:id="rId8" imgW="4571989" imgH="5143584" progId="MSGraph.Chart.8">
              <p:embed followColorScheme="full"/>
            </p:oleObj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812800" y="3592067"/>
            <a:ext cx="2501265" cy="5257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TPCountdown" hidden="1"/>
          <p:cNvGrpSpPr/>
          <p:nvPr>
            <p:custDataLst>
              <p:tags r:id="rId5"/>
            </p:custDataLst>
          </p:nvPr>
        </p:nvGrpSpPr>
        <p:grpSpPr>
          <a:xfrm>
            <a:off x="8178800" y="6096000"/>
            <a:ext cx="838200" cy="635000"/>
            <a:chOff x="8318500" y="6032500"/>
            <a:chExt cx="838200" cy="635000"/>
          </a:xfrm>
        </p:grpSpPr>
        <p:sp>
          <p:nvSpPr>
            <p:cNvPr id="7" name="CountdownShape" hidden="1"/>
            <p:cNvSpPr/>
            <p:nvPr/>
          </p:nvSpPr>
          <p:spPr>
            <a:xfrm>
              <a:off x="8318500" y="6032500"/>
              <a:ext cx="838200" cy="609600"/>
            </a:xfrm>
            <a:prstGeom prst="ellipse">
              <a:avLst/>
            </a:prstGeom>
            <a:gradFill flip="none" rotWithShape="1">
              <a:gsLst>
                <a:gs pos="0">
                  <a:srgbClr val="438086"/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untdownText" hidden="1"/>
            <p:cNvSpPr txBox="1"/>
            <p:nvPr/>
          </p:nvSpPr>
          <p:spPr>
            <a:xfrm>
              <a:off x="83185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latin typeface="Tahoma"/>
                </a:rPr>
                <a:t>5</a:t>
              </a:r>
              <a:endParaRPr lang="en-US" sz="2400" b="1" dirty="0">
                <a:latin typeface="Tahoma"/>
              </a:endParaRPr>
            </a:p>
          </p:txBody>
        </p:sp>
      </p:grpSp>
      <p:pic>
        <p:nvPicPr>
          <p:cNvPr id="10" name="~PP2349.WAV">
            <a:hlinkClick r:id="" action="ppaction://media"/>
          </p:cNvPr>
          <p:cNvPicPr>
            <a:picLocks noRot="1" noChangeAspect="1"/>
          </p:cNvPicPr>
          <p:nvPr>
            <a:wavAudioFile r:embed="rId6" name="~PP2349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9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OleChart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Great Migration had a significant impact on the political power of African Americans in the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532888"/>
            <a:ext cx="4114800" cy="43251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presidential  election</a:t>
            </a:r>
            <a:r>
              <a:rPr lang="en-US" sz="3200" dirty="0" smtClean="0"/>
              <a:t>.	</a:t>
            </a:r>
          </a:p>
          <a:p>
            <a:r>
              <a:rPr lang="en-US" sz="3200" dirty="0" smtClean="0"/>
              <a:t>b.	Democratic Party.	</a:t>
            </a:r>
          </a:p>
          <a:p>
            <a:r>
              <a:rPr lang="en-US" sz="3200" dirty="0" smtClean="0"/>
              <a:t>c.	South.	</a:t>
            </a:r>
          </a:p>
          <a:p>
            <a:r>
              <a:rPr lang="en-US" sz="3200" dirty="0" smtClean="0"/>
              <a:t>d.	North.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050" name="Chart" r:id="rId8" imgW="4571989" imgH="5143584" progId="MSGraph.Chart.8">
              <p:embed followColorScheme="full"/>
            </p:oleObj>
          </a:graphicData>
        </a:graphic>
      </p:graphicFrame>
      <p:sp>
        <p:nvSpPr>
          <p:cNvPr id="5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TPCountdown" hidden="1"/>
          <p:cNvGrpSpPr/>
          <p:nvPr>
            <p:custDataLst>
              <p:tags r:id="rId4"/>
            </p:custDataLst>
          </p:nvPr>
        </p:nvGrpSpPr>
        <p:grpSpPr>
          <a:xfrm>
            <a:off x="8178800" y="6096000"/>
            <a:ext cx="838200" cy="635000"/>
            <a:chOff x="8318500" y="6032500"/>
            <a:chExt cx="838200" cy="635000"/>
          </a:xfrm>
        </p:grpSpPr>
        <p:sp>
          <p:nvSpPr>
            <p:cNvPr id="6" name="CountdownShape" hidden="1"/>
            <p:cNvSpPr/>
            <p:nvPr/>
          </p:nvSpPr>
          <p:spPr>
            <a:xfrm>
              <a:off x="8318500" y="6032500"/>
              <a:ext cx="838200" cy="609600"/>
            </a:xfrm>
            <a:prstGeom prst="ellipse">
              <a:avLst/>
            </a:prstGeom>
            <a:gradFill flip="none" rotWithShape="1">
              <a:gsLst>
                <a:gs pos="0">
                  <a:srgbClr val="438086"/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untdownText" hidden="1"/>
            <p:cNvSpPr txBox="1"/>
            <p:nvPr/>
          </p:nvSpPr>
          <p:spPr>
            <a:xfrm>
              <a:off x="83185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latin typeface="Tahoma"/>
                </a:rPr>
                <a:t>5</a:t>
              </a:r>
              <a:endParaRPr lang="en-US" sz="2400" b="1" dirty="0">
                <a:latin typeface="Tahoma"/>
              </a:endParaRPr>
            </a:p>
          </p:txBody>
        </p:sp>
      </p:grpSp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>
            <a:off x="889000" y="5093208"/>
            <a:ext cx="1756728" cy="5257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~PP3074.WAV">
            <a:hlinkClick r:id="" action="ppaction://media"/>
          </p:cNvPr>
          <p:cNvPicPr>
            <a:picLocks noRot="1" noChangeAspect="1"/>
          </p:cNvPicPr>
          <p:nvPr>
            <a:wavAudioFile r:embed="rId6" name="~PP3074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4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OleChart spid="4" grpId="0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African Americans in Politics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181600" cy="49465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II. A.A. Politics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A. Blacks vote in North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1. voting blocks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       a. Republican Party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	- Oscar </a:t>
            </a:r>
            <a:r>
              <a:rPr lang="en-US" sz="2400" dirty="0" err="1" smtClean="0"/>
              <a:t>DePriest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B. NAACP Battles Lynching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1. Anti-lynching legislation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2. Judge John J. Parker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1828800"/>
            <a:ext cx="2971800" cy="49465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133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086.WAV">
            <a:hlinkClick r:id="" action="ppaction://media"/>
          </p:cNvPr>
          <p:cNvPicPr>
            <a:picLocks noRot="1" noChangeAspect="1"/>
          </p:cNvPicPr>
          <p:nvPr>
            <a:wavAudioFile r:embed="rId2" name="~PP1086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7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One of the NAACP’s greatest political triumphs occurred in 1930 with the defeat of Judge John J. Parker’s nomination to the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2532888"/>
            <a:ext cx="4114800" cy="43251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 U.S</a:t>
            </a:r>
            <a:r>
              <a:rPr lang="en-US" sz="3200" dirty="0" smtClean="0"/>
              <a:t>. Supreme Court.	</a:t>
            </a:r>
          </a:p>
          <a:p>
            <a:r>
              <a:rPr lang="en-US" sz="3200" dirty="0" smtClean="0"/>
              <a:t>b.	House of Representatives.	</a:t>
            </a:r>
          </a:p>
          <a:p>
            <a:r>
              <a:rPr lang="en-US" sz="3200" dirty="0" smtClean="0"/>
              <a:t>c.	Senate.	</a:t>
            </a:r>
          </a:p>
          <a:p>
            <a:r>
              <a:rPr lang="en-US" sz="3200" dirty="0" smtClean="0"/>
              <a:t>d.	Circuit Court.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72000" y="1981200"/>
          <a:ext cx="4572000" cy="5143500"/>
        </p:xfrm>
        <a:graphic>
          <a:graphicData uri="http://schemas.openxmlformats.org/presentationml/2006/ole">
            <p:oleObj spid="_x0000_s4098" name="Chart" r:id="rId8" imgW="4571989" imgH="5143584" progId="MSGraph.Chart.8">
              <p:embed followColorScheme="full"/>
            </p:oleObj>
          </a:graphicData>
        </a:graphic>
      </p:graphicFrame>
      <p:sp>
        <p:nvSpPr>
          <p:cNvPr id="5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TPCountdown" hidden="1"/>
          <p:cNvGrpSpPr/>
          <p:nvPr>
            <p:custDataLst>
              <p:tags r:id="rId4"/>
            </p:custDataLst>
          </p:nvPr>
        </p:nvGrpSpPr>
        <p:grpSpPr>
          <a:xfrm>
            <a:off x="8178800" y="6096000"/>
            <a:ext cx="838200" cy="635000"/>
            <a:chOff x="8318500" y="6032500"/>
            <a:chExt cx="838200" cy="635000"/>
          </a:xfrm>
        </p:grpSpPr>
        <p:sp>
          <p:nvSpPr>
            <p:cNvPr id="6" name="CountdownShape" hidden="1"/>
            <p:cNvSpPr/>
            <p:nvPr/>
          </p:nvSpPr>
          <p:spPr>
            <a:xfrm>
              <a:off x="8318500" y="6032500"/>
              <a:ext cx="838200" cy="609600"/>
            </a:xfrm>
            <a:prstGeom prst="ellipse">
              <a:avLst/>
            </a:prstGeom>
            <a:gradFill flip="none" rotWithShape="1">
              <a:gsLst>
                <a:gs pos="0">
                  <a:srgbClr val="438086"/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untdownText" hidden="1"/>
            <p:cNvSpPr txBox="1"/>
            <p:nvPr/>
          </p:nvSpPr>
          <p:spPr>
            <a:xfrm>
              <a:off x="83185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</a:t>
              </a:r>
              <a:endParaRPr lang="en-US" sz="2400" b="1" dirty="0">
                <a:latin typeface="Tahoma"/>
              </a:endParaRPr>
            </a:p>
          </p:txBody>
        </p:sp>
      </p:grpSp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>
            <a:off x="736600" y="2578607"/>
            <a:ext cx="3101975" cy="97536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~PP1630.WAV">
            <a:hlinkClick r:id="" action="ppaction://media"/>
          </p:cNvPr>
          <p:cNvPicPr>
            <a:picLocks noRot="1" noChangeAspect="1"/>
          </p:cNvPicPr>
          <p:nvPr>
            <a:wavAudioFile r:embed="rId6" name="~PP1630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8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OleChart spid="4" grpId="0"/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4807CE967D4D42DBB44FC8004D2E09D6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3"/>
  <p:tag name="TPCOUNTDOWNSECONDS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871EEED23F34ECE9864D2B7F2F2BAB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C6684FAA57E4EF0917B5C828D6652A1&lt;/guid&gt;&#10;            &lt;repollguid&gt;84F068F606F9491483D70310F66AFB84&lt;/repollguid&gt;&#10;            &lt;sourceid&gt;CDC849037E114DF4AA83E13C3EEFA897&lt;/sourceid&gt;&#10;            &lt;questiontext&gt;The Great Migration had a significant impact on the political power of African Americans in th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9669EB1DD98C46BE97E31D27EA4E7952&lt;/guid&gt;&#10;                    &lt;answertext&gt;a. presidential  election. &lt;/answertext&gt;&#10;                    &lt;valuetype&gt;-1&lt;/valuetype&gt;&#10;                &lt;/answer&gt;&#10;                &lt;answer&gt;&#10;                    &lt;guid&gt;24E61DB500EC4F0B816C1A27229282BF&lt;/guid&gt;&#10;                    &lt;answertext&gt;b. Democratic Party. &lt;/answertext&gt;&#10;                    &lt;valuetype&gt;-1&lt;/valuetype&gt;&#10;                &lt;/answer&gt;&#10;                &lt;answer&gt;&#10;                    &lt;guid&gt;7A9170533607483FBA418CD8D696F64A&lt;/guid&gt;&#10;                    &lt;answertext&gt;c. South. &lt;/answertext&gt;&#10;                    &lt;valuetype&gt;-1&lt;/valuetype&gt;&#10;                &lt;/answer&gt;&#10;                &lt;answer&gt;&#10;                    &lt;guid&gt;CF95AB83EE0E47B8AEEE8276CDE6A66A&lt;/guid&gt;&#10;                    &lt;answertext&gt;d. North.&lt;/answertext&gt;&#10;                    &lt;valuetype&gt;1&lt;/valuetype&gt;&#10;                &lt;/answer&gt;&#10;            &lt;/answers&gt;&#10;        &lt;/multichoice&gt;&#10;    &lt;/questions&gt;&#10;&lt;/questionlist&gt;"/>
  <p:tag name="TIMING" val="|1|0.5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3"/>
  <p:tag name="TPCOUNTDOWNSECONDS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8|2.7|14|72.4|66.1|23.5|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0A73F9EC5E7443983339431633761A3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17C1D6CC46C4BECB5ADD1286DF3CCF0&lt;/guid&gt;&#10;            &lt;repollguid&gt;5C406FE6F8D04E3794D66315EE23017E&lt;/repollguid&gt;&#10;            &lt;sourceid&gt;CFE857CB096B4D2A990094500CB7E9DB&lt;/sourceid&gt;&#10;            &lt;questiontext&gt;One of the NAACP’s greatest political triumphs occurred in 1930 with the defeat of Judge John J. Parker’s nomination to th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B24C58B7EAE4932902E39A343AA946D&lt;/guid&gt;&#10;                    &lt;answertext&gt;a.  U.S. Supreme Court. &lt;/answertext&gt;&#10;                    &lt;valuetype&gt;1&lt;/valuetype&gt;&#10;                &lt;/answer&gt;&#10;                &lt;answer&gt;&#10;                    &lt;guid&gt;5B64153B1CC94BDC8B801CE1B3895D92&lt;/guid&gt;&#10;                    &lt;answertext&gt;b. House of Representatives. &lt;/answertext&gt;&#10;                    &lt;valuetype&gt;-1&lt;/valuetype&gt;&#10;                &lt;/answer&gt;&#10;                &lt;answer&gt;&#10;                    &lt;guid&gt;E24DC4C0FB6E40F5B04963AB8E7F2E10&lt;/guid&gt;&#10;                    &lt;answertext&gt;c. Senate. &lt;/answertext&gt;&#10;                    &lt;valuetype&gt;-1&lt;/valuetype&gt;&#10;                &lt;/answer&gt;&#10;                &lt;answer&gt;&#10;                    &lt;guid&gt;7721F30F6674429393EB1111CB6344EF&lt;/guid&gt;&#10;                    &lt;answertext&gt;d. Circuit Court.&lt;/answertext&gt;&#10;                    &lt;valuetype&gt;-1&lt;/valuetype&gt;&#10;                &lt;/answer&gt;&#10;            &lt;/answers&gt;&#10;        &lt;/multichoice&gt;&#10;    &lt;/questions&gt;&#10;&lt;/questionlist&gt;"/>
  <p:tag name="TIMING" val="|0.9|2.4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3"/>
  <p:tag name="TPCOUNTDOWNSECONDS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37.7|39.2|43.2|78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2881B656F4A4EC1AFE1BF44EE0F207A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F77318937D44DA6B89BA5E935E7C17C&lt;/guid&gt;&#10;            &lt;repollguid&gt;930D334FA8724818AF25D66CAEDC5838&lt;/repollguid&gt;&#10;            &lt;sourceid&gt;10C36AC6471B4201875EA133E7B29018&lt;/sourceid&gt;&#10;            &lt;questiontext&gt;The Universal Negro Improvement Association was founded by a dynamic black leader from Jamaica,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8F538C7BC6F488EA4170C570081CF8D&lt;/guid&gt;&#10;                    &lt;answertext&gt;a.   Langston Hughes.&lt;/answertext&gt;&#10;                    &lt;valuetype&gt;-1&lt;/valuetype&gt;&#10;                &lt;/answer&gt;&#10;                &lt;answer&gt;&#10;                    &lt;guid&gt;5AFFBBB7F7D549D88BC58C83B14FED76&lt;/guid&gt;&#10;                    &lt;answertext&gt;b. Paul Robeson. &lt;/answertext&gt;&#10;                    &lt;valuetype&gt;-1&lt;/valuetype&gt;&#10;                &lt;/answer&gt;&#10;                &lt;answer&gt;&#10;                    &lt;guid&gt;2C5A885CF05A4209A85BDBB640BFFEEE&lt;/guid&gt;&#10;                    &lt;answertext&gt;c. Duke Ellington &lt;/answertext&gt;&#10;                    &lt;valuetype&gt;-1&lt;/valuetype&gt;&#10;                &lt;/answer&gt;&#10;                &lt;answer&gt;&#10;                    &lt;guid&gt;7B881A97BD5F4BCEA309F0750D7E3FA9&lt;/guid&gt;&#10;                    &lt;answertext&gt;d. Marcus Garvey.&lt;/answertext&gt;&#10;                    &lt;valuetype&gt;1&lt;/valuetype&gt;&#10;                &lt;/answer&gt;&#10;            &lt;/answers&gt;&#10;        &lt;/multichoice&gt;&#10;    &lt;/questions&gt;&#10;&lt;/questionlist&gt;"/>
  <p:tag name="TIMING" val="|4.2|0.5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3"/>
  <p:tag name="TPCOUNTDOWNSECONDS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8046F4575E943A1A8C5178F4A40FDF2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2A246EC626E44B08F910D0FAE84F704&lt;/guid&gt;&#10;            &lt;repollguid&gt;5482BC63F9C84724B6C35813B86558A4&lt;/repollguid&gt;&#10;            &lt;sourceid&gt;F1EC847790C8428EAA57985FDF707E17&lt;/sourceid&gt;&#10;            &lt;questiontext&gt;What music with its bold solos and improvisational freedom is recognized around the world as the distinctive American contribution to music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323E7A1537F4C8E98274E8D60C2FDE8&lt;/guid&gt;&#10;                    &lt;answertext&gt;a.  ragtime &lt;/answertext&gt;&#10;                    &lt;valuetype&gt;-1&lt;/valuetype&gt;&#10;                &lt;/answer&gt;&#10;                &lt;answer&gt;&#10;                    &lt;guid&gt;31BAF9E2DE5049F6A7C99E904C40E6EF&lt;/guid&gt;&#10;                    &lt;answertext&gt;b. jazz &lt;/answertext&gt;&#10;                    &lt;valuetype&gt;1&lt;/valuetype&gt;&#10;                &lt;/answer&gt;&#10;                &lt;answer&gt;&#10;                    &lt;guid&gt;DA6FAB15E5F642148C44DF920DC95586&lt;/guid&gt;&#10;                    &lt;answertext&gt;c. country &lt;/answertext&gt;&#10;                    &lt;valuetype&gt;-1&lt;/valuetype&gt;&#10;                &lt;/answer&gt;&#10;                &lt;answer&gt;&#10;                    &lt;guid&gt;8B31CBDD011E4D7C859637C617C7FADB&lt;/guid&gt;&#10;                    &lt;answertext&gt;d. classical&lt;/answertext&gt;&#10;                    &lt;valuetype&gt;-1&lt;/valuetype&gt;&#10;                &lt;/answer&gt;&#10;            &lt;/answers&gt;&#10;        &lt;/multichoice&gt;&#10;    &lt;/questions&gt;&#10;&lt;/questionlist&gt;"/>
  <p:tag name="TIMING" val="|1.7|0.4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3"/>
  <p:tag name="TPCOUNTDOWNSECONDS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521A821BEA04D908AE24558D2BC548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5D44D40CC9C46CB99710727E8E0CCCA&lt;/guid&gt;&#10;            &lt;repollguid&gt;179E297D011846F48011EE36CD7F1927&lt;/repollguid&gt;&#10;            &lt;sourceid&gt;D616B5B968F44F68A76B5E0B5DB8798F&lt;/sourceid&gt;&#10;            &lt;questiontext&gt;Two striking characteristics of Harlem Renaissance writing found in the poetry of Claude McKay are an expression of proud defiance and a bitter contempt of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76C4C71E72B47AA8DCD6DF30CFF88E0&lt;/guid&gt;&#10;                    &lt;answertext&gt;a.  nationalism. &lt;/answertext&gt;&#10;                    &lt;valuetype&gt;-1&lt;/valuetype&gt;&#10;                &lt;/answer&gt;&#10;                &lt;answer&gt;&#10;                    &lt;guid&gt;0016A7F86ADE4744BF347B46349BFD12&lt;/guid&gt;&#10;                    &lt;answertext&gt;b. anarchists. &lt;/answertext&gt;&#10;                    &lt;valuetype&gt;-1&lt;/valuetype&gt;&#10;                &lt;/answer&gt;&#10;                &lt;answer&gt;&#10;                    &lt;guid&gt;E4539A9A1CDE4B6685D5FD4054C4854B&lt;/guid&gt;&#10;                    &lt;answertext&gt;c. racism. &lt;/answertext&gt;&#10;                    &lt;valuetype&gt;1&lt;/valuetype&gt;&#10;                &lt;/answer&gt;&#10;                &lt;answer&gt;&#10;                    &lt;guid&gt;B090F0E6CE7D4234B7FE70B78503A8AE&lt;/guid&gt;&#10;                    &lt;answertext&gt;d. Communists.&lt;/answertext&gt;&#10;                    &lt;valuetype&gt;-1&lt;/valuetype&gt;&#10;                &lt;/answer&gt;&#10;            &lt;/answers&gt;&#10;        &lt;/multichoice&gt;&#10;    &lt;/questions&gt;&#10;&lt;/questionlist&gt;"/>
  <p:tag name="TIMING" val="|6.2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</TotalTime>
  <Words>240</Words>
  <Application>Microsoft Office PowerPoint</Application>
  <PresentationFormat>On-screen Show (4:3)</PresentationFormat>
  <Paragraphs>66</Paragraphs>
  <Slides>11</Slides>
  <Notes>0</Notes>
  <HiddenSlides>0</HiddenSlides>
  <MMClips>12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Urban</vt:lpstr>
      <vt:lpstr>Microsoft Graph Chart</vt:lpstr>
      <vt:lpstr>Roaring 20’s: Harlem Renaissance</vt:lpstr>
      <vt:lpstr>Objectives</vt:lpstr>
      <vt:lpstr>Opening Activity</vt:lpstr>
      <vt:lpstr>What music with its bold solos and improvisational freedom is recognized around the world as the distinctive American contribution to music?</vt:lpstr>
      <vt:lpstr>Harlem Renaissance</vt:lpstr>
      <vt:lpstr>Two striking characteristics of Harlem Renaissance writing found in the poetry of Claude McKay are an expression of proud defiance and a bitter contempt of</vt:lpstr>
      <vt:lpstr>The Great Migration had a significant impact on the political power of African Americans in the</vt:lpstr>
      <vt:lpstr>African Americans in Politics</vt:lpstr>
      <vt:lpstr>One of the NAACP’s greatest political triumphs occurred in 1930 with the defeat of Judge John J. Parker’s nomination to the</vt:lpstr>
      <vt:lpstr>African American Politics</vt:lpstr>
      <vt:lpstr>The Universal Negro Improvement Association was founded by a dynamic black leader from Jamaica,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Roaring 20’s: Harlem Renaissance</dc:title>
  <dc:creator>Jennifer L Sanders</dc:creator>
  <cp:lastModifiedBy>Jennifer L Sanders</cp:lastModifiedBy>
  <cp:revision>3</cp:revision>
  <dcterms:created xsi:type="dcterms:W3CDTF">2015-02-02T10:08:24Z</dcterms:created>
  <dcterms:modified xsi:type="dcterms:W3CDTF">2015-02-02T11:36:13Z</dcterms:modified>
</cp:coreProperties>
</file>