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tags/tag29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3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90402C-185E-4CF2-A910-2279D4A46E96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E5BBF0-ECB8-4692-8600-4803937D05E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04800"/>
            <a:ext cx="8229600" cy="1828800"/>
          </a:xfrm>
        </p:spPr>
        <p:txBody>
          <a:bodyPr/>
          <a:lstStyle/>
          <a:p>
            <a:r>
              <a:rPr lang="en-US" dirty="0" smtClean="0"/>
              <a:t> Immigration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72200"/>
            <a:ext cx="6400800" cy="1752600"/>
          </a:xfrm>
        </p:spPr>
        <p:txBody>
          <a:bodyPr/>
          <a:lstStyle/>
          <a:p>
            <a:r>
              <a:rPr lang="en-US" dirty="0" smtClean="0"/>
              <a:t>Ch. 10.1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676400"/>
            <a:ext cx="5715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Where did many Chinese immigrants settle?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89450" y="2679700"/>
          <a:ext cx="4610100" cy="4114800"/>
        </p:xfrm>
        <a:graphic>
          <a:graphicData uri="http://schemas.openxmlformats.org/presentationml/2006/ole">
            <p:oleObj spid="_x0000_s9218" name="Chart" r:id="rId6" imgW="4610050" imgH="4114867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304800" y="2362200"/>
            <a:ext cx="41148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a. western </a:t>
            </a:r>
            <a:r>
              <a:rPr lang="en-US" sz="3200" dirty="0" smtClean="0"/>
              <a:t>cities	</a:t>
            </a:r>
          </a:p>
          <a:p>
            <a:pPr>
              <a:buNone/>
            </a:pPr>
            <a:r>
              <a:rPr lang="en-US" sz="3200" dirty="0" smtClean="0"/>
              <a:t>b.	eastern cities	</a:t>
            </a:r>
          </a:p>
          <a:p>
            <a:pPr>
              <a:buNone/>
            </a:pPr>
            <a:r>
              <a:rPr lang="en-US" sz="3200" dirty="0" smtClean="0"/>
              <a:t>c.	southern plantations	</a:t>
            </a:r>
          </a:p>
          <a:p>
            <a:pPr>
              <a:buNone/>
            </a:pPr>
            <a:r>
              <a:rPr lang="en-US" sz="3200" dirty="0" smtClean="0"/>
              <a:t>d.	along the New England coast</a:t>
            </a:r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 rot="10800000">
            <a:off x="20320" y="252645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Resurgence of </a:t>
            </a:r>
            <a:r>
              <a:rPr lang="en-US" dirty="0" err="1" smtClean="0"/>
              <a:t>Nativism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III. </a:t>
            </a:r>
            <a:r>
              <a:rPr lang="en-US" u="sng" dirty="0" err="1" smtClean="0"/>
              <a:t>Nativism</a:t>
            </a:r>
            <a:r>
              <a:rPr lang="en-US" dirty="0" smtClean="0"/>
              <a:t>–extreme dislike for foreigners by native people and a desire to limit immigration.</a:t>
            </a:r>
          </a:p>
          <a:p>
            <a:pPr>
              <a:buNone/>
            </a:pPr>
            <a:r>
              <a:rPr lang="en-US" dirty="0" smtClean="0"/>
              <a:t>   A</a:t>
            </a:r>
            <a:r>
              <a:rPr lang="en-US" dirty="0" smtClean="0"/>
              <a:t>. Prejudice</a:t>
            </a:r>
          </a:p>
          <a:p>
            <a:pPr>
              <a:buNone/>
            </a:pPr>
            <a:r>
              <a:rPr lang="en-US" dirty="0" smtClean="0"/>
              <a:t>       1</a:t>
            </a:r>
            <a:r>
              <a:rPr lang="en-US" dirty="0" smtClean="0"/>
              <a:t>. American </a:t>
            </a:r>
            <a:r>
              <a:rPr lang="en-US" dirty="0" smtClean="0"/>
              <a:t>Protective    	Association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2.Workingmans’sParty 	of </a:t>
            </a:r>
            <a:r>
              <a:rPr lang="en-US" dirty="0" smtClean="0"/>
              <a:t>California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4191000" cy="252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... gangs of new york which told the story of new york city street gang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000500"/>
            <a:ext cx="1905000" cy="2857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Nativism</a:t>
            </a:r>
            <a:r>
              <a:rPr lang="en-US" dirty="0" smtClean="0">
                <a:solidFill>
                  <a:schemeClr val="tx1"/>
                </a:solidFill>
              </a:rPr>
              <a:t> had focused primarily on Irish immigrants but grew to include Asians, Jews, and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508500" y="1651000"/>
          <a:ext cx="4572000" cy="5143500"/>
        </p:xfrm>
        <a:graphic>
          <a:graphicData uri="http://schemas.openxmlformats.org/presentationml/2006/ole">
            <p:oleObj spid="_x0000_s25602" name="Chart" r:id="rId6" imgW="4571989" imgH="5143584" progId="MSGraph.Chart.8">
              <p:embed followColorScheme="full"/>
            </p:oleObj>
          </a:graphicData>
        </a:graphic>
      </p:graphicFrame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 rot="10800000">
            <a:off x="0" y="3581400"/>
            <a:ext cx="647700" cy="6477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9600" y="2895600"/>
            <a:ext cx="41148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a. Canadians</a:t>
            </a:r>
            <a:r>
              <a:rPr lang="en-US" sz="3200" dirty="0" smtClean="0"/>
              <a:t>.	</a:t>
            </a:r>
          </a:p>
          <a:p>
            <a:pPr>
              <a:buNone/>
            </a:pPr>
            <a:r>
              <a:rPr lang="en-US" sz="3200" dirty="0" smtClean="0"/>
              <a:t>b.	eastern Europeans.	</a:t>
            </a:r>
          </a:p>
          <a:p>
            <a:pPr>
              <a:buNone/>
            </a:pPr>
            <a:r>
              <a:rPr lang="en-US" sz="3200" dirty="0" smtClean="0"/>
              <a:t>c.	the British.	</a:t>
            </a:r>
          </a:p>
          <a:p>
            <a:pPr>
              <a:buNone/>
            </a:pPr>
            <a:r>
              <a:rPr lang="en-US" sz="3200" dirty="0" smtClean="0"/>
              <a:t>d.	Scandinavians.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Some native-born Americans feared that the influx of Catholics from Ireland and southern and eastern Europe would swamp the mostly ____________________ United States, giving the Catholic Church too much power in the American government.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343400" y="2743200"/>
          <a:ext cx="4610100" cy="4114800"/>
        </p:xfrm>
        <a:graphic>
          <a:graphicData uri="http://schemas.openxmlformats.org/presentationml/2006/ole">
            <p:oleObj spid="_x0000_s26626" name="Chart" r:id="rId6" imgW="4610050" imgH="4114867" progId="MSGraph.Chart.8">
              <p:embed followColorScheme="full"/>
            </p:oleObj>
          </a:graphicData>
        </a:graphic>
      </p:graphicFrame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 rot="10800000">
            <a:off x="20320" y="4946565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04800" y="3124200"/>
            <a:ext cx="4114800" cy="4709160"/>
          </a:xfrm>
        </p:spPr>
        <p:txBody>
          <a:bodyPr>
            <a:noAutofit/>
          </a:bodyPr>
          <a:lstStyle/>
          <a:p>
            <a:pPr marL="651510" indent="-514350">
              <a:buFont typeface="Wingdings 2"/>
              <a:buAutoNum type="arabicPeriod"/>
            </a:pPr>
            <a:r>
              <a:rPr lang="en-US" sz="3200" dirty="0" smtClean="0"/>
              <a:t>Hindu</a:t>
            </a:r>
          </a:p>
          <a:p>
            <a:pPr marL="651510" indent="-514350">
              <a:buFont typeface="Wingdings 2"/>
              <a:buAutoNum type="arabicPeriod"/>
            </a:pPr>
            <a:r>
              <a:rPr lang="en-US" sz="3200" dirty="0" smtClean="0"/>
              <a:t>Muslim</a:t>
            </a:r>
          </a:p>
          <a:p>
            <a:pPr marL="651510" indent="-514350">
              <a:buFont typeface="Wingdings 2"/>
              <a:buAutoNum type="arabicPeriod"/>
            </a:pPr>
            <a:r>
              <a:rPr lang="en-US" sz="3200" dirty="0" smtClean="0"/>
              <a:t>Buddhist</a:t>
            </a:r>
          </a:p>
          <a:p>
            <a:pPr marL="651510" indent="-514350">
              <a:buFont typeface="Wingdings 2"/>
              <a:buAutoNum type="arabicPeriod"/>
            </a:pPr>
            <a:r>
              <a:rPr lang="en-US" sz="3200" dirty="0" smtClean="0"/>
              <a:t>Protestant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Anti-Immigrant Impact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B. Impact</a:t>
            </a:r>
          </a:p>
          <a:p>
            <a:pPr>
              <a:buNone/>
            </a:pPr>
            <a:r>
              <a:rPr lang="en-US" dirty="0" smtClean="0"/>
              <a:t>   1</a:t>
            </a:r>
            <a:r>
              <a:rPr lang="en-US" dirty="0" smtClean="0"/>
              <a:t>. Laws:</a:t>
            </a:r>
          </a:p>
          <a:p>
            <a:pPr>
              <a:buNone/>
            </a:pPr>
            <a:r>
              <a:rPr lang="en-US" dirty="0" smtClean="0"/>
              <a:t>     -</a:t>
            </a:r>
            <a:r>
              <a:rPr lang="en-US" dirty="0" smtClean="0"/>
              <a:t>no convicts, paupers, mentally disabled</a:t>
            </a:r>
          </a:p>
          <a:p>
            <a:pPr>
              <a:buNone/>
            </a:pPr>
            <a:r>
              <a:rPr lang="en-US" dirty="0" smtClean="0"/>
              <a:t>     -$.</a:t>
            </a:r>
            <a:r>
              <a:rPr lang="en-US" dirty="0" smtClean="0"/>
              <a:t>50 head tax</a:t>
            </a:r>
          </a:p>
          <a:p>
            <a:pPr>
              <a:buNone/>
            </a:pPr>
            <a:r>
              <a:rPr lang="en-US" dirty="0" smtClean="0"/>
              <a:t>   2</a:t>
            </a:r>
            <a:r>
              <a:rPr lang="en-US" dirty="0" smtClean="0"/>
              <a:t>. Chinese Exclusion Act</a:t>
            </a:r>
          </a:p>
          <a:p>
            <a:pPr>
              <a:buNone/>
            </a:pPr>
            <a:r>
              <a:rPr lang="en-US" dirty="0" smtClean="0"/>
              <a:t>      a</a:t>
            </a:r>
            <a:r>
              <a:rPr lang="en-US" dirty="0" smtClean="0"/>
              <a:t>. banned immigration</a:t>
            </a:r>
          </a:p>
          <a:p>
            <a:pPr>
              <a:buNone/>
            </a:pPr>
            <a:r>
              <a:rPr lang="en-US" dirty="0" smtClean="0"/>
              <a:t>      b</a:t>
            </a:r>
            <a:r>
              <a:rPr lang="en-US" dirty="0" smtClean="0"/>
              <a:t>. refused citizenship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411433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law, passed in 1882, barred Chinese immigration for 10 years and prevented the Chinese already in the country from becoming citizens?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-127000" y="2908300"/>
          <a:ext cx="9144000" cy="2516188"/>
        </p:xfrm>
        <a:graphic>
          <a:graphicData uri="http://schemas.openxmlformats.org/presentationml/2006/ole">
            <p:oleObj spid="_x0000_s28674" name="Chart" r:id="rId6" imgW="9143977" imgH="2543044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143000" y="3048000"/>
            <a:ext cx="8229600" cy="4525962"/>
          </a:xfrm>
        </p:spPr>
        <p:txBody>
          <a:bodyPr tIns="45719" bIns="45719">
            <a:noAutofit/>
          </a:bodyPr>
          <a:lstStyle/>
          <a:p>
            <a:pPr>
              <a:buNone/>
            </a:pPr>
            <a:r>
              <a:rPr lang="en-US" sz="3200" dirty="0" err="1" smtClean="0"/>
              <a:t>a.Workingman’s</a:t>
            </a:r>
            <a:r>
              <a:rPr lang="en-US" sz="3200" dirty="0" smtClean="0"/>
              <a:t> </a:t>
            </a:r>
            <a:r>
              <a:rPr lang="en-US" sz="3200" dirty="0" smtClean="0"/>
              <a:t>Party of California Act	</a:t>
            </a:r>
          </a:p>
          <a:p>
            <a:pPr>
              <a:buNone/>
            </a:pPr>
            <a:r>
              <a:rPr lang="en-US" sz="3200" dirty="0" smtClean="0"/>
              <a:t>b.	Chinese Immigration Act	</a:t>
            </a:r>
          </a:p>
          <a:p>
            <a:pPr>
              <a:buNone/>
            </a:pPr>
            <a:r>
              <a:rPr lang="en-US" sz="3200" dirty="0" smtClean="0"/>
              <a:t>c.	</a:t>
            </a:r>
            <a:r>
              <a:rPr lang="en-US" sz="3200" dirty="0" err="1" smtClean="0"/>
              <a:t>Taiping</a:t>
            </a:r>
            <a:r>
              <a:rPr lang="en-US" sz="3200" dirty="0" smtClean="0"/>
              <a:t> Act	</a:t>
            </a:r>
          </a:p>
          <a:p>
            <a:pPr>
              <a:buNone/>
            </a:pPr>
            <a:r>
              <a:rPr lang="en-US" sz="3200" dirty="0" smtClean="0"/>
              <a:t>d.	Chinese Exclusion Act</a:t>
            </a:r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 rot="10800000">
            <a:off x="858519" y="4870364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</a:t>
            </a:r>
            <a:r>
              <a:rPr lang="en-US" dirty="0" smtClean="0"/>
              <a:t>the circumstances surrounding the great wave of immigration after the civil war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Evaluate </a:t>
            </a:r>
            <a:r>
              <a:rPr lang="en-US" dirty="0" smtClean="0"/>
              <a:t>how </a:t>
            </a:r>
            <a:r>
              <a:rPr lang="en-US" dirty="0" err="1" smtClean="0"/>
              <a:t>Nativism</a:t>
            </a:r>
            <a:r>
              <a:rPr lang="en-US" dirty="0" smtClean="0"/>
              <a:t> affected </a:t>
            </a:r>
            <a:r>
              <a:rPr lang="en-US" dirty="0" smtClean="0"/>
              <a:t>immigration policies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Europeans to the U.S.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600200"/>
            <a:ext cx="65532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I. Europeans to U.S.</a:t>
            </a:r>
          </a:p>
          <a:p>
            <a:pPr>
              <a:buNone/>
            </a:pPr>
            <a:r>
              <a:rPr lang="en-US" dirty="0" smtClean="0"/>
              <a:t>  A</a:t>
            </a:r>
            <a:r>
              <a:rPr lang="en-US" dirty="0" smtClean="0"/>
              <a:t>. Reasons:</a:t>
            </a:r>
          </a:p>
          <a:p>
            <a:pPr>
              <a:buNone/>
            </a:pPr>
            <a:r>
              <a:rPr lang="en-US" dirty="0" smtClean="0"/>
              <a:t>       -jobs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-avoid </a:t>
            </a:r>
            <a:r>
              <a:rPr lang="en-US" dirty="0" smtClean="0"/>
              <a:t>social issues</a:t>
            </a:r>
          </a:p>
          <a:p>
            <a:pPr>
              <a:buNone/>
            </a:pPr>
            <a:r>
              <a:rPr lang="en-US" dirty="0" smtClean="0"/>
              <a:t>       -</a:t>
            </a:r>
            <a:r>
              <a:rPr lang="en-US" dirty="0" smtClean="0"/>
              <a:t>religious persecution</a:t>
            </a:r>
          </a:p>
          <a:p>
            <a:pPr>
              <a:buNone/>
            </a:pPr>
            <a:r>
              <a:rPr lang="en-US" dirty="0" smtClean="0"/>
              <a:t>  B</a:t>
            </a:r>
            <a:r>
              <a:rPr lang="en-US" dirty="0" smtClean="0"/>
              <a:t>. Journey: (pg. 337)</a:t>
            </a:r>
          </a:p>
          <a:p>
            <a:pPr>
              <a:buNone/>
            </a:pPr>
            <a:r>
              <a:rPr lang="en-US" dirty="0" smtClean="0"/>
              <a:t>  C</a:t>
            </a:r>
            <a:r>
              <a:rPr lang="en-US" dirty="0" smtClean="0"/>
              <a:t>. Ellis Island</a:t>
            </a:r>
          </a:p>
          <a:p>
            <a:pPr>
              <a:buNone/>
            </a:pPr>
            <a:r>
              <a:rPr lang="en-US" dirty="0" smtClean="0"/>
              <a:t>       -</a:t>
            </a:r>
            <a:r>
              <a:rPr lang="en-US" dirty="0" smtClean="0"/>
              <a:t>physical inspections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20000" y="1600200"/>
            <a:ext cx="1066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4038600"/>
            <a:ext cx="2362200" cy="305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3860554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processing center for the vast majority of immigrants arriving on the East Coast was at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25400" y="2451100"/>
          <a:ext cx="9144000" cy="2516188"/>
        </p:xfrm>
        <a:graphic>
          <a:graphicData uri="http://schemas.openxmlformats.org/presentationml/2006/ole">
            <p:oleObj spid="_x0000_s3074" name="Chart" r:id="rId6" imgW="9143977" imgH="2543044" progId="MSGraph.Chart.8">
              <p:embed followColorScheme="full"/>
            </p:oleObj>
          </a:graphicData>
        </a:graphic>
      </p:graphicFrame>
      <p:sp>
        <p:nvSpPr>
          <p:cNvPr id="7" name="CorShape1"/>
          <p:cNvSpPr/>
          <p:nvPr>
            <p:custDataLst>
              <p:tags r:id="rId3"/>
            </p:custDataLst>
          </p:nvPr>
        </p:nvSpPr>
        <p:spPr>
          <a:xfrm rot="10800000">
            <a:off x="1010919" y="3827948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1295400" y="2590800"/>
            <a:ext cx="8229600" cy="4525962"/>
          </a:xfrm>
        </p:spPr>
        <p:txBody>
          <a:bodyPr tIns="45719" bIns="45719">
            <a:noAutofit/>
          </a:bodyPr>
          <a:lstStyle/>
          <a:p>
            <a:pPr>
              <a:buNone/>
            </a:pPr>
            <a:r>
              <a:rPr lang="en-US" sz="3200" dirty="0" smtClean="0"/>
              <a:t>a. Angel </a:t>
            </a:r>
            <a:r>
              <a:rPr lang="en-US" sz="3200" dirty="0" smtClean="0"/>
              <a:t>Island.	</a:t>
            </a:r>
          </a:p>
          <a:p>
            <a:pPr>
              <a:buNone/>
            </a:pPr>
            <a:r>
              <a:rPr lang="en-US" sz="3200" dirty="0" smtClean="0"/>
              <a:t>b.	Staten Island.	</a:t>
            </a:r>
          </a:p>
          <a:p>
            <a:pPr>
              <a:buNone/>
            </a:pPr>
            <a:r>
              <a:rPr lang="en-US" sz="3200" dirty="0" smtClean="0"/>
              <a:t>c.	Ellis Island.	</a:t>
            </a:r>
          </a:p>
          <a:p>
            <a:pPr>
              <a:buNone/>
            </a:pPr>
            <a:r>
              <a:rPr lang="en-US" sz="3200" dirty="0" smtClean="0"/>
              <a:t>d.	Long Island.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Moving to the United States offered immigrants a chance to break away from Europe's ____________________ system and move to a democratic nation where they could move up the social ladder.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0" y="2590800"/>
          <a:ext cx="9144000" cy="3074988"/>
        </p:xfrm>
        <a:graphic>
          <a:graphicData uri="http://schemas.openxmlformats.org/presentationml/2006/ole">
            <p:oleObj spid="_x0000_s4098" name="Chart" r:id="rId6" imgW="9143977" imgH="3105046" progId="MSGraph.Chart.8">
              <p:embed followColorScheme="full"/>
            </p:oleObj>
          </a:graphicData>
        </a:graphic>
      </p:graphicFrame>
      <p:sp>
        <p:nvSpPr>
          <p:cNvPr id="3" name="TPAnswers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14400" y="2743200"/>
            <a:ext cx="8229600" cy="4525962"/>
          </a:xfrm>
        </p:spPr>
        <p:txBody>
          <a:bodyPr tIns="45719" bIns="45719">
            <a:noAutofit/>
          </a:bodyPr>
          <a:lstStyle/>
          <a:p>
            <a:pPr marL="651510" indent="-514350">
              <a:buFont typeface="Wingdings 2"/>
              <a:buAutoNum type="arabicPeriod"/>
            </a:pPr>
            <a:r>
              <a:rPr lang="en-US" sz="3200" dirty="0" smtClean="0"/>
              <a:t>Medical</a:t>
            </a:r>
          </a:p>
          <a:p>
            <a:pPr marL="651510" indent="-514350">
              <a:buFont typeface="Wingdings 2"/>
              <a:buAutoNum type="arabicPeriod"/>
            </a:pPr>
            <a:r>
              <a:rPr lang="en-US" sz="3200" dirty="0" smtClean="0"/>
              <a:t>Class</a:t>
            </a:r>
          </a:p>
          <a:p>
            <a:pPr marL="651510" indent="-514350">
              <a:buFont typeface="Wingdings 2"/>
              <a:buAutoNum type="arabicPeriod"/>
            </a:pPr>
            <a:r>
              <a:rPr lang="en-US" sz="3200" dirty="0" smtClean="0"/>
              <a:t>Labor</a:t>
            </a:r>
          </a:p>
          <a:p>
            <a:pPr marL="651510" indent="-514350">
              <a:buFont typeface="Wingdings 2"/>
              <a:buAutoNum type="arabicPeriod"/>
            </a:pPr>
            <a:r>
              <a:rPr lang="en-US" sz="3200" dirty="0" smtClean="0"/>
              <a:t>Religious</a:t>
            </a:r>
            <a:endParaRPr lang="en-US" sz="3200" dirty="0"/>
          </a:p>
        </p:txBody>
      </p:sp>
      <p:sp>
        <p:nvSpPr>
          <p:cNvPr id="5" name="CorShape1"/>
          <p:cNvSpPr/>
          <p:nvPr>
            <p:custDataLst>
              <p:tags r:id="rId4"/>
            </p:custDataLst>
          </p:nvPr>
        </p:nvSpPr>
        <p:spPr>
          <a:xfrm rot="10800000">
            <a:off x="629919" y="3395132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most basic and cheapest accommodations on a </a:t>
            </a:r>
            <a:r>
              <a:rPr lang="en-US" dirty="0" smtClean="0">
                <a:solidFill>
                  <a:schemeClr val="tx1"/>
                </a:solidFill>
              </a:rPr>
              <a:t>steamship was called…?</a:t>
            </a: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89450" y="2679700"/>
          <a:ext cx="4610100" cy="4114800"/>
        </p:xfrm>
        <a:graphic>
          <a:graphicData uri="http://schemas.openxmlformats.org/presentationml/2006/ole">
            <p:oleObj spid="_x0000_s5122" name="Chart" r:id="rId6" imgW="4610050" imgH="4114867" progId="MSGraph.Chart.8">
              <p:embed followColorScheme="full"/>
            </p:oleObj>
          </a:graphicData>
        </a:graphic>
      </p:graphicFrame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 rot="10800000">
            <a:off x="96519" y="31665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381000" y="2514600"/>
            <a:ext cx="4114800" cy="4709160"/>
          </a:xfrm>
        </p:spPr>
        <p:txBody>
          <a:bodyPr>
            <a:noAutofit/>
          </a:bodyPr>
          <a:lstStyle/>
          <a:p>
            <a:pPr marL="651510" indent="-514350">
              <a:buFont typeface="Wingdings 2"/>
              <a:buAutoNum type="arabicPeriod"/>
            </a:pPr>
            <a:r>
              <a:rPr lang="en-US" sz="3200" dirty="0" smtClean="0"/>
              <a:t>Stowage</a:t>
            </a:r>
          </a:p>
          <a:p>
            <a:pPr marL="651510" indent="-514350">
              <a:buFont typeface="Wingdings 2"/>
              <a:buAutoNum type="arabicPeriod"/>
            </a:pPr>
            <a:r>
              <a:rPr lang="en-US" sz="3200" dirty="0" smtClean="0"/>
              <a:t>Steerage</a:t>
            </a:r>
          </a:p>
          <a:p>
            <a:pPr marL="651510" indent="-514350">
              <a:buFont typeface="Wingdings 2"/>
              <a:buAutoNum type="arabicPeriod"/>
            </a:pPr>
            <a:r>
              <a:rPr lang="en-US" sz="3200" dirty="0" smtClean="0"/>
              <a:t>Coach</a:t>
            </a:r>
          </a:p>
          <a:p>
            <a:pPr marL="651510" indent="-514350">
              <a:buFont typeface="Wingdings 2"/>
              <a:buAutoNum type="arabicPeriod"/>
            </a:pPr>
            <a:r>
              <a:rPr lang="en-US" sz="3200" dirty="0" smtClean="0"/>
              <a:t>The Poop Deck</a:t>
            </a:r>
            <a:endParaRPr lang="en-US" sz="32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Cities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D. Ethnic Cities</a:t>
            </a:r>
          </a:p>
          <a:p>
            <a:pPr>
              <a:buNone/>
            </a:pPr>
            <a:r>
              <a:rPr lang="en-US" dirty="0" smtClean="0"/>
              <a:t>   1</a:t>
            </a:r>
            <a:r>
              <a:rPr lang="en-US" dirty="0" smtClean="0"/>
              <a:t>. Metropolitan Areas</a:t>
            </a:r>
          </a:p>
          <a:p>
            <a:pPr>
              <a:buNone/>
            </a:pPr>
            <a:r>
              <a:rPr lang="en-US" dirty="0" smtClean="0"/>
              <a:t>      -”</a:t>
            </a:r>
            <a:r>
              <a:rPr lang="en-US" dirty="0" smtClean="0"/>
              <a:t>Little Italy”</a:t>
            </a:r>
          </a:p>
          <a:p>
            <a:pPr>
              <a:buNone/>
            </a:pPr>
            <a:r>
              <a:rPr lang="en-US" dirty="0" smtClean="0"/>
              <a:t>      -”</a:t>
            </a:r>
            <a:r>
              <a:rPr lang="en-US" dirty="0" smtClean="0"/>
              <a:t>Lower East Side”</a:t>
            </a:r>
          </a:p>
          <a:p>
            <a:pPr>
              <a:buNone/>
            </a:pPr>
            <a:r>
              <a:rPr lang="en-US" dirty="0" smtClean="0"/>
              <a:t>      -”</a:t>
            </a:r>
            <a:r>
              <a:rPr lang="en-US" dirty="0" smtClean="0"/>
              <a:t>China Town”</a:t>
            </a:r>
          </a:p>
          <a:p>
            <a:pPr>
              <a:buNone/>
            </a:pPr>
            <a:r>
              <a:rPr lang="en-US" dirty="0" smtClean="0"/>
              <a:t>   2</a:t>
            </a:r>
            <a:r>
              <a:rPr lang="en-US" dirty="0" smtClean="0"/>
              <a:t>. Culture:</a:t>
            </a:r>
          </a:p>
          <a:p>
            <a:pPr>
              <a:buNone/>
            </a:pPr>
            <a:r>
              <a:rPr lang="en-US" dirty="0" smtClean="0"/>
              <a:t>      -</a:t>
            </a:r>
            <a:r>
              <a:rPr lang="en-US" dirty="0" smtClean="0"/>
              <a:t>languages</a:t>
            </a:r>
          </a:p>
          <a:p>
            <a:pPr>
              <a:buNone/>
            </a:pPr>
            <a:r>
              <a:rPr lang="en-US" dirty="0" smtClean="0"/>
              <a:t>      -religions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-ethnic </a:t>
            </a:r>
            <a:r>
              <a:rPr lang="en-US" dirty="0" smtClean="0"/>
              <a:t>heritage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014978"/>
            <a:ext cx="2133600" cy="284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752600"/>
            <a:ext cx="2476500" cy="259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33600"/>
            <a:ext cx="25335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PQuestion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 the 1890s, immigrants made up significant percentages of some of the country’s largest</a:t>
            </a:r>
          </a:p>
        </p:txBody>
      </p:sp>
      <p:graphicFrame>
        <p:nvGraphicFramePr>
          <p:cNvPr id="4" name="TPChart"/>
          <p:cNvGraphicFramePr>
            <a:graphicFrameLocks noChangeAspect="1"/>
          </p:cNvGraphicFramePr>
          <p:nvPr/>
        </p:nvGraphicFramePr>
        <p:xfrm>
          <a:off x="4489450" y="2743200"/>
          <a:ext cx="4610100" cy="4114800"/>
        </p:xfrm>
        <a:graphic>
          <a:graphicData uri="http://schemas.openxmlformats.org/presentationml/2006/ole">
            <p:oleObj spid="_x0000_s7170" name="Chart" r:id="rId6" imgW="4610050" imgH="4114867" progId="MSGraph.Chart.8">
              <p:embed followColorScheme="full"/>
            </p:oleObj>
          </a:graphicData>
        </a:graphic>
      </p:graphicFrame>
      <p:sp>
        <p:nvSpPr>
          <p:cNvPr id="6" name="CorShape1"/>
          <p:cNvSpPr/>
          <p:nvPr>
            <p:custDataLst>
              <p:tags r:id="rId3"/>
            </p:custDataLst>
          </p:nvPr>
        </p:nvSpPr>
        <p:spPr>
          <a:xfrm rot="10800000">
            <a:off x="172720" y="3318933"/>
            <a:ext cx="355600" cy="355600"/>
          </a:xfrm>
          <a:custGeom>
            <a:avLst/>
            <a:gdLst/>
            <a:ahLst/>
            <a:cxnLst/>
            <a:rect l="0" t="0" r="0" b="0"/>
            <a:pathLst>
              <a:path w="1524001" h="1752601">
                <a:moveTo>
                  <a:pt x="1295400" y="1066800"/>
                </a:moveTo>
                <a:lnTo>
                  <a:pt x="1524000" y="533400"/>
                </a:lnTo>
                <a:lnTo>
                  <a:pt x="914400" y="0"/>
                </a:lnTo>
                <a:lnTo>
                  <a:pt x="0" y="1447800"/>
                </a:lnTo>
                <a:lnTo>
                  <a:pt x="0" y="1752600"/>
                </a:lnTo>
                <a:lnTo>
                  <a:pt x="990600" y="533400"/>
                </a:lnTo>
                <a:close/>
              </a:path>
            </a:pathLst>
          </a:custGeom>
          <a:solidFill>
            <a:srgbClr val="00C800"/>
          </a:solidFill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PAnswers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457200" y="2667000"/>
            <a:ext cx="4114800" cy="470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a. plantations</a:t>
            </a:r>
            <a:r>
              <a:rPr lang="en-US" sz="3200" dirty="0" smtClean="0"/>
              <a:t>.	</a:t>
            </a:r>
          </a:p>
          <a:p>
            <a:pPr>
              <a:buNone/>
            </a:pPr>
            <a:r>
              <a:rPr lang="en-US" sz="3200" dirty="0" smtClean="0"/>
              <a:t>b.	cities.	</a:t>
            </a:r>
          </a:p>
          <a:p>
            <a:pPr>
              <a:buNone/>
            </a:pPr>
            <a:r>
              <a:rPr lang="en-US" sz="3200" dirty="0" smtClean="0"/>
              <a:t>c.	farms.	</a:t>
            </a:r>
          </a:p>
          <a:p>
            <a:pPr>
              <a:buNone/>
            </a:pPr>
            <a:r>
              <a:rPr lang="en-US" sz="3200" dirty="0" smtClean="0"/>
              <a:t>d.	suburbs.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Asian Immigration to the U.S.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781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II. Asian Immigration</a:t>
            </a:r>
          </a:p>
          <a:p>
            <a:pPr>
              <a:buNone/>
            </a:pPr>
            <a:r>
              <a:rPr lang="en-US" dirty="0" smtClean="0"/>
              <a:t>   A</a:t>
            </a:r>
            <a:r>
              <a:rPr lang="en-US" dirty="0" smtClean="0"/>
              <a:t>. Reasons:</a:t>
            </a:r>
          </a:p>
          <a:p>
            <a:pPr>
              <a:buNone/>
            </a:pPr>
            <a:r>
              <a:rPr lang="en-US" dirty="0" smtClean="0"/>
              <a:t>       -</a:t>
            </a:r>
            <a:r>
              <a:rPr lang="en-US" dirty="0" smtClean="0"/>
              <a:t>overpopulation</a:t>
            </a:r>
          </a:p>
          <a:p>
            <a:pPr>
              <a:buNone/>
            </a:pPr>
            <a:r>
              <a:rPr lang="en-US" dirty="0" smtClean="0"/>
              <a:t>       -</a:t>
            </a:r>
            <a:r>
              <a:rPr lang="en-US" dirty="0" smtClean="0"/>
              <a:t>unemployment</a:t>
            </a:r>
          </a:p>
          <a:p>
            <a:pPr>
              <a:buNone/>
            </a:pPr>
            <a:r>
              <a:rPr lang="en-US" dirty="0" smtClean="0"/>
              <a:t>       -</a:t>
            </a:r>
            <a:r>
              <a:rPr lang="en-US" dirty="0" smtClean="0"/>
              <a:t>poverty</a:t>
            </a:r>
          </a:p>
          <a:p>
            <a:pPr>
              <a:buNone/>
            </a:pPr>
            <a:r>
              <a:rPr lang="en-US" dirty="0" smtClean="0"/>
              <a:t>       -</a:t>
            </a:r>
            <a:r>
              <a:rPr lang="en-US" dirty="0" smtClean="0"/>
              <a:t>famine</a:t>
            </a:r>
          </a:p>
          <a:p>
            <a:pPr>
              <a:buNone/>
            </a:pPr>
            <a:r>
              <a:rPr lang="en-US" dirty="0" smtClean="0"/>
              <a:t>    B</a:t>
            </a:r>
            <a:r>
              <a:rPr lang="en-US" dirty="0" smtClean="0"/>
              <a:t>. California Gold Rush (1848)</a:t>
            </a:r>
          </a:p>
          <a:p>
            <a:pPr>
              <a:buNone/>
            </a:pPr>
            <a:r>
              <a:rPr lang="en-US" dirty="0" smtClean="0"/>
              <a:t>    C</a:t>
            </a:r>
            <a:r>
              <a:rPr lang="en-US" dirty="0" smtClean="0"/>
              <a:t>. Railroad</a:t>
            </a:r>
          </a:p>
          <a:p>
            <a:pPr>
              <a:buNone/>
            </a:pPr>
            <a:r>
              <a:rPr lang="en-US" dirty="0" smtClean="0"/>
              <a:t>    D</a:t>
            </a:r>
            <a:r>
              <a:rPr lang="en-US" dirty="0" smtClean="0"/>
              <a:t>. Angel Island (SF)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239000" y="1600200"/>
            <a:ext cx="14478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375708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876951"/>
            <a:ext cx="3386138" cy="198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SAVECSVWITHSESSION" val="True"/>
  <p:tag name="CSVFORMAT" val="0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RACEENDPOINTS" val="100"/>
  <p:tag name="RACERSMAXDISPLAYED" val="5"/>
  <p:tag name="RACEANIMATIONSPEED" val="3"/>
  <p:tag name="SKIPREMAININGRACESLIDES" val="True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1"/>
  <p:tag name="RESETCHARTS" val="True"/>
  <p:tag name="INCLUDENONRESPONDERS" val="False"/>
  <p:tag name="MULTIRESPDIVISOR" val="1"/>
  <p:tag name="PARTLISTDEFAULT" val="1"/>
  <p:tag name="INCLUDEPPT" val="True"/>
  <p:tag name="ALLOWUSERFEEDBACK" val="True"/>
  <p:tag name="CORRECTPOINTVALUE" val="1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Fals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SHOWFLASHWARNING" val="True"/>
  <p:tag name="ALWAYSOPENPOLL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5132EAFA72E2465297C0E366CDC3E05B"/>
  <p:tag name="SLIDEID" val="5132EAFA72E2465297C0E366CDC3E05B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The most basic and cheapest accommodations on a steamship was called…?"/>
  <p:tag name="ANSWERSALIAS" val="Stowage|smicln|Steerage|smicln|Coach|smicln|The Poop Deck"/>
  <p:tag name="VALUES" val="Incorrect|smicln|Correct|smicln|Incorrect|smicln|Incorrec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6"/>
  <p:tag name="FONTSIZE" val="32"/>
  <p:tag name="BULLETTYPE" val="ppBulletArabicPeriod"/>
  <p:tag name="ANSWERTEXT" val="Stowage&#10;Steerage&#10;Coach&#10;The Poop Dec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AE9BCE399DF4EB19CC444AE951ED09C"/>
  <p:tag name="SLIDEID" val="AAE9BCE399DF4EB19CC444AE951ED09C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By the 1890s, immigrants made up significant percentages of some of the country’s largest"/>
  <p:tag name="ANSWERSALIAS" val="a. plantations. |smicln|b. cities. |smicln|c. farms. |smicln|d. suburbs."/>
  <p:tag name="VALUES" val="Incorrect|smicln|Correct|smicln|Incorrect|smicln|Incorrec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51"/>
  <p:tag name="FONTSIZE" val="32"/>
  <p:tag name="BULLETTYPE" val="ppBulletArabicPeriod"/>
  <p:tag name="ANSWERTEXT" val="a. plantations. &#10;b. cities. &#10;c. farms. &#10;d. suburb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FC6AF12ED4824E4CB49150A1C94E1A16"/>
  <p:tag name="SLIDEID" val="FC6AF12ED4824E4CB49150A1C94E1A16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ere did many Chinese immigrants settle?"/>
  <p:tag name="ANSWERSALIAS" val="a. western cities |smicln|b. eastern cities |smicln|c. southern plantations |smicln|d. along the New England coast"/>
  <p:tag name="VALUES" val="Correct|smicln|Incorrect|smicln|Incorrect|smicln|Incorrec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93"/>
  <p:tag name="FONTSIZE" val="32"/>
  <p:tag name="BULLETTYPE" val="ppBulletArabicPeriod"/>
  <p:tag name="ANSWERTEXT" val="a. western cities &#10;b. eastern cities &#10;c. southern plantations &#10;d. along the New England coas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B0809A18E5C04A968BE150CC657AEFC8"/>
  <p:tag name="SLIDEID" val="B0809A18E5C04A968BE150CC657AEFC8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Nativism had focused primarily on Irish immigrants but grew to include Asians, Jews, and"/>
  <p:tag name="ANSWERSALIAS" val="a. Canadians. |smicln|b. eastern Europeans. |smicln|c. the British. |smicln|d. Scandinavians."/>
  <p:tag name="VALUES" val="Incorrect|smicln|Correct|smicln|Incorrect|smicln|Incorrec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2"/>
  <p:tag name="FONTSIZE" val="32"/>
  <p:tag name="BULLETTYPE" val="ppBulletArabicPeriod"/>
  <p:tag name="ANSWERTEXT" val="a. Canadians. &#10;b. eastern Europeans. &#10;c. the British. &#10;d. Scandinavians.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F448416374C47658CAB6DAAFFF7191E"/>
  <p:tag name="SLIDEID" val="9F448416374C47658CAB6DAAFFF7191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Some native-born Americans feared that the influx of Catholics from Ireland and southern and eastern Europe would swamp the mostly ____________________ United States, giving the Catholic Church too much power in the American government."/>
  <p:tag name="ANSWERSALIAS" val="Hindu|smicln|Muslim|smicln|Buddhist|smicln|Protestant"/>
  <p:tag name="VALUES" val="Incorrect|smicln|Incorrect|smicln|Incorrect|smicln|Correc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32"/>
  <p:tag name="FONTSIZE" val="32"/>
  <p:tag name="BULLETTYPE" val="ppBulletArabicPeriod"/>
  <p:tag name="ANSWERTEXT" val="Hindu&#10;Muslim&#10;Buddhist&#10;Protestan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9088D4DA6D2C4AAD8592FFF7235B36FE"/>
  <p:tag name="SLIDEID" val="9088D4DA6D2C4AAD8592FFF7235B36FE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What law, passed in 1882, barred Chinese immigration for 10 years and prevented the Chinese already in the country from becoming citizens?"/>
  <p:tag name="ANSWERSALIAS" val="a.Workingman’s Party of California Act |smicln|b. Chinese Immigration Act |smicln|c. Taiping Act |smicln|d. Chinese Exclusion Act"/>
  <p:tag name="VALUES" val="Incorrect|smicln|Incorrect|smicln|Incorrect|smicln|Correc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LENGTH" val="108"/>
  <p:tag name="FONTSIZE" val="32"/>
  <p:tag name="BULLETTYPE" val="ppBulletArabicPeriod"/>
  <p:tag name="ANSWERTEXT" val="a.Workingman’s Party of California Act &#10;b. Chinese Immigration Act &#10;c. Taiping Act &#10;d. Chinese Exclusion Act"/>
  <p:tag name="ANSWERBULLETS" val="3"/>
  <p:tag name="OLDNUMANSWERS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738B0F4E00C44B796C3DA0EB64E9DDA"/>
  <p:tag name="SLIDEID" val="A738B0F4E00C44B796C3DA0EB64E9DD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The processing center for the vast majority of immigrants arriving on the East Coast was at"/>
  <p:tag name="ANSWERSALIAS" val="a. Angel Island. |smicln|b. Staten Island. |smicln|c. Ellis Island. |smicln|d. Long Island."/>
  <p:tag name="VALUES" val="Incorrect|smicln|Incorrect|smicln|Correct|smicln|Incorrec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SHAPE" val="True"/>
  <p:tag name="SHAPETYP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70"/>
  <p:tag name="FONTSIZE" val="32"/>
  <p:tag name="BULLETTYPE" val="ppBulletArabicPeriod"/>
  <p:tag name="ANSWERTEXT" val="a. Angel Island. &#10;b. Staten Island. &#10;c. Ellis Island. &#10;d. Long Island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UID" val="A10858FAA234473A92E82554C1BE58CA"/>
  <p:tag name="SLIDEID" val="A10858FAA234473A92E82554C1BE58CA"/>
  <p:tag name="SLIDEORDER" val="1"/>
  <p:tag name="SLIDETYPE" val="Q"/>
  <p:tag name="DEMOGRAPHIC" val="False"/>
  <p:tag name="TEAMASSIGN" val="False"/>
  <p:tag name="SPEEDSCORING" val="False"/>
  <p:tag name="CORRECTPOINTVALUE" val="1"/>
  <p:tag name="INCORRECTPOINTVALUE" val="0"/>
  <p:tag name="ZEROBASED" val="False"/>
  <p:tag name="AUTOADVANCE" val="False"/>
  <p:tag name="DELIMITERS" val="3.1"/>
  <p:tag name="VALUEFORMAT" val="0%"/>
  <p:tag name="QUESTIONALIAS" val="Moving to the United States offered immigrants a chance to break away from Europe's ____________________ system and move to a democratic nation where they could move up the social ladder."/>
  <p:tag name="ANSWERSALIAS" val="Medical|smicln|Class|smicln|Labor|smicln|Religious"/>
  <p:tag name="VALUES" val="Incorrect|smicln|Correct|smicln|Incorrect|smicln|Incorrec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3"/>
  <p:tag name="OLDNUMANSWERS" val="4"/>
  <p:tag name="TEXTLENGTH" val="29"/>
  <p:tag name="FONTSIZE" val="32"/>
  <p:tag name="BULLETTYPE" val="ppBulletArabicPeriod"/>
  <p:tag name="ANSWERTEXT" val="Medical&#10;Class&#10;Labor&#10;Religiou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425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Apex</vt:lpstr>
      <vt:lpstr>Microsoft Graph Chart</vt:lpstr>
      <vt:lpstr> Immigration</vt:lpstr>
      <vt:lpstr>Objectives</vt:lpstr>
      <vt:lpstr>Europeans to the U.S.</vt:lpstr>
      <vt:lpstr>The processing center for the vast majority of immigrants arriving on the East Coast was at</vt:lpstr>
      <vt:lpstr>Moving to the United States offered immigrants a chance to break away from Europe's ____________________ system and move to a democratic nation where they could move up the social ladder.</vt:lpstr>
      <vt:lpstr>The most basic and cheapest accommodations on a steamship was called…?</vt:lpstr>
      <vt:lpstr>Ethnic Cities</vt:lpstr>
      <vt:lpstr>By the 1890s, immigrants made up significant percentages of some of the country’s largest</vt:lpstr>
      <vt:lpstr>Asian Immigration to the U.S.</vt:lpstr>
      <vt:lpstr>Where did many Chinese immigrants settle?</vt:lpstr>
      <vt:lpstr>Resurgence of Nativism</vt:lpstr>
      <vt:lpstr>Nativism had focused primarily on Irish immigrants but grew to include Asians, Jews, and</vt:lpstr>
      <vt:lpstr>Some native-born Americans feared that the influx of Catholics from Ireland and southern and eastern Europe would swamp the mostly ____________________ United States, giving the Catholic Church too much power in the American government.</vt:lpstr>
      <vt:lpstr>Anti-Immigrant Impact</vt:lpstr>
      <vt:lpstr>What law, passed in 1882, barred Chinese immigration for 10 years and prevented the Chinese already in the country from becoming citizens?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Immigration</dc:title>
  <dc:creator>Jennifer L Sanders</dc:creator>
  <cp:lastModifiedBy>Jennifer L Sanders</cp:lastModifiedBy>
  <cp:revision>1</cp:revision>
  <dcterms:created xsi:type="dcterms:W3CDTF">2014-06-19T12:09:19Z</dcterms:created>
  <dcterms:modified xsi:type="dcterms:W3CDTF">2014-06-19T13:05:08Z</dcterms:modified>
</cp:coreProperties>
</file>