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tags/tag7.xml" ContentType="application/vnd.openxmlformats-officedocument.presentationml.tag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 id="264" r:id="rId6"/>
    <p:sldId id="258" r:id="rId7"/>
    <p:sldId id="262" r:id="rId8"/>
    <p:sldId id="259" r:id="rId9"/>
    <p:sldId id="265" r:id="rId10"/>
    <p:sldId id="263" r:id="rId11"/>
    <p:sldId id="266" r:id="rId12"/>
  </p:sldIdLst>
  <p:sldSz cx="9144000" cy="6858000" type="screen4x3"/>
  <p:notesSz cx="6858000" cy="914400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F5C9F848-CC4B-4D52-B7F0-0B3F24106B71}" type="datetimeFigureOut">
              <a:rPr lang="en-US"/>
              <a:pPr>
                <a:defRPr/>
              </a:pPr>
              <a:t>3/9/2015</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806F1D03-5C7E-4909-A6BE-7FA44427E418}"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46858D01-BCD6-455B-9DFD-B47F92B3C03B}" type="datetimeFigureOut">
              <a:rPr lang="en-US"/>
              <a:pPr>
                <a:defRPr/>
              </a:pPr>
              <a:t>3/9/2015</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ED8BCFF0-6C21-441C-9F92-22C13AF8D7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38B05364-98B7-486E-B0B2-7F262C5F3377}" type="datetimeFigureOut">
              <a:rPr lang="en-US"/>
              <a:pPr>
                <a:defRPr/>
              </a:pPr>
              <a:t>3/9/2015</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14CF7F42-559D-4B27-992E-5DBA65E27D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DCBD41B7-6915-4B32-8D2E-CB6692BBE264}" type="datetimeFigureOut">
              <a:rPr lang="en-US"/>
              <a:pPr>
                <a:defRPr/>
              </a:pPr>
              <a:t>3/9/2015</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2CC75DF8-E999-4DD4-AA9D-1D6E9BB187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38CF4736-FD68-4F80-AA49-657EE8CB2A9D}" type="datetimeFigureOut">
              <a:rPr lang="en-US"/>
              <a:pPr>
                <a:defRPr/>
              </a:pPr>
              <a:t>3/9/2015</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33BB02B-163E-43B4-809E-D25F52529DBB}"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B3B753F3-D396-43D1-9EE0-D6C49B4DDDDD}" type="datetimeFigureOut">
              <a:rPr lang="en-US"/>
              <a:pPr>
                <a:defRPr/>
              </a:pPr>
              <a:t>3/9/2015</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2C3C54B2-75EC-49A4-A553-9B14DF66A4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BF4D62F6-C7DA-44FD-A2EC-BE822A0332F6}" type="datetimeFigureOut">
              <a:rPr lang="en-US"/>
              <a:pPr>
                <a:defRPr/>
              </a:pPr>
              <a:t>3/9/2015</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ABC640B8-8171-4884-8FFA-45AFC8B02E4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9B5CB938-423D-4717-88A9-0DD5285AAC04}" type="datetimeFigureOut">
              <a:rPr lang="en-US"/>
              <a:pPr>
                <a:defRPr/>
              </a:pPr>
              <a:t>3/9/2015</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13A6661C-F1FB-4F5A-8B6B-9F47E5C0E9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4502842D-2ECA-4370-972A-AE3F414886A6}" type="datetimeFigureOut">
              <a:rPr lang="en-US"/>
              <a:pPr>
                <a:defRPr/>
              </a:pPr>
              <a:t>3/9/2015</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3F55A6C8-1AEA-493A-A54B-AE969E5DE2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702D4059-2728-493D-9A5F-3E0FDEC26B1C}" type="datetimeFigureOut">
              <a:rPr lang="en-US"/>
              <a:pPr>
                <a:defRPr/>
              </a:pPr>
              <a:t>3/9/2015</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C18EAB65-14FD-4571-8ECD-3B1025A6C49B}"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E4D533FE-64F0-4DA0-B2E7-16AAA3D7036C}" type="datetimeFigureOut">
              <a:rPr lang="en-US"/>
              <a:pPr>
                <a:defRPr/>
              </a:pPr>
              <a:t>3/9/2015</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36B95500-DC14-49A6-810E-9F6F05303F96}"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0290FA93-5C31-4241-AEE5-C7DF921BB6EB}" type="datetimeFigureOut">
              <a:rPr lang="en-US"/>
              <a:pPr>
                <a:defRPr/>
              </a:pPr>
              <a:t>3/9/2015</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CE7E511B-9D87-43BB-93CE-90B6AC002C85}"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1" r:id="rId7"/>
    <p:sldLayoutId id="2147483678" r:id="rId8"/>
    <p:sldLayoutId id="2147483679" r:id="rId9"/>
    <p:sldLayoutId id="2147483670" r:id="rId10"/>
    <p:sldLayoutId id="2147483669"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itchFamily="18" charset="0"/>
        </a:defRPr>
      </a:lvl2pPr>
      <a:lvl3pPr marL="53975" indent="-53975" algn="r" rtl="0" fontAlgn="base">
        <a:spcBef>
          <a:spcPct val="0"/>
        </a:spcBef>
        <a:spcAft>
          <a:spcPct val="0"/>
        </a:spcAft>
        <a:defRPr sz="4600">
          <a:solidFill>
            <a:srgbClr val="E7EACB"/>
          </a:solidFill>
          <a:latin typeface="Rockwell" pitchFamily="18" charset="0"/>
        </a:defRPr>
      </a:lvl3pPr>
      <a:lvl4pPr marL="53975" indent="-53975" algn="r" rtl="0" fontAlgn="base">
        <a:spcBef>
          <a:spcPct val="0"/>
        </a:spcBef>
        <a:spcAft>
          <a:spcPct val="0"/>
        </a:spcAft>
        <a:defRPr sz="4600">
          <a:solidFill>
            <a:srgbClr val="E7EACB"/>
          </a:solidFill>
          <a:latin typeface="Rockwell" pitchFamily="18" charset="0"/>
        </a:defRPr>
      </a:lvl4pPr>
      <a:lvl5pPr marL="53975" indent="-53975" algn="r" rtl="0" fontAlgn="base">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rds.yahoo.com/_ylt=A9G_bHPhmMVL4X4A.8SjzbkF/SIG=12ngr9h9b/EXP=1271327329/**http:/www.reporternet.jor.br/wp-content/uploads/2008/08/hitler.jpg" TargetMode="External"/><Relationship Id="rId1" Type="http://schemas.openxmlformats.org/officeDocument/2006/relationships/slideLayout" Target="../slideLayouts/slideLayout1.xml"/><Relationship Id="rId6" Type="http://schemas.openxmlformats.org/officeDocument/2006/relationships/hyperlink" Target="http://rds.yahoo.com/_ylt=A9G_bDq0mcVLhGEAZSCjzbkF/SIG=120p92tas/EXP=1271327540/**http:/www.ghettodriveby.com/images/tojo.jpg" TargetMode="External"/><Relationship Id="rId5" Type="http://schemas.openxmlformats.org/officeDocument/2006/relationships/image" Target="../media/image3.jpeg"/><Relationship Id="rId4" Type="http://schemas.openxmlformats.org/officeDocument/2006/relationships/hyperlink" Target="http://rds.yahoo.com/_ylt=A9G_bHMBmcVLIB4A_D2jzbkF/SIG=12d9vm6j8/EXP=1271327361/**http:/www.znanje.org/i/i27/07iv09/07iv0931/Mussolini.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ideo" Target="file:///G:\U.S.%20History\The_United_States_Military__Island_Hops__Towards_Japan.asf" TargetMode="External"/></Relationships>
</file>

<file path=ppt/slides/_rels/slide11.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oleObject" Target="../embeddings/oleObject4.bin"/><Relationship Id="rId2" Type="http://schemas.openxmlformats.org/officeDocument/2006/relationships/tags" Target="../tags/tag14.xml"/><Relationship Id="rId1" Type="http://schemas.openxmlformats.org/officeDocument/2006/relationships/vmlDrawing" Target="../drawings/vmlDrawing4.vml"/><Relationship Id="rId6" Type="http://schemas.openxmlformats.org/officeDocument/2006/relationships/slideLayout" Target="../slideLayouts/slideLayout2.xml"/><Relationship Id="rId5" Type="http://schemas.openxmlformats.org/officeDocument/2006/relationships/tags" Target="../tags/tag17.xml"/><Relationship Id="rId4" Type="http://schemas.openxmlformats.org/officeDocument/2006/relationships/tags" Target="../tags/tag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Layout" Target="../slideLayouts/slideLayout2.xml"/><Relationship Id="rId5" Type="http://schemas.openxmlformats.org/officeDocument/2006/relationships/tags" Target="../tags/tag9.xml"/><Relationship Id="rId4" Type="http://schemas.openxmlformats.org/officeDocument/2006/relationships/tags" Target="../tags/tag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G:\U.S.%20History\The_Horrors_of_D_Day.wmv"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oleObject" Target="../embeddings/oleObject3.bin"/><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slideLayout" Target="../slideLayouts/slideLayout2.xml"/><Relationship Id="rId5" Type="http://schemas.openxmlformats.org/officeDocument/2006/relationships/tags" Target="../tags/tag13.xml"/><Relationship Id="rId4"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066799"/>
          </a:xfrm>
        </p:spPr>
        <p:txBody>
          <a:bodyPr/>
          <a:lstStyle/>
          <a:p>
            <a:pPr indent="0" fontAlgn="auto">
              <a:spcAft>
                <a:spcPts val="0"/>
              </a:spcAft>
              <a:defRPr/>
            </a:pPr>
            <a:r>
              <a:rPr lang="en-US" dirty="0" smtClean="0">
                <a:solidFill>
                  <a:schemeClr val="tx2">
                    <a:tint val="100000"/>
                    <a:shade val="90000"/>
                    <a:satMod val="250000"/>
                    <a:alpha val="100000"/>
                  </a:schemeClr>
                </a:solidFill>
              </a:rPr>
              <a:t>Pushing Back the Axis</a:t>
            </a:r>
            <a:endParaRPr lang="en-US" dirty="0">
              <a:solidFill>
                <a:schemeClr val="tx2">
                  <a:tint val="100000"/>
                  <a:shade val="90000"/>
                  <a:satMod val="250000"/>
                  <a:alpha val="100000"/>
                </a:schemeClr>
              </a:solidFill>
            </a:endParaRPr>
          </a:p>
        </p:txBody>
      </p:sp>
      <p:sp>
        <p:nvSpPr>
          <p:cNvPr id="13314" name="Subtitle 2"/>
          <p:cNvSpPr>
            <a:spLocks noGrp="1"/>
          </p:cNvSpPr>
          <p:nvPr>
            <p:ph type="subTitle" idx="1"/>
          </p:nvPr>
        </p:nvSpPr>
        <p:spPr>
          <a:xfrm>
            <a:off x="0" y="5791200"/>
            <a:ext cx="3124200" cy="914400"/>
          </a:xfrm>
        </p:spPr>
        <p:txBody>
          <a:bodyPr/>
          <a:lstStyle/>
          <a:p>
            <a:pPr>
              <a:spcBef>
                <a:spcPct val="0"/>
              </a:spcBef>
            </a:pPr>
            <a:endParaRPr lang="en-US" dirty="0" smtClean="0"/>
          </a:p>
        </p:txBody>
      </p:sp>
      <p:pic>
        <p:nvPicPr>
          <p:cNvPr id="13315" name="Picture 2" descr="View Image">
            <a:hlinkClick r:id="rId2"/>
          </p:cNvPr>
          <p:cNvPicPr>
            <a:picLocks noChangeAspect="1" noChangeArrowheads="1"/>
          </p:cNvPicPr>
          <p:nvPr/>
        </p:nvPicPr>
        <p:blipFill>
          <a:blip r:embed="rId3" cstate="print"/>
          <a:srcRect/>
          <a:stretch>
            <a:fillRect/>
          </a:stretch>
        </p:blipFill>
        <p:spPr bwMode="auto">
          <a:xfrm>
            <a:off x="381000" y="1371600"/>
            <a:ext cx="2362200" cy="2967038"/>
          </a:xfrm>
          <a:prstGeom prst="rect">
            <a:avLst/>
          </a:prstGeom>
          <a:noFill/>
          <a:ln w="9525">
            <a:noFill/>
            <a:miter lim="800000"/>
            <a:headEnd/>
            <a:tailEnd/>
          </a:ln>
        </p:spPr>
      </p:pic>
      <p:pic>
        <p:nvPicPr>
          <p:cNvPr id="13316" name="Picture 4" descr="View Image">
            <a:hlinkClick r:id="rId4"/>
          </p:cNvPr>
          <p:cNvPicPr>
            <a:picLocks noChangeAspect="1" noChangeArrowheads="1"/>
          </p:cNvPicPr>
          <p:nvPr/>
        </p:nvPicPr>
        <p:blipFill>
          <a:blip r:embed="rId5" cstate="print"/>
          <a:srcRect/>
          <a:stretch>
            <a:fillRect/>
          </a:stretch>
        </p:blipFill>
        <p:spPr bwMode="auto">
          <a:xfrm>
            <a:off x="2514600" y="2209800"/>
            <a:ext cx="2590800" cy="3617913"/>
          </a:xfrm>
          <a:prstGeom prst="rect">
            <a:avLst/>
          </a:prstGeom>
          <a:noFill/>
          <a:ln w="9525">
            <a:noFill/>
            <a:miter lim="800000"/>
            <a:headEnd/>
            <a:tailEnd/>
          </a:ln>
        </p:spPr>
      </p:pic>
      <p:pic>
        <p:nvPicPr>
          <p:cNvPr id="13317" name="Picture 6" descr="View Image">
            <a:hlinkClick r:id="rId6"/>
          </p:cNvPr>
          <p:cNvPicPr>
            <a:picLocks noChangeAspect="1" noChangeArrowheads="1"/>
          </p:cNvPicPr>
          <p:nvPr/>
        </p:nvPicPr>
        <p:blipFill>
          <a:blip r:embed="rId7" cstate="print"/>
          <a:srcRect/>
          <a:stretch>
            <a:fillRect/>
          </a:stretch>
        </p:blipFill>
        <p:spPr bwMode="auto">
          <a:xfrm>
            <a:off x="4876800" y="2895600"/>
            <a:ext cx="2895600" cy="361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Island Hopping in the Pacific</a:t>
            </a:r>
            <a:endParaRPr lang="en-US" dirty="0"/>
          </a:p>
        </p:txBody>
      </p:sp>
      <p:pic>
        <p:nvPicPr>
          <p:cNvPr id="4" name="The_United_States_Military__Island_Hops__Towards_Japan.asf">
            <a:hlinkClick r:id="" action="ppaction://media"/>
          </p:cNvPr>
          <p:cNvPicPr>
            <a:picLocks noGrp="1" noRot="1" noChangeAspect="1"/>
          </p:cNvPicPr>
          <p:nvPr>
            <p:ph idx="1"/>
            <a:videoFile r:link="rId1"/>
          </p:nvPr>
        </p:nvPicPr>
        <p:blipFill>
          <a:blip r:embed="rId3" cstate="print"/>
          <a:stretch>
            <a:fillRect/>
          </a:stretch>
        </p:blipFill>
        <p:spPr>
          <a:xfrm>
            <a:off x="685800" y="1466561"/>
            <a:ext cx="7907443" cy="5391439"/>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90600"/>
            <a:ext cx="8229600" cy="1143000"/>
          </a:xfrm>
        </p:spPr>
        <p:txBody>
          <a:bodyPr>
            <a:normAutofit fontScale="90000"/>
          </a:bodyPr>
          <a:lstStyle/>
          <a:p>
            <a:r>
              <a:rPr lang="en-US" dirty="0" smtClean="0"/>
              <a:t>General MacArthur’s campaign in the southwest Pacific began with the invasion of</a:t>
            </a:r>
          </a:p>
        </p:txBody>
      </p:sp>
      <p:sp>
        <p:nvSpPr>
          <p:cNvPr id="3" name="TPAnswers"/>
          <p:cNvSpPr>
            <a:spLocks noGrp="1"/>
          </p:cNvSpPr>
          <p:nvPr>
            <p:ph idx="1"/>
            <p:custDataLst>
              <p:tags r:id="rId3"/>
            </p:custDataLst>
          </p:nvPr>
        </p:nvSpPr>
        <p:spPr>
          <a:xfrm>
            <a:off x="457200" y="2667000"/>
            <a:ext cx="4114800" cy="4525962"/>
          </a:xfrm>
        </p:spPr>
        <p:txBody>
          <a:bodyPr>
            <a:normAutofit/>
          </a:bodyPr>
          <a:lstStyle/>
          <a:p>
            <a:r>
              <a:rPr lang="en-US" dirty="0" smtClean="0"/>
              <a:t>a.   Australia.	</a:t>
            </a:r>
          </a:p>
          <a:p>
            <a:r>
              <a:rPr lang="en-US" dirty="0" smtClean="0"/>
              <a:t>b.	Vietnam.	</a:t>
            </a:r>
          </a:p>
          <a:p>
            <a:r>
              <a:rPr lang="en-US" dirty="0" smtClean="0"/>
              <a:t>c.	Guadalcanal.	</a:t>
            </a:r>
          </a:p>
          <a:p>
            <a:r>
              <a:rPr lang="en-US" dirty="0" smtClean="0"/>
              <a:t>d.	Normandy.</a:t>
            </a:r>
          </a:p>
        </p:txBody>
      </p:sp>
      <p:graphicFrame>
        <p:nvGraphicFramePr>
          <p:cNvPr id="5" name="TPChart"/>
          <p:cNvGraphicFramePr>
            <a:graphicFrameLocks noChangeAspect="1"/>
          </p:cNvGraphicFramePr>
          <p:nvPr/>
        </p:nvGraphicFramePr>
        <p:xfrm>
          <a:off x="4508500" y="1600200"/>
          <a:ext cx="4572000" cy="5143500"/>
        </p:xfrm>
        <a:graphic>
          <a:graphicData uri="http://schemas.openxmlformats.org/presentationml/2006/ole">
            <p:oleObj spid="_x0000_s4099" name="Chart" r:id="rId7" imgW="4571989" imgH="5143584" progId="MSGraph.Chart.8">
              <p:embed followColorScheme="full"/>
            </p:oleObj>
          </a:graphicData>
        </a:graphic>
      </p:graphicFrame>
      <p:sp>
        <p:nvSpPr>
          <p:cNvPr id="6" name="CAI1"/>
          <p:cNvSpPr/>
          <p:nvPr>
            <p:custDataLst>
              <p:tags r:id="rId4"/>
            </p:custDataLst>
          </p:nvPr>
        </p:nvSpPr>
        <p:spPr>
          <a:xfrm>
            <a:off x="223520" y="3785446"/>
            <a:ext cx="292099" cy="292100"/>
          </a:xfrm>
          <a:prstGeom prst="star5">
            <a:avLst/>
          </a:prstGeom>
          <a:gradFill flip="none" rotWithShape="1">
            <a:gsLst>
              <a:gs pos="0">
                <a:srgbClr val="FFFF00"/>
              </a:gs>
              <a:gs pos="100000">
                <a:srgbClr val="FFFFFF"/>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TPCountdown"/>
          <p:cNvGrpSpPr/>
          <p:nvPr>
            <p:custDataLst>
              <p:tags r:id="rId5"/>
            </p:custDataLst>
          </p:nvPr>
        </p:nvGrpSpPr>
        <p:grpSpPr>
          <a:xfrm>
            <a:off x="8382000" y="6096000"/>
            <a:ext cx="635000" cy="635000"/>
            <a:chOff x="8318500" y="6032500"/>
            <a:chExt cx="635000" cy="635000"/>
          </a:xfrm>
        </p:grpSpPr>
        <p:sp>
          <p:nvSpPr>
            <p:cNvPr id="8" name="Countdown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untdownText"/>
            <p:cNvSpPr txBox="1"/>
            <p:nvPr/>
          </p:nvSpPr>
          <p:spPr>
            <a:xfrm>
              <a:off x="8318500" y="6032500"/>
              <a:ext cx="635000" cy="635000"/>
            </a:xfrm>
            <a:prstGeom prst="rect">
              <a:avLst/>
            </a:prstGeom>
            <a:noFill/>
          </p:spPr>
          <p:txBody>
            <a:bodyPr vert="horz" rtlCol="0" anchor="ctr" anchorCtr="1">
              <a:noAutofit/>
            </a:bodyPr>
            <a:lstStyle/>
            <a:p>
              <a:pPr algn="ctr"/>
              <a:r>
                <a:rPr lang="en-US" sz="2400" b="1" dirty="0" smtClean="0">
                  <a:latin typeface="Tahoma"/>
                </a:rPr>
                <a:t>8</a:t>
              </a:r>
              <a:endParaRPr lang="en-US" sz="2400" b="1" dirty="0">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Describe the goals of the two major offensives the Allies launched in Europe in 1943.</a:t>
            </a:r>
          </a:p>
          <a:p>
            <a:endParaRPr lang="en-US" dirty="0" smtClean="0"/>
          </a:p>
          <a:p>
            <a:r>
              <a:rPr lang="en-US" dirty="0" smtClean="0"/>
              <a:t>Explain the American strategy for pushing the Japanese back in the Pacific.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Striking the Third Reich</a:t>
            </a:r>
            <a:endParaRPr lang="en-US" dirty="0">
              <a:solidFill>
                <a:schemeClr val="tx2">
                  <a:tint val="100000"/>
                  <a:shade val="90000"/>
                  <a:satMod val="250000"/>
                  <a:alpha val="100000"/>
                </a:schemeClr>
              </a:solidFill>
            </a:endParaRPr>
          </a:p>
        </p:txBody>
      </p:sp>
      <p:sp>
        <p:nvSpPr>
          <p:cNvPr id="5" name="Content Placeholder 4"/>
          <p:cNvSpPr>
            <a:spLocks noGrp="1"/>
          </p:cNvSpPr>
          <p:nvPr>
            <p:ph sz="half" idx="1"/>
          </p:nvPr>
        </p:nvSpPr>
        <p:spPr>
          <a:xfrm>
            <a:off x="457200" y="1646238"/>
            <a:ext cx="4876800" cy="4525962"/>
          </a:xfrm>
        </p:spPr>
        <p:txBody>
          <a:bodyPr/>
          <a:lstStyle/>
          <a:p>
            <a:pPr marL="571500" indent="-571500">
              <a:buFont typeface="Wingdings 2" pitchFamily="18" charset="2"/>
              <a:buNone/>
            </a:pPr>
            <a:r>
              <a:rPr lang="en-US" smtClean="0"/>
              <a:t>I. Striking 3</a:t>
            </a:r>
            <a:r>
              <a:rPr lang="en-US" baseline="30000" smtClean="0"/>
              <a:t>rd</a:t>
            </a:r>
            <a:r>
              <a:rPr lang="en-US" smtClean="0"/>
              <a:t> Reich</a:t>
            </a:r>
          </a:p>
          <a:p>
            <a:pPr marL="571500" indent="-571500">
              <a:buFont typeface="Wingdings 2" pitchFamily="18" charset="2"/>
              <a:buNone/>
            </a:pPr>
            <a:r>
              <a:rPr lang="en-US" smtClean="0"/>
              <a:t>    A. Casablanca Conf.</a:t>
            </a:r>
          </a:p>
          <a:p>
            <a:pPr marL="571500" indent="-571500">
              <a:buFont typeface="Wingdings 2" pitchFamily="18" charset="2"/>
              <a:buNone/>
            </a:pPr>
            <a:r>
              <a:rPr lang="en-US" smtClean="0"/>
              <a:t>	1.  Bomb Germany</a:t>
            </a:r>
          </a:p>
          <a:p>
            <a:pPr marL="571500" indent="-571500">
              <a:buFont typeface="Wingdings 2" pitchFamily="18" charset="2"/>
              <a:buNone/>
            </a:pPr>
            <a:r>
              <a:rPr lang="en-US" smtClean="0"/>
              <a:t>	    a. weaken morale</a:t>
            </a:r>
          </a:p>
          <a:p>
            <a:pPr marL="571500" indent="-571500">
              <a:buFont typeface="Wingdings 2" pitchFamily="18" charset="2"/>
              <a:buNone/>
            </a:pPr>
            <a:r>
              <a:rPr lang="en-US" smtClean="0"/>
              <a:t>		b. destroy military</a:t>
            </a:r>
          </a:p>
          <a:p>
            <a:pPr marL="571500" indent="-571500">
              <a:buFont typeface="Wingdings 2" pitchFamily="18" charset="2"/>
              <a:buNone/>
            </a:pPr>
            <a:r>
              <a:rPr lang="en-US" smtClean="0"/>
              <a:t>		c. destroy industry</a:t>
            </a:r>
          </a:p>
          <a:p>
            <a:pPr marL="571500" indent="-571500">
              <a:buFont typeface="Wingdings 2" pitchFamily="18" charset="2"/>
              <a:buNone/>
            </a:pPr>
            <a:r>
              <a:rPr lang="en-US" smtClean="0"/>
              <a:t>	2. Attack Sicily</a:t>
            </a:r>
          </a:p>
          <a:p>
            <a:pPr marL="571500" indent="-571500">
              <a:buFont typeface="Wingdings 2" pitchFamily="18" charset="2"/>
              <a:buNone/>
            </a:pPr>
            <a:r>
              <a:rPr lang="en-US" smtClean="0"/>
              <a:t>		a. “Soft Underbelly”</a:t>
            </a:r>
          </a:p>
          <a:p>
            <a:pPr marL="571500" indent="-571500">
              <a:buFont typeface="Wingdings 2" pitchFamily="18" charset="2"/>
              <a:buNone/>
            </a:pPr>
            <a:r>
              <a:rPr lang="en-US" smtClean="0"/>
              <a:t>		    - U.S. &amp; British</a:t>
            </a:r>
          </a:p>
          <a:p>
            <a:pPr marL="571500" indent="-571500">
              <a:buFont typeface="Wingdings 2" pitchFamily="18" charset="2"/>
              <a:buNone/>
            </a:pPr>
            <a:r>
              <a:rPr lang="en-US" smtClean="0"/>
              <a:t>		      *300,000 casualties</a:t>
            </a:r>
          </a:p>
        </p:txBody>
      </p:sp>
      <p:sp>
        <p:nvSpPr>
          <p:cNvPr id="14339" name="Content Placeholder 5"/>
          <p:cNvSpPr>
            <a:spLocks noGrp="1"/>
          </p:cNvSpPr>
          <p:nvPr>
            <p:ph sz="half" idx="2"/>
          </p:nvPr>
        </p:nvSpPr>
        <p:spPr>
          <a:xfrm>
            <a:off x="5181600" y="1646238"/>
            <a:ext cx="3505200" cy="4525962"/>
          </a:xfrm>
        </p:spPr>
        <p:txBody>
          <a:bodyPr/>
          <a:lstStyle/>
          <a:p>
            <a:endParaRPr lang="en-US" smtClean="0"/>
          </a:p>
        </p:txBody>
      </p:sp>
      <p:pic>
        <p:nvPicPr>
          <p:cNvPr id="14340" name="Picture 2" descr="http://www.texasmilitaryforcesmuseum.org/36division/archives/443/images/mapp48a.jpg"/>
          <p:cNvPicPr>
            <a:picLocks noChangeAspect="1" noChangeArrowheads="1"/>
          </p:cNvPicPr>
          <p:nvPr/>
        </p:nvPicPr>
        <p:blipFill>
          <a:blip r:embed="rId2" cstate="print"/>
          <a:srcRect/>
          <a:stretch>
            <a:fillRect/>
          </a:stretch>
        </p:blipFill>
        <p:spPr bwMode="auto">
          <a:xfrm>
            <a:off x="4648200" y="1828800"/>
            <a:ext cx="4303713" cy="3435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blinds(horizontal)">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blinds(horizontal)">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blinds(horizontal)">
                                      <p:cBhvr>
                                        <p:cTn id="4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838200"/>
            <a:ext cx="8229600" cy="1143000"/>
          </a:xfrm>
        </p:spPr>
        <p:txBody>
          <a:bodyPr>
            <a:normAutofit fontScale="90000"/>
          </a:bodyPr>
          <a:lstStyle/>
          <a:p>
            <a:r>
              <a:rPr lang="en-US" dirty="0" smtClean="0"/>
              <a:t>It took the Allies five months to break through the German lines at </a:t>
            </a:r>
            <a:r>
              <a:rPr lang="en-US" dirty="0" err="1" smtClean="0"/>
              <a:t>Cassino</a:t>
            </a:r>
            <a:r>
              <a:rPr lang="en-US" dirty="0" smtClean="0"/>
              <a:t> and</a:t>
            </a:r>
          </a:p>
        </p:txBody>
      </p:sp>
      <p:sp>
        <p:nvSpPr>
          <p:cNvPr id="3" name="TPAnswers"/>
          <p:cNvSpPr>
            <a:spLocks noGrp="1"/>
          </p:cNvSpPr>
          <p:nvPr>
            <p:ph idx="1"/>
            <p:custDataLst>
              <p:tags r:id="rId3"/>
            </p:custDataLst>
          </p:nvPr>
        </p:nvSpPr>
        <p:spPr>
          <a:xfrm>
            <a:off x="381000" y="2332038"/>
            <a:ext cx="4114800" cy="4525962"/>
          </a:xfrm>
        </p:spPr>
        <p:txBody>
          <a:bodyPr>
            <a:normAutofit/>
          </a:bodyPr>
          <a:lstStyle/>
          <a:p>
            <a:r>
              <a:rPr lang="en-US" dirty="0" smtClean="0"/>
              <a:t>a.   Pas-de-Calais.	</a:t>
            </a:r>
          </a:p>
          <a:p>
            <a:r>
              <a:rPr lang="en-US" dirty="0" smtClean="0"/>
              <a:t>b.	Anzio.	</a:t>
            </a:r>
          </a:p>
          <a:p>
            <a:r>
              <a:rPr lang="en-US" dirty="0" smtClean="0"/>
              <a:t>c.	Salerno.	</a:t>
            </a:r>
          </a:p>
          <a:p>
            <a:r>
              <a:rPr lang="en-US" dirty="0" smtClean="0"/>
              <a:t>d.	Guadalcanal.</a:t>
            </a:r>
          </a:p>
        </p:txBody>
      </p:sp>
      <p:graphicFrame>
        <p:nvGraphicFramePr>
          <p:cNvPr id="4" name="TPChart"/>
          <p:cNvGraphicFramePr>
            <a:graphicFrameLocks noChangeAspect="1"/>
          </p:cNvGraphicFramePr>
          <p:nvPr/>
        </p:nvGraphicFramePr>
        <p:xfrm>
          <a:off x="4508500" y="1600200"/>
          <a:ext cx="4572000" cy="5143500"/>
        </p:xfrm>
        <a:graphic>
          <a:graphicData uri="http://schemas.openxmlformats.org/presentationml/2006/ole">
            <p:oleObj spid="_x0000_s1026" name="Chart" r:id="rId7" imgW="4571989" imgH="5143584" progId="MSGraph.Chart.8">
              <p:embed followColorScheme="full"/>
            </p:oleObj>
          </a:graphicData>
        </a:graphic>
      </p:graphicFrame>
      <p:sp>
        <p:nvSpPr>
          <p:cNvPr id="5"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TPCountdown"/>
          <p:cNvGrpSpPr/>
          <p:nvPr>
            <p:custDataLst>
              <p:tags r:id="rId4"/>
            </p:custDataLst>
          </p:nvPr>
        </p:nvGrpSpPr>
        <p:grpSpPr>
          <a:xfrm>
            <a:off x="8382000" y="6096000"/>
            <a:ext cx="635000" cy="635000"/>
            <a:chOff x="8318500" y="6032500"/>
            <a:chExt cx="635000" cy="635000"/>
          </a:xfrm>
        </p:grpSpPr>
        <p:sp>
          <p:nvSpPr>
            <p:cNvPr id="6" name="Countdown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untdownText"/>
            <p:cNvSpPr txBox="1"/>
            <p:nvPr/>
          </p:nvSpPr>
          <p:spPr>
            <a:xfrm>
              <a:off x="8318500" y="6032500"/>
              <a:ext cx="635000" cy="635000"/>
            </a:xfrm>
            <a:prstGeom prst="rect">
              <a:avLst/>
            </a:prstGeom>
            <a:noFill/>
          </p:spPr>
          <p:txBody>
            <a:bodyPr vert="horz" rtlCol="0" anchor="ctr" anchorCtr="1">
              <a:noAutofit/>
            </a:bodyPr>
            <a:lstStyle/>
            <a:p>
              <a:pPr algn="ctr"/>
              <a:r>
                <a:rPr lang="en-US" sz="2400" b="1" dirty="0" smtClean="0">
                  <a:latin typeface="Tahoma"/>
                </a:rPr>
                <a:t>8</a:t>
              </a:r>
              <a:endParaRPr lang="en-US" sz="2400" b="1" dirty="0">
                <a:latin typeface="Tahoma"/>
              </a:endParaRPr>
            </a:p>
          </p:txBody>
        </p:sp>
      </p:grpSp>
      <p:sp>
        <p:nvSpPr>
          <p:cNvPr id="9" name="CAI1"/>
          <p:cNvSpPr/>
          <p:nvPr>
            <p:custDataLst>
              <p:tags r:id="rId5"/>
            </p:custDataLst>
          </p:nvPr>
        </p:nvSpPr>
        <p:spPr>
          <a:xfrm>
            <a:off x="147320" y="2962804"/>
            <a:ext cx="292099" cy="292100"/>
          </a:xfrm>
          <a:prstGeom prst="star5">
            <a:avLst/>
          </a:prstGeom>
          <a:gradFill flip="none" rotWithShape="1">
            <a:gsLst>
              <a:gs pos="0">
                <a:srgbClr val="FFFF00"/>
              </a:gs>
              <a:gs pos="100000">
                <a:srgbClr val="FFFFFF"/>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600200"/>
            <a:ext cx="8229600" cy="1143000"/>
          </a:xfrm>
        </p:spPr>
        <p:txBody>
          <a:bodyPr>
            <a:noAutofit/>
          </a:bodyPr>
          <a:lstStyle/>
          <a:p>
            <a:r>
              <a:rPr lang="en-US" sz="2800" dirty="0" smtClean="0"/>
              <a:t>The bombing campaign between January 1943 and May 1945 did not destroy Germany’s economy or undermine German morale, but it did destroy many aircraft factories, wrecked the railroad system, and caused a severe</a:t>
            </a:r>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TPCountdown"/>
          <p:cNvGrpSpPr/>
          <p:nvPr>
            <p:custDataLst>
              <p:tags r:id="rId3"/>
            </p:custDataLst>
          </p:nvPr>
        </p:nvGrpSpPr>
        <p:grpSpPr>
          <a:xfrm>
            <a:off x="8382000" y="6096000"/>
            <a:ext cx="635000" cy="635000"/>
            <a:chOff x="8318500" y="6032500"/>
            <a:chExt cx="635000" cy="635000"/>
          </a:xfrm>
        </p:grpSpPr>
        <p:sp>
          <p:nvSpPr>
            <p:cNvPr id="7" name="Countdown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untdownText"/>
            <p:cNvSpPr txBox="1"/>
            <p:nvPr/>
          </p:nvSpPr>
          <p:spPr>
            <a:xfrm>
              <a:off x="8318500" y="6032500"/>
              <a:ext cx="635000" cy="635000"/>
            </a:xfrm>
            <a:prstGeom prst="rect">
              <a:avLst/>
            </a:prstGeom>
            <a:noFill/>
          </p:spPr>
          <p:txBody>
            <a:bodyPr vert="horz" rtlCol="0" anchor="ctr" anchorCtr="1">
              <a:noAutofit/>
            </a:bodyPr>
            <a:lstStyle/>
            <a:p>
              <a:pPr algn="ctr"/>
              <a:r>
                <a:rPr lang="en-US" sz="2400" b="1" dirty="0" smtClean="0">
                  <a:latin typeface="Tahoma"/>
                </a:rPr>
                <a:t>8</a:t>
              </a:r>
              <a:endParaRPr lang="en-US" sz="2400" b="1" dirty="0">
                <a:latin typeface="Tahoma"/>
              </a:endParaRPr>
            </a:p>
          </p:txBody>
        </p:sp>
      </p:grpSp>
      <p:graphicFrame>
        <p:nvGraphicFramePr>
          <p:cNvPr id="10" name="TPChart"/>
          <p:cNvGraphicFramePr>
            <a:graphicFrameLocks noChangeAspect="1"/>
          </p:cNvGraphicFramePr>
          <p:nvPr/>
        </p:nvGraphicFramePr>
        <p:xfrm>
          <a:off x="-127000" y="3302000"/>
          <a:ext cx="9144000" cy="3556000"/>
        </p:xfrm>
        <a:graphic>
          <a:graphicData uri="http://schemas.openxmlformats.org/presentationml/2006/ole">
            <p:oleObj spid="_x0000_s2051" name="Chart" r:id="rId7" imgW="9143977" imgH="3943460" progId="MSGraph.Chart.8">
              <p:embed followColorScheme="full"/>
            </p:oleObj>
          </a:graphicData>
        </a:graphic>
      </p:graphicFrame>
      <p:sp>
        <p:nvSpPr>
          <p:cNvPr id="3" name="TPAnswers"/>
          <p:cNvSpPr>
            <a:spLocks noGrp="1"/>
          </p:cNvSpPr>
          <p:nvPr>
            <p:ph idx="1"/>
            <p:custDataLst>
              <p:tags r:id="rId4"/>
            </p:custDataLst>
          </p:nvPr>
        </p:nvSpPr>
        <p:spPr>
          <a:xfrm>
            <a:off x="1143000" y="3429000"/>
            <a:ext cx="4114800" cy="4525962"/>
          </a:xfrm>
        </p:spPr>
        <p:txBody>
          <a:bodyPr>
            <a:normAutofit/>
          </a:bodyPr>
          <a:lstStyle/>
          <a:p>
            <a:pPr>
              <a:spcBef>
                <a:spcPct val="20000"/>
              </a:spcBef>
              <a:spcAft>
                <a:spcPts val="0"/>
              </a:spcAft>
            </a:pPr>
            <a:r>
              <a:rPr lang="en-US" dirty="0" smtClean="0"/>
              <a:t>a. water shortage.	</a:t>
            </a:r>
          </a:p>
          <a:p>
            <a:pPr>
              <a:spcBef>
                <a:spcPct val="20000"/>
              </a:spcBef>
              <a:spcAft>
                <a:spcPts val="0"/>
              </a:spcAft>
            </a:pPr>
            <a:r>
              <a:rPr lang="en-US" dirty="0" smtClean="0"/>
              <a:t>b.	ecological crisis.	</a:t>
            </a:r>
          </a:p>
          <a:p>
            <a:pPr>
              <a:spcBef>
                <a:spcPct val="20000"/>
              </a:spcBef>
              <a:spcAft>
                <a:spcPts val="0"/>
              </a:spcAft>
            </a:pPr>
            <a:r>
              <a:rPr lang="en-US" dirty="0" smtClean="0"/>
              <a:t>c.	oil shortage.	</a:t>
            </a:r>
          </a:p>
          <a:p>
            <a:pPr>
              <a:spcBef>
                <a:spcPct val="20000"/>
              </a:spcBef>
              <a:spcAft>
                <a:spcPts val="0"/>
              </a:spcAft>
            </a:pPr>
            <a:r>
              <a:rPr lang="en-US" dirty="0" smtClean="0"/>
              <a:t>d.	political scandal.</a:t>
            </a:r>
          </a:p>
        </p:txBody>
      </p:sp>
      <p:sp>
        <p:nvSpPr>
          <p:cNvPr id="11" name="CAI1"/>
          <p:cNvSpPr/>
          <p:nvPr>
            <p:custDataLst>
              <p:tags r:id="rId5"/>
            </p:custDataLst>
          </p:nvPr>
        </p:nvSpPr>
        <p:spPr>
          <a:xfrm>
            <a:off x="858519" y="5153829"/>
            <a:ext cx="355600" cy="355600"/>
          </a:xfrm>
          <a:prstGeom prst="star5">
            <a:avLst/>
          </a:prstGeom>
          <a:gradFill flip="none" rotWithShape="1">
            <a:gsLst>
              <a:gs pos="0">
                <a:srgbClr val="FFFF00"/>
              </a:gs>
              <a:gs pos="100000">
                <a:srgbClr val="FFFFFF"/>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OleChart spid="10"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Tehran Conference</a:t>
            </a:r>
            <a:endParaRPr lang="en-US" dirty="0">
              <a:solidFill>
                <a:schemeClr val="tx2">
                  <a:tint val="100000"/>
                  <a:shade val="90000"/>
                  <a:satMod val="250000"/>
                  <a:alpha val="100000"/>
                </a:schemeClr>
              </a:solidFill>
            </a:endParaRPr>
          </a:p>
        </p:txBody>
      </p:sp>
      <p:sp>
        <p:nvSpPr>
          <p:cNvPr id="3" name="Content Placeholder 2"/>
          <p:cNvSpPr>
            <a:spLocks noGrp="1"/>
          </p:cNvSpPr>
          <p:nvPr>
            <p:ph sz="half" idx="1"/>
          </p:nvPr>
        </p:nvSpPr>
        <p:spPr>
          <a:xfrm>
            <a:off x="457200" y="1646238"/>
            <a:ext cx="4953000" cy="4525962"/>
          </a:xfrm>
        </p:spPr>
        <p:txBody>
          <a:bodyPr/>
          <a:lstStyle/>
          <a:p>
            <a:pPr>
              <a:buFont typeface="Wingdings 2" pitchFamily="18" charset="2"/>
              <a:buNone/>
            </a:pPr>
            <a:r>
              <a:rPr lang="en-US" smtClean="0"/>
              <a:t>	B. Tehran Conference</a:t>
            </a:r>
          </a:p>
          <a:p>
            <a:pPr>
              <a:buFont typeface="Wingdings 2" pitchFamily="18" charset="2"/>
              <a:buNone/>
            </a:pPr>
            <a:r>
              <a:rPr lang="en-US" smtClean="0"/>
              <a:t>	    1. Invasion of Europe</a:t>
            </a:r>
          </a:p>
          <a:p>
            <a:pPr>
              <a:buFont typeface="Wingdings 2" pitchFamily="18" charset="2"/>
              <a:buNone/>
            </a:pPr>
            <a:r>
              <a:rPr lang="en-US" smtClean="0"/>
              <a:t>		a. Soviet Offensive</a:t>
            </a:r>
          </a:p>
          <a:p>
            <a:pPr>
              <a:buFont typeface="Wingdings 2" pitchFamily="18" charset="2"/>
              <a:buNone/>
            </a:pPr>
            <a:r>
              <a:rPr lang="en-US" smtClean="0"/>
              <a:t>	    2. After the War</a:t>
            </a:r>
          </a:p>
          <a:p>
            <a:pPr>
              <a:buFont typeface="Wingdings 2" pitchFamily="18" charset="2"/>
              <a:buNone/>
            </a:pPr>
            <a:r>
              <a:rPr lang="en-US" smtClean="0"/>
              <a:t>		a. Division of Germany</a:t>
            </a:r>
          </a:p>
          <a:p>
            <a:pPr>
              <a:buFont typeface="Wingdings 2" pitchFamily="18" charset="2"/>
              <a:buNone/>
            </a:pPr>
            <a:r>
              <a:rPr lang="en-US" smtClean="0"/>
              <a:t>II. Landing in France 4/15</a:t>
            </a:r>
          </a:p>
          <a:p>
            <a:pPr>
              <a:buFont typeface="Wingdings 2" pitchFamily="18" charset="2"/>
              <a:buNone/>
            </a:pPr>
            <a:r>
              <a:rPr lang="en-US" smtClean="0"/>
              <a:t>	A. Gen. Eisenhower</a:t>
            </a:r>
          </a:p>
          <a:p>
            <a:pPr>
              <a:buFont typeface="Wingdings 2" pitchFamily="18" charset="2"/>
              <a:buNone/>
            </a:pPr>
            <a:r>
              <a:rPr lang="en-US" smtClean="0"/>
              <a:t>		1. Operation Overlord</a:t>
            </a:r>
          </a:p>
          <a:p>
            <a:pPr>
              <a:buFont typeface="Wingdings 2" pitchFamily="18" charset="2"/>
              <a:buNone/>
            </a:pPr>
            <a:r>
              <a:rPr lang="en-US" smtClean="0"/>
              <a:t>		    a. Pas-de-Calais</a:t>
            </a:r>
          </a:p>
          <a:p>
            <a:pPr>
              <a:buFont typeface="Wingdings 2" pitchFamily="18" charset="2"/>
              <a:buNone/>
            </a:pPr>
            <a:r>
              <a:rPr lang="en-US" smtClean="0"/>
              <a:t>	</a:t>
            </a:r>
          </a:p>
        </p:txBody>
      </p:sp>
      <p:sp>
        <p:nvSpPr>
          <p:cNvPr id="15363" name="Content Placeholder 3"/>
          <p:cNvSpPr>
            <a:spLocks noGrp="1"/>
          </p:cNvSpPr>
          <p:nvPr>
            <p:ph sz="half" idx="2"/>
          </p:nvPr>
        </p:nvSpPr>
        <p:spPr>
          <a:xfrm>
            <a:off x="4648200" y="1646238"/>
            <a:ext cx="4038600" cy="4525962"/>
          </a:xfrm>
        </p:spPr>
        <p:txBody>
          <a:bodyPr/>
          <a:lstStyle/>
          <a:p>
            <a:endParaRPr lang="en-US" smtClean="0"/>
          </a:p>
        </p:txBody>
      </p:sp>
      <p:pic>
        <p:nvPicPr>
          <p:cNvPr id="15364" name="Picture 2" descr="http://upload.wikimedia.org/wikipedia/commons/d/d8/Tehran_Conference,_1943.jpg"/>
          <p:cNvPicPr>
            <a:picLocks noChangeAspect="1" noChangeArrowheads="1"/>
          </p:cNvPicPr>
          <p:nvPr/>
        </p:nvPicPr>
        <p:blipFill>
          <a:blip r:embed="rId2" cstate="print"/>
          <a:srcRect/>
          <a:stretch>
            <a:fillRect/>
          </a:stretch>
        </p:blipFill>
        <p:spPr bwMode="auto">
          <a:xfrm>
            <a:off x="5181600" y="1752600"/>
            <a:ext cx="3740150" cy="3040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D-Day</a:t>
            </a:r>
            <a:endParaRPr lang="en-US" dirty="0"/>
          </a:p>
        </p:txBody>
      </p:sp>
      <p:pic>
        <p:nvPicPr>
          <p:cNvPr id="6" name="The_Horrors_of_D_Day.wmv">
            <a:hlinkClick r:id="" action="ppaction://media"/>
          </p:cNvPr>
          <p:cNvPicPr>
            <a:picLocks noGrp="1" noRot="1" noChangeAspect="1"/>
          </p:cNvPicPr>
          <p:nvPr>
            <p:ph idx="1"/>
            <a:videoFile r:link="rId1"/>
          </p:nvPr>
        </p:nvPicPr>
        <p:blipFill>
          <a:blip r:embed="rId3" cstate="print"/>
          <a:stretch>
            <a:fillRect/>
          </a:stretch>
        </p:blipFill>
        <p:spPr>
          <a:xfrm>
            <a:off x="1295399" y="1450974"/>
            <a:ext cx="7209367" cy="540702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Invasion of Normandy</a:t>
            </a:r>
            <a:endParaRPr lang="en-US" dirty="0">
              <a:solidFill>
                <a:schemeClr val="tx2">
                  <a:tint val="100000"/>
                  <a:shade val="90000"/>
                  <a:satMod val="250000"/>
                  <a:alpha val="100000"/>
                </a:schemeClr>
              </a:solidFill>
            </a:endParaRPr>
          </a:p>
        </p:txBody>
      </p:sp>
      <p:sp>
        <p:nvSpPr>
          <p:cNvPr id="16386" name="Content Placeholder 2"/>
          <p:cNvSpPr>
            <a:spLocks noGrp="1"/>
          </p:cNvSpPr>
          <p:nvPr>
            <p:ph sz="half" idx="1"/>
          </p:nvPr>
        </p:nvSpPr>
        <p:spPr>
          <a:xfrm>
            <a:off x="457200" y="1646238"/>
            <a:ext cx="3505200" cy="4525962"/>
          </a:xfrm>
        </p:spPr>
        <p:txBody>
          <a:bodyPr/>
          <a:lstStyle/>
          <a:p>
            <a:endParaRPr lang="en-US" smtClean="0"/>
          </a:p>
        </p:txBody>
      </p:sp>
      <p:sp>
        <p:nvSpPr>
          <p:cNvPr id="4" name="Content Placeholder 3"/>
          <p:cNvSpPr>
            <a:spLocks noGrp="1"/>
          </p:cNvSpPr>
          <p:nvPr>
            <p:ph sz="half" idx="2"/>
          </p:nvPr>
        </p:nvSpPr>
        <p:spPr>
          <a:xfrm>
            <a:off x="4114800" y="1646238"/>
            <a:ext cx="4572000" cy="4525962"/>
          </a:xfrm>
        </p:spPr>
        <p:txBody>
          <a:bodyPr/>
          <a:lstStyle/>
          <a:p>
            <a:pPr>
              <a:buFont typeface="Wingdings 2" pitchFamily="18" charset="2"/>
              <a:buNone/>
            </a:pPr>
            <a:r>
              <a:rPr lang="en-US" smtClean="0"/>
              <a:t>	B. Invading Normandy</a:t>
            </a:r>
          </a:p>
          <a:p>
            <a:pPr>
              <a:buFont typeface="Wingdings 2" pitchFamily="18" charset="2"/>
              <a:buNone/>
            </a:pPr>
            <a:r>
              <a:rPr lang="en-US" smtClean="0"/>
              <a:t>	    1. D-Day</a:t>
            </a:r>
          </a:p>
          <a:p>
            <a:pPr>
              <a:buFont typeface="Wingdings 2" pitchFamily="18" charset="2"/>
              <a:buNone/>
            </a:pPr>
            <a:r>
              <a:rPr lang="en-US" smtClean="0"/>
              <a:t>		a. June 6</a:t>
            </a:r>
            <a:r>
              <a:rPr lang="en-US" baseline="30000" smtClean="0"/>
              <a:t>th</a:t>
            </a:r>
            <a:r>
              <a:rPr lang="en-US" smtClean="0"/>
              <a:t> 1944</a:t>
            </a:r>
          </a:p>
          <a:p>
            <a:pPr>
              <a:buFont typeface="Wingdings 2" pitchFamily="18" charset="2"/>
              <a:buNone/>
            </a:pPr>
            <a:endParaRPr lang="en-US" smtClean="0"/>
          </a:p>
        </p:txBody>
      </p:sp>
      <p:pic>
        <p:nvPicPr>
          <p:cNvPr id="16388" name="Picture 2" descr="D-Day Parking 1 by geauxlouisiana."/>
          <p:cNvPicPr>
            <a:picLocks noChangeAspect="1" noChangeArrowheads="1"/>
          </p:cNvPicPr>
          <p:nvPr/>
        </p:nvPicPr>
        <p:blipFill>
          <a:blip r:embed="rId2" cstate="print"/>
          <a:srcRect/>
          <a:stretch>
            <a:fillRect/>
          </a:stretch>
        </p:blipFill>
        <p:spPr bwMode="auto">
          <a:xfrm>
            <a:off x="1600200" y="2973388"/>
            <a:ext cx="5867400" cy="3884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143000"/>
            <a:ext cx="8229600" cy="1143000"/>
          </a:xfrm>
        </p:spPr>
        <p:txBody>
          <a:bodyPr>
            <a:normAutofit fontScale="90000"/>
          </a:bodyPr>
          <a:lstStyle/>
          <a:p>
            <a:r>
              <a:rPr lang="en-US" dirty="0" smtClean="0"/>
              <a:t>On June 6, 1944, nearly 7,000 ships carrying more than 100,000 soldiers set sail for the coast of</a:t>
            </a:r>
          </a:p>
        </p:txBody>
      </p:sp>
      <p:sp>
        <p:nvSpPr>
          <p:cNvPr id="3" name="TPAnswers"/>
          <p:cNvSpPr>
            <a:spLocks noGrp="1"/>
          </p:cNvSpPr>
          <p:nvPr>
            <p:ph idx="1"/>
            <p:custDataLst>
              <p:tags r:id="rId3"/>
            </p:custDataLst>
          </p:nvPr>
        </p:nvSpPr>
        <p:spPr>
          <a:xfrm>
            <a:off x="381000" y="2332038"/>
            <a:ext cx="4114800" cy="4525962"/>
          </a:xfrm>
        </p:spPr>
        <p:txBody>
          <a:bodyPr>
            <a:normAutofit/>
          </a:bodyPr>
          <a:lstStyle/>
          <a:p>
            <a:r>
              <a:rPr lang="en-US" dirty="0" smtClean="0"/>
              <a:t>a.  Northern Africa.	</a:t>
            </a:r>
          </a:p>
          <a:p>
            <a:r>
              <a:rPr lang="en-US" dirty="0" smtClean="0"/>
              <a:t>b.	the Philippines.	</a:t>
            </a:r>
          </a:p>
          <a:p>
            <a:r>
              <a:rPr lang="en-US" dirty="0" smtClean="0"/>
              <a:t>c.	Japan.	</a:t>
            </a:r>
          </a:p>
          <a:p>
            <a:r>
              <a:rPr lang="en-US" dirty="0" smtClean="0"/>
              <a:t>d.	Normandy.</a:t>
            </a:r>
          </a:p>
        </p:txBody>
      </p:sp>
      <p:graphicFrame>
        <p:nvGraphicFramePr>
          <p:cNvPr id="4" name="TPChart"/>
          <p:cNvGraphicFramePr>
            <a:graphicFrameLocks noChangeAspect="1"/>
          </p:cNvGraphicFramePr>
          <p:nvPr/>
        </p:nvGraphicFramePr>
        <p:xfrm>
          <a:off x="4508500" y="2514600"/>
          <a:ext cx="4572000" cy="4229100"/>
        </p:xfrm>
        <a:graphic>
          <a:graphicData uri="http://schemas.openxmlformats.org/presentationml/2006/ole">
            <p:oleObj spid="_x0000_s3074" name="Chart" r:id="rId7" imgW="4571989" imgH="5143584" progId="MSGraph.Chart.8">
              <p:embed followColorScheme="full"/>
            </p:oleObj>
          </a:graphicData>
        </a:graphic>
      </p:graphicFrame>
      <p:sp>
        <p:nvSpPr>
          <p:cNvPr id="5" name="CAI1"/>
          <p:cNvSpPr/>
          <p:nvPr>
            <p:custDataLst>
              <p:tags r:id="rId4"/>
            </p:custDataLst>
          </p:nvPr>
        </p:nvSpPr>
        <p:spPr>
          <a:xfrm>
            <a:off x="147320" y="4913524"/>
            <a:ext cx="292099" cy="292100"/>
          </a:xfrm>
          <a:prstGeom prst="star5">
            <a:avLst/>
          </a:prstGeom>
          <a:gradFill flip="none" rotWithShape="1">
            <a:gsLst>
              <a:gs pos="0">
                <a:srgbClr val="FFFF00"/>
              </a:gs>
              <a:gs pos="100000">
                <a:srgbClr val="FFFFFF"/>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TPCountdown"/>
          <p:cNvGrpSpPr/>
          <p:nvPr>
            <p:custDataLst>
              <p:tags r:id="rId5"/>
            </p:custDataLst>
          </p:nvPr>
        </p:nvGrpSpPr>
        <p:grpSpPr>
          <a:xfrm>
            <a:off x="8382000" y="6096000"/>
            <a:ext cx="635000" cy="635000"/>
            <a:chOff x="8318500" y="6032500"/>
            <a:chExt cx="635000" cy="635000"/>
          </a:xfrm>
        </p:grpSpPr>
        <p:sp>
          <p:nvSpPr>
            <p:cNvPr id="7" name="CountdownShape"/>
            <p:cNvSpPr/>
            <p:nvPr/>
          </p:nvSpPr>
          <p:spPr>
            <a:xfrm>
              <a:off x="8318500" y="6032500"/>
              <a:ext cx="635000" cy="63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untdownText"/>
            <p:cNvSpPr txBox="1"/>
            <p:nvPr/>
          </p:nvSpPr>
          <p:spPr>
            <a:xfrm>
              <a:off x="8318500" y="6032500"/>
              <a:ext cx="635000" cy="635000"/>
            </a:xfrm>
            <a:prstGeom prst="rect">
              <a:avLst/>
            </a:prstGeom>
            <a:noFill/>
          </p:spPr>
          <p:txBody>
            <a:bodyPr vert="horz" rtlCol="0" anchor="ctr" anchorCtr="1">
              <a:noAutofit/>
            </a:bodyPr>
            <a:lstStyle/>
            <a:p>
              <a:pPr algn="ctr"/>
              <a:r>
                <a:rPr lang="en-US" sz="2400" b="1" dirty="0" smtClean="0">
                  <a:latin typeface="Tahoma"/>
                </a:rPr>
                <a:t>8</a:t>
              </a:r>
              <a:endParaRPr lang="en-US" sz="2400" b="1" dirty="0">
                <a:latin typeface="Tahoma"/>
              </a:endParaRP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0.0.2212"/>
  <p:tag name="PPTVERSION" val="12"/>
  <p:tag name="TPOS" val="2"/>
</p:tagLst>
</file>

<file path=ppt/tags/tag10.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TYPE" val="MultiChoiceSlide"/>
  <p:tag name="TPQUESTIONXML" val="﻿&lt;?xml version=&quot;1.0&quot; encoding=&quot;utf-8&quot;?&gt;&#10;&lt;questionlist&gt;&#10;    &lt;properties&gt;&#10;        &lt;guid&gt;3BE3FD43E2034CF281AEE06CB85E3337&lt;/guid&gt;&#10;        &lt;description /&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1FA94198C0D4E50A6FFACD2E8DE8F24&lt;/guid&gt;&#10;            &lt;repollguid&gt;823D8B9B4FD74C89829559C4AE5DF1B9&lt;/repollguid&gt;&#10;            &lt;sourceid&gt;31365F3B235E4E1594F4E14DA384BE64&lt;/sourceid&gt;&#10;            &lt;questiontext&gt;On June 6, 1944, nearly 7,000 ships carrying more than 100,000 soldiers set sail for the coast of&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19CA05BF51674214ABF4D67DCA416608&lt;/guid&gt;&#10;                    &lt;answertext&gt;a.  Northern Africa. &lt;/answertext&gt;&#10;                    &lt;valuetype&gt;-1&lt;/valuetype&gt;&#10;                &lt;/answer&gt;&#10;                &lt;answer&gt;&#10;                    &lt;guid&gt;F8026802CC2B484A820A1ABEE1F9A387&lt;/guid&gt;&#10;                    &lt;answertext&gt;b. the Philippines. &lt;/answertext&gt;&#10;                    &lt;valuetype&gt;-1&lt;/valuetype&gt;&#10;                &lt;/answer&gt;&#10;                &lt;answer&gt;&#10;                    &lt;guid&gt;D68A09FDD3414762A974A1615E2B5A2A&lt;/guid&gt;&#10;                    &lt;answertext&gt;c. Japan. &lt;/answertext&gt;&#10;                    &lt;valuetype&gt;-1&lt;/valuetype&gt;&#10;                &lt;/answer&gt;&#10;                &lt;answer&gt;&#10;                    &lt;guid&gt;853E86E2D08848D7A4CEA949C28B9D1E&lt;/guid&gt;&#10;                    &lt;answertext&gt;d. Normandy.&lt;/answertext&gt;&#10;                    &lt;valuetype&gt;1&lt;/valuetype&gt;&#10;                &lt;/answer&gt;&#10;            &lt;/answers&gt;&#10;        &lt;/multichoice&gt;&#10;    &lt;/questions&gt;&#10;&lt;/questionlist&gt;"/>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ISCAI" val="True"/>
  <p:tag name="TYPE" val="3"/>
</p:tagLst>
</file>

<file path=ppt/tags/tag13.xml><?xml version="1.0" encoding="utf-8"?>
<p:tagLst xmlns:a="http://schemas.openxmlformats.org/drawingml/2006/main" xmlns:r="http://schemas.openxmlformats.org/officeDocument/2006/relationships" xmlns:p="http://schemas.openxmlformats.org/presentationml/2006/main">
  <p:tag name="TYPE" val="0"/>
  <p:tag name="TPCOUNTDOWNSECONDS" val="8"/>
</p:tagLst>
</file>

<file path=ppt/tags/tag14.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TYPE" val="MultiChoiceSlide"/>
  <p:tag name="TPQUESTIONXML" val="﻿&lt;?xml version=&quot;1.0&quot; encoding=&quot;utf-8&quot;?&gt;&#10;&lt;questionlist&gt;&#10;    &lt;properties&gt;&#10;        &lt;guid&gt;8B1B0F717B3646F7B179F5F435E19E04&lt;/guid&gt;&#10;        &lt;description /&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3B349EF1C0E0418683143A3B515130DD&lt;/guid&gt;&#10;            &lt;repollguid&gt;98ED31ADCA724830AE355FCB25C1FBC3&lt;/repollguid&gt;&#10;            &lt;sourceid&gt;EBEBFBC01DA44432B5D2806B536D249D&lt;/sourceid&gt;&#10;            &lt;questiontext&gt;General MacArthur’s campaign in the southwest Pacific began with the invasion of&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8D9819FF55644001ABCFD230FAE60D85&lt;/guid&gt;&#10;                    &lt;answertext&gt;a.   Australia. &lt;/answertext&gt;&#10;                    &lt;valuetype&gt;-1&lt;/valuetype&gt;&#10;                &lt;/answer&gt;&#10;                &lt;answer&gt;&#10;                    &lt;guid&gt;68125E463F604C5AAD015705EFF915F8&lt;/guid&gt;&#10;                    &lt;answertext&gt;b. Vietnam. &lt;/answertext&gt;&#10;                    &lt;valuetype&gt;-1&lt;/valuetype&gt;&#10;                &lt;/answer&gt;&#10;                &lt;answer&gt;&#10;                    &lt;guid&gt;C17B959BF1124F9185496833A573F384&lt;/guid&gt;&#10;                    &lt;answertext&gt;c. Guadalcanal. &lt;/answertext&gt;&#10;                    &lt;valuetype&gt;1&lt;/valuetype&gt;&#10;                &lt;/answer&gt;&#10;                &lt;answer&gt;&#10;                    &lt;guid&gt;9E90D9D2E2A747B7813941FF479620E8&lt;/guid&gt;&#10;                    &lt;answertext&gt;d. Normandy.&lt;/answertext&gt;&#10;                    &lt;valuetype&gt;-1&lt;/valuetype&gt;&#10;                &lt;/answer&gt;&#10;            &lt;/answers&gt;&#10;        &lt;/multichoice&gt;&#10;    &lt;/questions&gt;&#10;&lt;/questionlist&gt;"/>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ISCAI" val="True"/>
  <p:tag name="TYPE" val="3"/>
</p:tagLst>
</file>

<file path=ppt/tags/tag17.xml><?xml version="1.0" encoding="utf-8"?>
<p:tagLst xmlns:a="http://schemas.openxmlformats.org/drawingml/2006/main" xmlns:r="http://schemas.openxmlformats.org/officeDocument/2006/relationships" xmlns:p="http://schemas.openxmlformats.org/presentationml/2006/main">
  <p:tag name="TYPE" val="0"/>
  <p:tag name="TPCOUNTDOWNSECONDS" val="8"/>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TYPE" val="MultiChoiceSlide"/>
  <p:tag name="TPQUESTIONXML" val="﻿&lt;?xml version=&quot;1.0&quot; encoding=&quot;utf-8&quot;?&gt;&#10;&lt;questionlist&gt;&#10;    &lt;properties&gt;&#10;        &lt;guid&gt;086ACA017A3445B0B68C461A2AAA520E&lt;/guid&gt;&#10;        &lt;description /&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6646AC46501484BBB02A72D83C6C56C&lt;/guid&gt;&#10;            &lt;repollguid&gt;32A75CB21D2D49F18EB248D642093EA1&lt;/repollguid&gt;&#10;            &lt;sourceid&gt;DCBD3577FF124081AD240B733B37F2EB&lt;/sourceid&gt;&#10;            &lt;questiontext&gt;It took the Allies five months to break through the German lines at Cassino an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EC3E31DC881745C38FC8B8453E03279C&lt;/guid&gt;&#10;                    &lt;answertext&gt;a.   Pas-de-Calais. &lt;/answertext&gt;&#10;                    &lt;valuetype&gt;-1&lt;/valuetype&gt;&#10;                &lt;/answer&gt;&#10;                &lt;answer&gt;&#10;                    &lt;guid&gt;5FD0107493204B88B36DB8B2191C2A91&lt;/guid&gt;&#10;                    &lt;answertext&gt;b. Anzio. &lt;/answertext&gt;&#10;                    &lt;valuetype&gt;1&lt;/valuetype&gt;&#10;                &lt;/answer&gt;&#10;                &lt;answer&gt;&#10;                    &lt;guid&gt;35C6B6F81725437489CA674660CBF05D&lt;/guid&gt;&#10;                    &lt;answertext&gt;c. Salerno. &lt;/answertext&gt;&#10;                    &lt;valuetype&gt;-1&lt;/valuetype&gt;&#10;                &lt;/answer&gt;&#10;                &lt;answer&gt;&#10;                    &lt;guid&gt;466DF236E3A14113A8DAF81EE2FC592B&lt;/guid&gt;&#10;                    &lt;answertext&gt;d. Guadalcanal.&lt;/answertext&gt;&#10;                    &lt;valuetype&gt;-1&lt;/valuetype&gt;&#10;                &lt;/answer&gt;&#10;            &lt;/answers&gt;&#10;        &lt;/multichoice&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TPCOUNTDOWNSECONDS" val="8"/>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3"/>
</p:tagLst>
</file>

<file path=ppt/tags/tag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TYPE" val="MultiChoiceSlide"/>
  <p:tag name="TPQUESTIONXML" val="﻿&lt;?xml version=&quot;1.0&quot; encoding=&quot;utf-8&quot;?&gt;&#10;&lt;questionlist&gt;&#10;    &lt;properties&gt;&#10;        &lt;guid&gt;DE1BC207785A44B4B0E6007EF4BECB34&lt;/guid&gt;&#10;        &lt;description /&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71C56EF2F964868938D3250FD850907&lt;/guid&gt;&#10;            &lt;repollguid&gt;8D662F1DE6C54501839CA178E0F50332&lt;/repollguid&gt;&#10;            &lt;sourceid&gt;5C4ACBB89EB44D60949B5E3B6CF1BD9C&lt;/sourceid&gt;&#10;            &lt;questiontext&gt;The bombing campaign between January 1943 and May 1945 did not destroy Germany’s economy or undermine German morale, but it did destroy many aircraft factories, wrecked the railroad system, and caused a sever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correctanswerindicator&gt;True&lt;/correctanswerindicator&gt;&#10;            &lt;answers&gt;&#10;                &lt;answer&gt;&#10;                    &lt;guid&gt;7F41E9AC428C4DC6BD07CC84AA241A77&lt;/guid&gt;&#10;                    &lt;answertext&gt;a. water shortage. &lt;/answertext&gt;&#10;                    &lt;valuetype&gt;-1&lt;/valuetype&gt;&#10;                &lt;/answer&gt;&#10;                &lt;answer&gt;&#10;                    &lt;guid&gt;06BFB7E6D0224D9494404DECACAA6A50&lt;/guid&gt;&#10;                    &lt;answertext&gt;b. ecological crisis. &lt;/answertext&gt;&#10;                    &lt;valuetype&gt;-1&lt;/valuetype&gt;&#10;                &lt;/answer&gt;&#10;                &lt;answer&gt;&#10;                    &lt;guid&gt;CC51F315CC344783BEC79710AC3AFAB4&lt;/guid&gt;&#10;                    &lt;answertext&gt;c. oil shortage. &lt;/answertext&gt;&#10;                    &lt;valuetype&gt;1&lt;/valuetype&gt;&#10;                &lt;/answer&gt;&#10;                &lt;answer&gt;&#10;                    &lt;guid&gt;B3C9B0C04A6D43EDBC12506DED861D73&lt;/guid&gt;&#10;                    &lt;answertext&gt;d. political scandal.&lt;/answertext&gt;&#10;                    &lt;valuetype&gt;-1&lt;/valuetype&gt;&#10;                &lt;/answer&gt;&#10;            &lt;/answers&gt;&#10;        &lt;/multichoice&gt;&#10;    &lt;/questions&gt;&#10;&lt;/questionlist&gt;"/>
</p:tagLst>
</file>

<file path=ppt/tags/tag7.xml><?xml version="1.0" encoding="utf-8"?>
<p:tagLst xmlns:a="http://schemas.openxmlformats.org/drawingml/2006/main" xmlns:r="http://schemas.openxmlformats.org/officeDocument/2006/relationships" xmlns:p="http://schemas.openxmlformats.org/presentationml/2006/main">
  <p:tag name="TYPE" val="0"/>
  <p:tag name="TPCOUNTDOWNSECONDS" val="8"/>
</p:tagLst>
</file>

<file path=ppt/tags/tag8.xml><?xml version="1.0" encoding="utf-8"?>
<p:tagLst xmlns:a="http://schemas.openxmlformats.org/drawingml/2006/main" xmlns:r="http://schemas.openxmlformats.org/officeDocument/2006/relationships" xmlns:p="http://schemas.openxmlformats.org/presentationml/2006/main">
  <p:tag name="ZEROBASED" val="False"/>
</p:tagLst>
</file>

<file path=ppt/tags/tag9.xml><?xml version="1.0" encoding="utf-8"?>
<p:tagLst xmlns:a="http://schemas.openxmlformats.org/drawingml/2006/main" xmlns:r="http://schemas.openxmlformats.org/officeDocument/2006/relationships" xmlns:p="http://schemas.openxmlformats.org/presentationml/2006/main">
  <p:tag name="ISCAI" val="True"/>
  <p:tag name="TYPE" val="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TotalTime>
  <Words>165</Words>
  <Application>Microsoft Office PowerPoint</Application>
  <PresentationFormat>On-screen Show (4:3)</PresentationFormat>
  <Paragraphs>57</Paragraphs>
  <Slides>11</Slides>
  <Notes>0</Notes>
  <HiddenSlides>0</HiddenSlides>
  <MMClips>2</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Foundry</vt:lpstr>
      <vt:lpstr>Chart</vt:lpstr>
      <vt:lpstr>Pushing Back the Axis</vt:lpstr>
      <vt:lpstr>Objectives</vt:lpstr>
      <vt:lpstr>Striking the Third Reich</vt:lpstr>
      <vt:lpstr>It took the Allies five months to break through the German lines at Cassino and</vt:lpstr>
      <vt:lpstr>The bombing campaign between January 1943 and May 1945 did not destroy Germany’s economy or undermine German morale, but it did destroy many aircraft factories, wrecked the railroad system, and caused a severe</vt:lpstr>
      <vt:lpstr>Tehran Conference</vt:lpstr>
      <vt:lpstr>D-Day</vt:lpstr>
      <vt:lpstr>Invasion of Normandy</vt:lpstr>
      <vt:lpstr>On June 6, 1944, nearly 7,000 ships carrying more than 100,000 soldiers set sail for the coast of</vt:lpstr>
      <vt:lpstr>Island Hopping in the Pacific</vt:lpstr>
      <vt:lpstr>General MacArthur’s campaign in the southwest Pacific began with the invasion of</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Pushing Back the Axis</dc:title>
  <dc:creator>Jennifer L Sanders</dc:creator>
  <cp:lastModifiedBy>thomas preisse</cp:lastModifiedBy>
  <cp:revision>8</cp:revision>
  <dcterms:created xsi:type="dcterms:W3CDTF">2010-04-14T10:07:54Z</dcterms:created>
  <dcterms:modified xsi:type="dcterms:W3CDTF">2015-03-09T12:49:07Z</dcterms:modified>
</cp:coreProperties>
</file>