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6.xml" ContentType="application/vnd.openxmlformats-officedocument.presentationml.tags+xml"/>
  <Default Extension="wdp" ContentType="image/vnd.ms-photo"/>
  <Default Extension="asf" ContentType="video/x-ms-asf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6" r:id="rId4"/>
    <p:sldId id="266" r:id="rId5"/>
    <p:sldId id="257" r:id="rId6"/>
    <p:sldId id="264" r:id="rId7"/>
    <p:sldId id="258" r:id="rId8"/>
    <p:sldId id="263" r:id="rId9"/>
    <p:sldId id="267" r:id="rId10"/>
    <p:sldId id="259" r:id="rId11"/>
    <p:sldId id="262" r:id="rId12"/>
    <p:sldId id="260" r:id="rId13"/>
    <p:sldId id="261" r:id="rId14"/>
    <p:sldId id="265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3525D-2998-41E8-84B4-548FE1F26C76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71565-6A67-4F7C-A373-FE6DA5C23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0.wa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audio" Target="../media/audio11.wav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2.wa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3.wa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audio" Target="../media/audio14.wav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5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audio" Target="../media/audio6.wav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7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audio8.wav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video" Target="../media/media1.asf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microsoft.com/office/2007/relationships/media" Target="../media/media1.as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5795" y="0"/>
            <a:ext cx="56674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0103" y="-281709"/>
            <a:ext cx="3652352" cy="423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4166" y="4472424"/>
            <a:ext cx="4342280" cy="325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2819400" cy="279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30637" y="4343400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The American </a:t>
            </a:r>
            <a:r>
              <a:rPr lang="en-US" dirty="0" err="1" smtClean="0">
                <a:solidFill>
                  <a:srgbClr val="C00000"/>
                </a:solidFill>
              </a:rPr>
              <a:t>Homefront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28600" y="2972237"/>
            <a:ext cx="7772400" cy="150018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WWII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399" y="3270501"/>
            <a:ext cx="2163561" cy="165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~PP1845.WAV">
            <a:hlinkClick r:id="" action="ppaction://media"/>
          </p:cNvPr>
          <p:cNvPicPr>
            <a:picLocks noRot="1" noChangeAspect="1"/>
          </p:cNvPicPr>
          <p:nvPr>
            <a:wavAudioFile r:embed="rId1" name="~PP1845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0701231"/>
      </p:ext>
    </p:extLst>
  </p:cSld>
  <p:clrMapOvr>
    <a:masterClrMapping/>
  </p:clrMapOvr>
  <p:transition advTm="81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rds.yahoo.com/_ylt=A0PDoS58mW1N.kcAYB2jzbkF/SIG=11s1ieohi/EXP=1299057148/**http%3a/i2.ytimg.com/vi/s97MEZdUvTU/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7600" y="-1219200"/>
            <a:ext cx="13478933" cy="10109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Japanese Internment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914400"/>
            <a:ext cx="4041775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Relocation Camps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000" y="1524000"/>
            <a:ext cx="4041775" cy="395128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Executive Order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Military Zone</a:t>
            </a:r>
          </a:p>
          <a:p>
            <a:r>
              <a:rPr lang="en-US" sz="3200" dirty="0" err="1" smtClean="0">
                <a:solidFill>
                  <a:srgbClr val="C00000"/>
                </a:solidFill>
              </a:rPr>
              <a:t>Korematsu</a:t>
            </a:r>
            <a:r>
              <a:rPr lang="en-US" sz="3200" dirty="0" smtClean="0">
                <a:solidFill>
                  <a:srgbClr val="C00000"/>
                </a:solidFill>
              </a:rPr>
              <a:t> V. U.S.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8" name="~PP2356.WAV">
            <a:hlinkClick r:id="" action="ppaction://media"/>
          </p:cNvPr>
          <p:cNvPicPr>
            <a:picLocks noRot="1" noChangeAspect="1"/>
          </p:cNvPicPr>
          <p:nvPr>
            <a:wavAudioFile r:embed="rId1" name="~PP235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8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3937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As a result of a presidential order allowing the military to declare any part of the United States to be a military zone,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a.    many </a:t>
            </a:r>
            <a:r>
              <a:rPr lang="en-US" dirty="0"/>
              <a:t>areas of the West became off-limits to civilians.	</a:t>
            </a:r>
          </a:p>
          <a:p>
            <a:pPr>
              <a:lnSpc>
                <a:spcPct val="120000"/>
              </a:lnSpc>
            </a:pPr>
            <a:r>
              <a:rPr lang="en-US" dirty="0"/>
              <a:t>b.	many Japanese Americans were moved to internment camps.	</a:t>
            </a:r>
          </a:p>
          <a:p>
            <a:pPr>
              <a:lnSpc>
                <a:spcPct val="120000"/>
              </a:lnSpc>
            </a:pPr>
            <a:r>
              <a:rPr lang="en-US" dirty="0"/>
              <a:t>c.	much of the Nevada desert became a weapons testing ground.	</a:t>
            </a:r>
          </a:p>
          <a:p>
            <a:pPr>
              <a:lnSpc>
                <a:spcPct val="120000"/>
              </a:lnSpc>
            </a:pPr>
            <a:r>
              <a:rPr lang="en-US" dirty="0"/>
              <a:t>d.	many military installations sprang up along the West Coast.</a:t>
            </a:r>
          </a:p>
        </p:txBody>
      </p:sp>
      <p:pic>
        <p:nvPicPr>
          <p:cNvPr id="5" name="TPChar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6" name="CAI1"/>
          <p:cNvSpPr/>
          <p:nvPr>
            <p:custDataLst>
              <p:tags r:id="rId4"/>
            </p:custDataLst>
          </p:nvPr>
        </p:nvSpPr>
        <p:spPr>
          <a:xfrm>
            <a:off x="866140" y="2316480"/>
            <a:ext cx="3638931" cy="1072896"/>
          </a:xfrm>
          <a:prstGeom prst="roundRect">
            <a:avLst/>
          </a:prstGeom>
          <a:noFill/>
          <a:ln w="25400" cap="flat" cmpd="sng" algn="ctr">
            <a:solidFill>
              <a:srgbClr val="00C8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TPCountdown"/>
          <p:cNvGrpSpPr/>
          <p:nvPr>
            <p:custDataLst>
              <p:tags r:id="rId5"/>
            </p:custDataLst>
          </p:nvPr>
        </p:nvGrpSpPr>
        <p:grpSpPr>
          <a:xfrm>
            <a:off x="8382000" y="6096000"/>
            <a:ext cx="635000" cy="635000"/>
            <a:chOff x="8318500" y="6032500"/>
            <a:chExt cx="635000" cy="635000"/>
          </a:xfrm>
        </p:grpSpPr>
        <p:sp>
          <p:nvSpPr>
            <p:cNvPr id="8" name="CountdownShape"/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untdownText"/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latin typeface="Tahoma"/>
                </a:rPr>
                <a:t>10</a:t>
              </a:r>
              <a:endParaRPr lang="en-US" sz="2400" b="1" dirty="0">
                <a:latin typeface="Tahoma"/>
              </a:endParaRPr>
            </a:p>
          </p:txBody>
        </p:sp>
      </p:grpSp>
      <p:pic>
        <p:nvPicPr>
          <p:cNvPr id="11" name="~PP3008.WAV">
            <a:hlinkClick r:id="" action="ppaction://media"/>
          </p:cNvPr>
          <p:cNvPicPr>
            <a:picLocks noRot="1" noChangeAspect="1"/>
          </p:cNvPicPr>
          <p:nvPr>
            <a:wavAudioFile r:embed="rId6" name="~PP3008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23214417"/>
      </p:ext>
    </p:extLst>
  </p:cSld>
  <p:clrMapOvr>
    <a:masterClrMapping/>
  </p:clrMapOvr>
  <p:transition advTm="8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rds.yahoo.com/_ylt=A0PDoTBym21NhAkAiEWjzbkF/SIG=131c94cma/EXP=1299057650/**http%3a/cecomhistorian.armylive.dodlive.mil/files/2010/11/coffee_ratio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36525"/>
            <a:ext cx="9144000" cy="6994525"/>
          </a:xfrm>
          <a:prstGeom prst="rect">
            <a:avLst/>
          </a:prstGeom>
          <a:noFill/>
        </p:spPr>
      </p:pic>
      <p:pic>
        <p:nvPicPr>
          <p:cNvPr id="8" name="~PP740.WAV">
            <a:hlinkClick r:id="" action="ppaction://media"/>
          </p:cNvPr>
          <p:cNvPicPr>
            <a:picLocks noRot="1" noChangeAspect="1"/>
          </p:cNvPicPr>
          <p:nvPr>
            <a:wavAudioFile r:embed="rId1" name="~PP74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7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rds.yahoo.com/_ylt=A0PDoS0KnG1NSzwACdmjzbkF/SIG=13b9rb874/EXP=1299057802/**http%3a/cupcakerehab.com/blog/wp-content/uploads/2010/02/of_course_i_can_wwii_po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5725"/>
            <a:ext cx="9144000" cy="7053513"/>
          </a:xfrm>
          <a:prstGeom prst="rect">
            <a:avLst/>
          </a:prstGeom>
          <a:noFill/>
        </p:spPr>
      </p:pic>
      <p:pic>
        <p:nvPicPr>
          <p:cNvPr id="8" name="~PP1795.WAV">
            <a:hlinkClick r:id="" action="ppaction://media"/>
          </p:cNvPr>
          <p:cNvPicPr>
            <a:picLocks noRot="1" noChangeAspect="1"/>
          </p:cNvPicPr>
          <p:nvPr>
            <a:wavAudioFile r:embed="rId1" name="~PP179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Blue points and red points were a system for</a:t>
            </a:r>
          </a:p>
        </p:txBody>
      </p:sp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a.   rewarding </a:t>
            </a:r>
            <a:r>
              <a:rPr lang="en-US" dirty="0"/>
              <a:t>American civilians.	</a:t>
            </a:r>
          </a:p>
          <a:p>
            <a:r>
              <a:rPr lang="en-US" dirty="0"/>
              <a:t>b.	rationing goods.	</a:t>
            </a:r>
          </a:p>
          <a:p>
            <a:r>
              <a:rPr lang="en-US" dirty="0"/>
              <a:t>c.	prioritizing targets for attack.	</a:t>
            </a:r>
          </a:p>
          <a:p>
            <a:r>
              <a:rPr lang="en-US" dirty="0"/>
              <a:t>d.	mapping opposing forces.</a:t>
            </a:r>
          </a:p>
        </p:txBody>
      </p:sp>
      <p:pic>
        <p:nvPicPr>
          <p:cNvPr id="5" name="TPChar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6" name="CAI1"/>
          <p:cNvSpPr/>
          <p:nvPr>
            <p:custDataLst>
              <p:tags r:id="rId4"/>
            </p:custDataLst>
          </p:nvPr>
        </p:nvSpPr>
        <p:spPr>
          <a:xfrm>
            <a:off x="866140" y="2621280"/>
            <a:ext cx="3432175" cy="585216"/>
          </a:xfrm>
          <a:prstGeom prst="roundRect">
            <a:avLst/>
          </a:prstGeom>
          <a:noFill/>
          <a:ln w="25400" cap="flat" cmpd="sng" algn="ctr">
            <a:solidFill>
              <a:srgbClr val="00C8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TPCountdown"/>
          <p:cNvGrpSpPr/>
          <p:nvPr>
            <p:custDataLst>
              <p:tags r:id="rId5"/>
            </p:custDataLst>
          </p:nvPr>
        </p:nvGrpSpPr>
        <p:grpSpPr>
          <a:xfrm>
            <a:off x="8382000" y="6096000"/>
            <a:ext cx="635000" cy="635000"/>
            <a:chOff x="8318500" y="6032500"/>
            <a:chExt cx="635000" cy="635000"/>
          </a:xfrm>
        </p:grpSpPr>
        <p:sp>
          <p:nvSpPr>
            <p:cNvPr id="8" name="CountdownShape"/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untdownText"/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latin typeface="Tahoma"/>
                </a:rPr>
                <a:t>5</a:t>
              </a:r>
              <a:endParaRPr lang="en-US" sz="2400" b="1" dirty="0">
                <a:latin typeface="Tahoma"/>
              </a:endParaRPr>
            </a:p>
          </p:txBody>
        </p:sp>
      </p:grpSp>
      <p:pic>
        <p:nvPicPr>
          <p:cNvPr id="11" name="~PP353.WAV">
            <a:hlinkClick r:id="" action="ppaction://media"/>
          </p:cNvPr>
          <p:cNvPicPr>
            <a:picLocks noRot="1" noChangeAspect="1"/>
          </p:cNvPicPr>
          <p:nvPr>
            <a:wavAudioFile r:embed="rId6" name="~PP353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61290965"/>
      </p:ext>
    </p:extLst>
  </p:cSld>
  <p:clrMapOvr>
    <a:masterClrMapping/>
  </p:clrMapOvr>
  <p:transition advTm="6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 how the wartime economy created opportunities for women </a:t>
            </a:r>
            <a:r>
              <a:rPr lang="en-US" smtClean="0"/>
              <a:t>and minorities.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Discuss how Americans coped with shortages and rapidly rising prices.</a:t>
            </a:r>
            <a:endParaRPr lang="en-US" dirty="0"/>
          </a:p>
        </p:txBody>
      </p:sp>
      <p:pic>
        <p:nvPicPr>
          <p:cNvPr id="6" name="~PP3892.WAV">
            <a:hlinkClick r:id="" action="ppaction://media"/>
          </p:cNvPr>
          <p:cNvPicPr>
            <a:picLocks noRot="1" noChangeAspect="1"/>
          </p:cNvPicPr>
          <p:nvPr>
            <a:wavAudioFile r:embed="rId1" name="~PP3892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074275"/>
      </p:ext>
    </p:extLst>
  </p:cSld>
  <p:clrMapOvr>
    <a:masterClrMapping/>
  </p:clrMapOvr>
  <p:transition advTm="1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rds.yahoo.com/_ylt=A0PDoS6Fk21NGlAAf_ajzbkF/SIG=146iugbpe/EXP=1299055621/**http%3a/www.acclaimimages.com/_gallery/_free_images/0420-0611-1314-4657_we_can_do_it_rosie_the_riveter_poster_m.jpg"/>
          <p:cNvPicPr>
            <a:picLocks noChangeAspect="1" noChangeArrowheads="1"/>
          </p:cNvPicPr>
          <p:nvPr/>
        </p:nvPicPr>
        <p:blipFill>
          <a:blip r:embed="rId3" cstate="print">
            <a:lum bright="34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110631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102225" y="2209800"/>
            <a:ext cx="4041775" cy="639762"/>
          </a:xfrm>
        </p:spPr>
        <p:txBody>
          <a:bodyPr/>
          <a:lstStyle/>
          <a:p>
            <a:r>
              <a:rPr lang="en-US" dirty="0" smtClean="0"/>
              <a:t>Women in the Work Force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102225" y="2906712"/>
            <a:ext cx="4041775" cy="3951288"/>
          </a:xfrm>
        </p:spPr>
        <p:txBody>
          <a:bodyPr/>
          <a:lstStyle/>
          <a:p>
            <a:r>
              <a:rPr lang="en-US" dirty="0" smtClean="0"/>
              <a:t>Originally clerical</a:t>
            </a:r>
          </a:p>
          <a:p>
            <a:r>
              <a:rPr lang="en-US" dirty="0" smtClean="0"/>
              <a:t>Wanted young Women</a:t>
            </a:r>
          </a:p>
          <a:p>
            <a:r>
              <a:rPr lang="en-US" dirty="0" smtClean="0"/>
              <a:t>Later Housewife's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began </a:t>
            </a:r>
            <a:r>
              <a:rPr lang="en-US" dirty="0"/>
              <a:t>working in </a:t>
            </a:r>
            <a:r>
              <a:rPr lang="en-US" dirty="0" smtClean="0"/>
              <a:t>Industry</a:t>
            </a:r>
          </a:p>
          <a:p>
            <a:r>
              <a:rPr lang="en-US" dirty="0" smtClean="0"/>
              <a:t>Recruited into Military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</a:p>
        </p:txBody>
      </p:sp>
      <p:pic>
        <p:nvPicPr>
          <p:cNvPr id="9" name="~PP1373.WAV">
            <a:hlinkClick r:id="" action="ppaction://media"/>
          </p:cNvPr>
          <p:cNvPicPr>
            <a:picLocks noRot="1" noChangeAspect="1"/>
          </p:cNvPicPr>
          <p:nvPr>
            <a:wavAudioFile r:embed="rId1" name="~PP137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During World War II, women were recruited into the military to</a:t>
            </a:r>
          </a:p>
        </p:txBody>
      </p:sp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serve in light combat.	</a:t>
            </a:r>
          </a:p>
          <a:p>
            <a:r>
              <a:rPr lang="en-US" dirty="0"/>
              <a:t>b.	serve as cooks and nurses.	</a:t>
            </a:r>
          </a:p>
          <a:p>
            <a:r>
              <a:rPr lang="en-US" dirty="0"/>
              <a:t>c.	release men for combat.	</a:t>
            </a:r>
          </a:p>
          <a:p>
            <a:r>
              <a:rPr lang="en-US" dirty="0"/>
              <a:t>d.	entertain the troops.</a:t>
            </a:r>
          </a:p>
        </p:txBody>
      </p:sp>
      <p:pic>
        <p:nvPicPr>
          <p:cNvPr id="5" name="TPChar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6" name="CAI1"/>
          <p:cNvSpPr/>
          <p:nvPr>
            <p:custDataLst>
              <p:tags r:id="rId4"/>
            </p:custDataLst>
          </p:nvPr>
        </p:nvSpPr>
        <p:spPr>
          <a:xfrm>
            <a:off x="866140" y="3694176"/>
            <a:ext cx="3273870" cy="1072896"/>
          </a:xfrm>
          <a:prstGeom prst="roundRect">
            <a:avLst/>
          </a:prstGeom>
          <a:noFill/>
          <a:ln w="25400" cap="flat" cmpd="sng" algn="ctr">
            <a:solidFill>
              <a:srgbClr val="00C8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TPCountdown"/>
          <p:cNvGrpSpPr/>
          <p:nvPr>
            <p:custDataLst>
              <p:tags r:id="rId5"/>
            </p:custDataLst>
          </p:nvPr>
        </p:nvGrpSpPr>
        <p:grpSpPr>
          <a:xfrm>
            <a:off x="8382000" y="6096000"/>
            <a:ext cx="635000" cy="635000"/>
            <a:chOff x="8318500" y="6032500"/>
            <a:chExt cx="635000" cy="635000"/>
          </a:xfrm>
        </p:grpSpPr>
        <p:sp>
          <p:nvSpPr>
            <p:cNvPr id="8" name="CountdownShape"/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untdownText"/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latin typeface="Tahoma"/>
                </a:rPr>
                <a:t>8</a:t>
              </a:r>
              <a:endParaRPr lang="en-US" sz="2400" b="1" dirty="0">
                <a:latin typeface="Tahoma"/>
              </a:endParaRPr>
            </a:p>
          </p:txBody>
        </p:sp>
      </p:grpSp>
      <p:pic>
        <p:nvPicPr>
          <p:cNvPr id="11" name="~PP3543.WAV">
            <a:hlinkClick r:id="" action="ppaction://media"/>
          </p:cNvPr>
          <p:cNvPicPr>
            <a:picLocks noRot="1" noChangeAspect="1"/>
          </p:cNvPicPr>
          <p:nvPr>
            <a:wavAudioFile r:embed="rId6" name="~PP3543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57108648"/>
      </p:ext>
    </p:extLst>
  </p:cSld>
  <p:clrMapOvr>
    <a:masterClrMapping/>
  </p:clrMapOvr>
  <p:transition advTm="6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ds.yahoo.com/_ylt=A0PDoS.1lW1NrXIACaSjzbkF/SIG=13pqgnara/EXP=1299056181/**http%3a/www.archives.gov/research/african-americans/ww2-pictures/images/african-americans-wwii-250.jpg"/>
          <p:cNvPicPr>
            <a:picLocks noChangeAspect="1" noChangeArrowheads="1"/>
          </p:cNvPicPr>
          <p:nvPr/>
        </p:nvPicPr>
        <p:blipFill>
          <a:blip r:embed="rId3" cstate="print">
            <a:lum bright="12000" contrast="-53000"/>
          </a:blip>
          <a:srcRect/>
          <a:stretch>
            <a:fillRect/>
          </a:stretch>
        </p:blipFill>
        <p:spPr bwMode="auto">
          <a:xfrm>
            <a:off x="0" y="0"/>
            <a:ext cx="9144000" cy="1061165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2133600"/>
            <a:ext cx="4041775" cy="639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African Americans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906712"/>
            <a:ext cx="4041775" cy="39512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</a:t>
            </a:r>
            <a:r>
              <a:rPr lang="en-US" sz="2800" baseline="30000" dirty="0" smtClean="0">
                <a:solidFill>
                  <a:schemeClr val="bg1"/>
                </a:solidFill>
              </a:rPr>
              <a:t>nd</a:t>
            </a:r>
            <a:r>
              <a:rPr lang="en-US" sz="2800" dirty="0" smtClean="0">
                <a:solidFill>
                  <a:schemeClr val="bg1"/>
                </a:solidFill>
              </a:rPr>
              <a:t> Great Migration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Industrial Jobs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Double V Campaign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Sparks racial violence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Detroit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~PP794.WAV">
            <a:hlinkClick r:id="" action="ppaction://media"/>
          </p:cNvPr>
          <p:cNvPicPr>
            <a:picLocks noRot="1" noChangeAspect="1"/>
          </p:cNvPicPr>
          <p:nvPr>
            <a:wavAudioFile r:embed="rId1" name="~PP79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7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“Double V” campaign meant</a:t>
            </a:r>
          </a:p>
        </p:txBody>
      </p:sp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a.    victory </a:t>
            </a:r>
            <a:r>
              <a:rPr lang="en-US" dirty="0"/>
              <a:t>in Europe and victory in the Pacific.	</a:t>
            </a:r>
          </a:p>
          <a:p>
            <a:pPr>
              <a:lnSpc>
                <a:spcPct val="110000"/>
              </a:lnSpc>
            </a:pPr>
            <a:r>
              <a:rPr lang="en-US" dirty="0"/>
              <a:t>b.	victory over Hitler’s racism abroad and victory over racism at home.	</a:t>
            </a:r>
          </a:p>
          <a:p>
            <a:pPr>
              <a:lnSpc>
                <a:spcPct val="110000"/>
              </a:lnSpc>
            </a:pPr>
            <a:r>
              <a:rPr lang="en-US" dirty="0"/>
              <a:t>c.	victory over the Nazis and victory over the Fascists.	</a:t>
            </a:r>
          </a:p>
          <a:p>
            <a:pPr>
              <a:lnSpc>
                <a:spcPct val="110000"/>
              </a:lnSpc>
            </a:pPr>
            <a:r>
              <a:rPr lang="en-US" dirty="0"/>
              <a:t>d.	victory on land and victory on the seas.</a:t>
            </a:r>
          </a:p>
        </p:txBody>
      </p:sp>
      <p:pic>
        <p:nvPicPr>
          <p:cNvPr id="5" name="TPChar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6" name="CAI1"/>
          <p:cNvSpPr/>
          <p:nvPr>
            <p:custDataLst>
              <p:tags r:id="rId4"/>
            </p:custDataLst>
          </p:nvPr>
        </p:nvSpPr>
        <p:spPr>
          <a:xfrm>
            <a:off x="866140" y="2386584"/>
            <a:ext cx="3388106" cy="1563624"/>
          </a:xfrm>
          <a:prstGeom prst="roundRect">
            <a:avLst/>
          </a:prstGeom>
          <a:noFill/>
          <a:ln w="25400" cap="flat" cmpd="sng" algn="ctr">
            <a:solidFill>
              <a:srgbClr val="00C8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TPCountdown"/>
          <p:cNvGrpSpPr/>
          <p:nvPr>
            <p:custDataLst>
              <p:tags r:id="rId5"/>
            </p:custDataLst>
          </p:nvPr>
        </p:nvGrpSpPr>
        <p:grpSpPr>
          <a:xfrm>
            <a:off x="8382000" y="6096000"/>
            <a:ext cx="635000" cy="635000"/>
            <a:chOff x="8318500" y="6032500"/>
            <a:chExt cx="635000" cy="635000"/>
          </a:xfrm>
        </p:grpSpPr>
        <p:sp>
          <p:nvSpPr>
            <p:cNvPr id="8" name="CountdownShape"/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untdownText"/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latin typeface="Tahoma"/>
                </a:rPr>
                <a:t>10</a:t>
              </a:r>
              <a:endParaRPr lang="en-US" sz="2400" b="1" dirty="0">
                <a:latin typeface="Tahoma"/>
              </a:endParaRPr>
            </a:p>
          </p:txBody>
        </p:sp>
      </p:grpSp>
      <p:pic>
        <p:nvPicPr>
          <p:cNvPr id="11" name="~PP3981.WAV">
            <a:hlinkClick r:id="" action="ppaction://media"/>
          </p:cNvPr>
          <p:cNvPicPr>
            <a:picLocks noRot="1" noChangeAspect="1"/>
          </p:cNvPicPr>
          <p:nvPr>
            <a:wavAudioFile r:embed="rId6" name="~PP3981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49842607"/>
      </p:ext>
    </p:extLst>
  </p:cSld>
  <p:clrMapOvr>
    <a:masterClrMapping/>
  </p:clrMapOvr>
  <p:transition advTm="2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rds.yahoo.com/_ylt=A0PDoS39l21N0TMALNqjzbkF/SIG=12qrrbkkn/EXP=1299056765/**http%3a/www.ethicurean.com/wp-content/uploads/2007/05/bracero_woman.jpg"/>
          <p:cNvPicPr>
            <a:picLocks noChangeAspect="1" noChangeArrowheads="1"/>
          </p:cNvPicPr>
          <p:nvPr/>
        </p:nvPicPr>
        <p:blipFill>
          <a:blip r:embed="rId3" cstate="print">
            <a:lum bright="17000" contrast="-25000"/>
          </a:blip>
          <a:srcRect/>
          <a:stretch>
            <a:fillRect/>
          </a:stretch>
        </p:blipFill>
        <p:spPr bwMode="auto">
          <a:xfrm>
            <a:off x="0" y="-914400"/>
            <a:ext cx="9144000" cy="90525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381000"/>
            <a:ext cx="4041775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Mexican Workers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1066800"/>
            <a:ext cx="4041775" cy="395128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Bracero</a:t>
            </a:r>
            <a:r>
              <a:rPr lang="en-US" sz="3200" dirty="0" smtClean="0"/>
              <a:t> Program</a:t>
            </a:r>
          </a:p>
          <a:p>
            <a:r>
              <a:rPr lang="en-US" sz="3200" dirty="0" smtClean="0"/>
              <a:t>Farm Labor</a:t>
            </a:r>
          </a:p>
          <a:p>
            <a:r>
              <a:rPr lang="en-US" sz="3200" dirty="0" smtClean="0"/>
              <a:t>Railroads</a:t>
            </a:r>
            <a:endParaRPr lang="en-US" sz="3200" dirty="0"/>
          </a:p>
        </p:txBody>
      </p:sp>
      <p:pic>
        <p:nvPicPr>
          <p:cNvPr id="8" name="~PP458.WAV">
            <a:hlinkClick r:id="" action="ppaction://media"/>
          </p:cNvPr>
          <p:cNvPicPr>
            <a:picLocks noRot="1" noChangeAspect="1"/>
          </p:cNvPicPr>
          <p:nvPr>
            <a:wavAudioFile r:embed="rId1" name="~PP45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Migrant farmworkers became an important part of the Southwest’s agricultural system as a result of</a:t>
            </a:r>
          </a:p>
        </p:txBody>
      </p:sp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/>
              <a:t>Planting of Victory Gardens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/>
              <a:t>A relaxation of immigration quotas</a:t>
            </a:r>
            <a:endParaRPr lang="en-US" dirty="0"/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/>
              <a:t>The Bracero Program</a:t>
            </a:r>
            <a:endParaRPr lang="en-US" dirty="0"/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dirty="0" smtClean="0"/>
              <a:t>The Great Migration</a:t>
            </a:r>
            <a:endParaRPr lang="en-US" dirty="0"/>
          </a:p>
        </p:txBody>
      </p:sp>
      <p:pic>
        <p:nvPicPr>
          <p:cNvPr id="5" name="TPChar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8500" y="1905000"/>
            <a:ext cx="4572000" cy="5143500"/>
          </a:xfrm>
          <a:prstGeom prst="rect">
            <a:avLst/>
          </a:prstGeom>
        </p:spPr>
      </p:pic>
      <p:sp>
        <p:nvSpPr>
          <p:cNvPr id="6" name="CAI1"/>
          <p:cNvSpPr/>
          <p:nvPr>
            <p:custDataLst>
              <p:tags r:id="rId4"/>
            </p:custDataLst>
          </p:nvPr>
        </p:nvSpPr>
        <p:spPr>
          <a:xfrm>
            <a:off x="1037590" y="3694176"/>
            <a:ext cx="2094929" cy="1072896"/>
          </a:xfrm>
          <a:prstGeom prst="roundRect">
            <a:avLst/>
          </a:prstGeom>
          <a:noFill/>
          <a:ln w="25400" cap="flat" cmpd="sng" algn="ctr">
            <a:solidFill>
              <a:srgbClr val="00C8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CountdownTrigger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TPCountdown"/>
          <p:cNvGrpSpPr/>
          <p:nvPr>
            <p:custDataLst>
              <p:tags r:id="rId5"/>
            </p:custDataLst>
          </p:nvPr>
        </p:nvGrpSpPr>
        <p:grpSpPr>
          <a:xfrm>
            <a:off x="8382000" y="6096000"/>
            <a:ext cx="635000" cy="635000"/>
            <a:chOff x="8318500" y="6032500"/>
            <a:chExt cx="635000" cy="635000"/>
          </a:xfrm>
        </p:grpSpPr>
        <p:sp>
          <p:nvSpPr>
            <p:cNvPr id="8" name="CountdownShape"/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untdownText"/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latin typeface="Tahoma"/>
                </a:rPr>
                <a:t>5</a:t>
              </a:r>
              <a:endParaRPr lang="en-US" sz="2400" b="1" dirty="0">
                <a:latin typeface="Tahoma"/>
              </a:endParaRPr>
            </a:p>
          </p:txBody>
        </p:sp>
      </p:grpSp>
      <p:pic>
        <p:nvPicPr>
          <p:cNvPr id="11" name="~PP519.WAV">
            <a:hlinkClick r:id="" action="ppaction://media"/>
          </p:cNvPr>
          <p:cNvPicPr>
            <a:picLocks noRot="1" noChangeAspect="1"/>
          </p:cNvPicPr>
          <p:nvPr>
            <a:wavAudioFile r:embed="rId6" name="~PP519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69966309"/>
      </p:ext>
    </p:extLst>
  </p:cSld>
  <p:clrMapOvr>
    <a:masterClrMapping/>
  </p:clrMapOvr>
  <p:transition advTm="4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Japanese Internment</a:t>
            </a:r>
            <a:endParaRPr lang="en-US" dirty="0"/>
          </a:p>
        </p:txBody>
      </p:sp>
      <p:pic>
        <p:nvPicPr>
          <p:cNvPr id="4" name="Nisei__Japanese_Americans_During_Wartime.asf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3640" y="1143000"/>
            <a:ext cx="7822326" cy="5334000"/>
          </a:xfrm>
        </p:spPr>
      </p:pic>
      <p:pic>
        <p:nvPicPr>
          <p:cNvPr id="5" name="~PP3902.WAV">
            <a:hlinkClick r:id="" action="ppaction://media"/>
          </p:cNvPr>
          <p:cNvPicPr>
            <a:picLocks noRot="1" noChangeAspect="1"/>
          </p:cNvPicPr>
          <p:nvPr>
            <a:wavAudioFile r:embed="rId2" name="~PP3902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822593"/>
      </p:ext>
    </p:extLst>
  </p:cSld>
  <p:clrMapOvr>
    <a:masterClrMapping/>
  </p:clrMapOvr>
  <p:transition advTm="72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0.0.2212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TYPE" val="MultiChoiceSlide"/>
  <p:tag name="TPQUESTIONXML" val="﻿&lt;?xml version=&quot;1.0&quot; encoding=&quot;utf-8&quot;?&gt;&#10;&lt;questionlist&gt;&#10;    &lt;properties&gt;&#10;        &lt;guid&gt;0D500EB9D5194A9CBF9A834CC809C8A1&lt;/guid&gt;&#10;        &lt;description /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6ED879C293E473A9BA8E2E4276CE43C&lt;/guid&gt;&#10;            &lt;repollguid&gt;0F4E1F269C51497BAAD23AB6035A71BA&lt;/repollguid&gt;&#10;            &lt;sourceid&gt;B5CC4B6244DF4216BBF89A27EB5B0121&lt;/sourceid&gt;&#10;            &lt;questiontext&gt;Migrant farmworkers became an important part of the Southwest’s agricultural system as a result of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BF2A0D74CD24E5AA257FC87B659A9B5&lt;/guid&gt;&#10;                    &lt;answertext&gt;Planting of Victory Gardens&lt;/answertext&gt;&#10;                    &lt;valuetype&gt;-1&lt;/valuetype&gt;&#10;                &lt;/answer&gt;&#10;                &lt;answer&gt;&#10;                    &lt;guid&gt;8E15E8AE097340338ED784958F95B4B1&lt;/guid&gt;&#10;                    &lt;answertext&gt;A relaxation of immigration quotas&lt;/answertext&gt;&#10;                    &lt;valuetype&gt;-1&lt;/valuetype&gt;&#10;                &lt;/answer&gt;&#10;                &lt;answer&gt;&#10;                    &lt;guid&gt;387120735D4A4ACD8DDEA6A82C557C21&lt;/guid&gt;&#10;                    &lt;answertext&gt;The Bracero Program&lt;/answertext&gt;&#10;                    &lt;valuetype&gt;1&lt;/valuetype&gt;&#10;                &lt;/answer&gt;&#10;                &lt;answer&gt;&#10;                    &lt;guid&gt;E976052948C840DB9681D03F882AB572&lt;/guid&gt;&#10;                    &lt;answertext&gt;The Great Migration&lt;/answertext&gt;&#10;                    &lt;valuetype&gt;-1&lt;/valuetype&gt;&#10;                &lt;/answer&gt;&#10;            &lt;/answers&gt;&#10;        &lt;/multichoice&gt;&#10;    &lt;/questions&gt;&#10;&lt;/questionlist&gt;"/>
  <p:tag name="TIMING" val="|2.2|0|0.8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TYPE" val="MultiChoiceSlide"/>
  <p:tag name="TPQUESTIONXML" val="﻿&lt;?xml version=&quot;1.0&quot; encoding=&quot;utf-8&quot;?&gt;&#10;&lt;questionlist&gt;&#10;    &lt;properties&gt;&#10;        &lt;guid&gt;03A7D9EF8E1D4053A9DBFBA9450A99B5&lt;/guid&gt;&#10;        &lt;description /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9A23AF51B5D4A889F3426B2128CED24&lt;/guid&gt;&#10;            &lt;repollguid&gt;16453989AB0C41FAA94B7F125210B46B&lt;/repollguid&gt;&#10;            &lt;sourceid&gt;398373DED65C423182F294F0E53D551F&lt;/sourceid&gt;&#10;            &lt;questiontext&gt;As a result of a presidential order allowing the military to declare any part of the United States to be a military zone,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correctanswerindicator&gt;True&lt;/correctanswerindicator&gt;&#10;            &lt;answers&gt;&#10;                &lt;answer&gt;&#10;                    &lt;guid&gt;DCF4BB9A77404FEDA4FACC1F94831D27&lt;/guid&gt;&#10;                    &lt;answertext&gt;a.    many areas of the West became off-limits to civilians. &lt;/answertext&gt;&#10;                    &lt;valuetype&gt;-1&lt;/valuetype&gt;&#10;                &lt;/answer&gt;&#10;                &lt;answer&gt;&#10;                    &lt;guid&gt;2C6AC089A1B54AD1BDD3262D76B17F42&lt;/guid&gt;&#10;                    &lt;answertext&gt;b. many Japanese Americans were moved to internment camps. &lt;/answertext&gt;&#10;                    &lt;valuetype&gt;1&lt;/valuetype&gt;&#10;                &lt;/answer&gt;&#10;                &lt;answer&gt;&#10;                    &lt;guid&gt;CF5AB9A3472346D588E36C532B1AF459&lt;/guid&gt;&#10;                    &lt;answertext&gt;c. much of the Nevada desert became a weapons testing ground. &lt;/answertext&gt;&#10;                    &lt;valuetype&gt;-1&lt;/valuetype&gt;&#10;                &lt;/answer&gt;&#10;                &lt;answer&gt;&#10;                    &lt;guid&gt;70A16193FF664AD9AA77BBE99560C136&lt;/guid&gt;&#10;                    &lt;answertext&gt;d. many military installations sprang up along the West Coast.&lt;/answertext&gt;&#10;                    &lt;valuetype&gt;-1&lt;/valuetype&gt;&#10;                &lt;/answer&gt;&#10;            &lt;/answers&gt;&#10;        &lt;/multichoice&gt;&#10;    &lt;/questions&gt;&#10;&lt;/questionlist&gt;"/>
  <p:tag name="TIMING" val="|2.6|2.5|0.6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TYPE" val="MultiChoiceSlide"/>
  <p:tag name="TPQUESTIONXML" val="﻿&lt;?xml version=&quot;1.0&quot; encoding=&quot;utf-8&quot;?&gt;&#10;&lt;questionlist&gt;&#10;    &lt;properties&gt;&#10;        &lt;guid&gt;396E7B673DE04998AD6767088B9A29D5&lt;/guid&gt;&#10;        &lt;description /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7BBA03591A6471B8C2A4391EA107992&lt;/guid&gt;&#10;            &lt;repollguid&gt;C9C234BED37F4A2389506D94885F4945&lt;/repollguid&gt;&#10;            &lt;sourceid&gt;EDC63970A16E411397A4D4E5E114F209&lt;/sourceid&gt;&#10;            &lt;questiontext&gt;During World War II, women were recruited into the military to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correctanswerindicator&gt;True&lt;/correctanswerindicator&gt;&#10;            &lt;answers&gt;&#10;                &lt;answer&gt;&#10;                    &lt;guid&gt;656FD297B610429783C2511720D45B17&lt;/guid&gt;&#10;                    &lt;answertext&gt;serve in light combat. &lt;/answertext&gt;&#10;                    &lt;valuetype&gt;-1&lt;/valuetype&gt;&#10;                &lt;/answer&gt;&#10;                &lt;answer&gt;&#10;                    &lt;guid&gt;176B0E40BC2C40AFBB8504479263A424&lt;/guid&gt;&#10;                    &lt;answertext&gt;b. serve as cooks and nurses. &lt;/answertext&gt;&#10;                    &lt;valuetype&gt;-1&lt;/valuetype&gt;&#10;                &lt;/answer&gt;&#10;                &lt;answer&gt;&#10;                    &lt;guid&gt;DEFF867512BA46B0A76F43691C08F93D&lt;/guid&gt;&#10;                    &lt;answertext&gt;c. release men for combat. &lt;/answertext&gt;&#10;                    &lt;valuetype&gt;1&lt;/valuetype&gt;&#10;                &lt;/answer&gt;&#10;                &lt;answer&gt;&#10;                    &lt;guid&gt;CC200ADB3D0A476EA3A3BFFEB7D6ECE3&lt;/guid&gt;&#10;                    &lt;answertext&gt;d. entertain the troops.&lt;/answertext&gt;&#10;                    &lt;valuetype&gt;-1&lt;/valuetype&gt;&#10;                &lt;/answer&gt;&#10;            &lt;/answers&gt;&#10;        &lt;/multichoice&gt;&#10;    &lt;/questions&gt;&#10;&lt;/questionlist&gt;"/>
  <p:tag name="TIMING" val="|4.3|0.1|0.6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TYPE" val="MultiChoiceSlide"/>
  <p:tag name="TPQUESTIONXML" val="﻿&lt;?xml version=&quot;1.0&quot; encoding=&quot;utf-8&quot;?&gt;&#10;&lt;questionlist&gt;&#10;    &lt;properties&gt;&#10;        &lt;guid&gt;385430787E0D47059851E88DA6720503&lt;/guid&gt;&#10;        &lt;description /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6872FFC0586B42B5BA505CFE1D162D93&lt;/guid&gt;&#10;            &lt;repollguid&gt;FFB0C1FA921F4E86B3FDC9AA012A9D1F&lt;/repollguid&gt;&#10;            &lt;sourceid&gt;AF755B8B0D404446A7AB14CE5556D167&lt;/sourceid&gt;&#10;            &lt;questiontext&gt;Blue points and red points were a system for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correctanswerindicator&gt;True&lt;/correctanswerindicator&gt;&#10;            &lt;answers&gt;&#10;                &lt;answer&gt;&#10;                    &lt;guid&gt;EFBADD75792849229009C9445D3D4F64&lt;/guid&gt;&#10;                    &lt;answertext&gt;a.   rewarding American civilians. &lt;/answertext&gt;&#10;                    &lt;valuetype&gt;-1&lt;/valuetype&gt;&#10;                &lt;/answer&gt;&#10;                &lt;answer&gt;&#10;                    &lt;guid&gt;A19A5DF0E63E4499B6ED4FA8B1AAC836&lt;/guid&gt;&#10;                    &lt;answertext&gt;b. rationing goods. &lt;/answertext&gt;&#10;                    &lt;valuetype&gt;1&lt;/valuetype&gt;&#10;                &lt;/answer&gt;&#10;                &lt;answer&gt;&#10;                    &lt;guid&gt;06C4B66C741C49A48DC61943523DF758&lt;/guid&gt;&#10;                    &lt;answertext&gt;c. prioritizing targets for attack. &lt;/answertext&gt;&#10;                    &lt;valuetype&gt;-1&lt;/valuetype&gt;&#10;                &lt;/answer&gt;&#10;                &lt;answer&gt;&#10;                    &lt;guid&gt;06769E8A17684F2C921DE76BE1B7F71D&lt;/guid&gt;&#10;                    &lt;answertext&gt;d. mapping opposing forces.&lt;/answertext&gt;&#10;                    &lt;valuetype&gt;-1&lt;/valuetype&gt;&#10;                &lt;/answer&gt;&#10;            &lt;/answers&gt;&#10;        &lt;/multichoice&gt;&#10;    &lt;/questions&gt;&#10;&lt;/questionlist&gt;"/>
  <p:tag name="TIMING" val="|4.5|0|0.6|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2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TYPE" val="MultiChoiceSlide"/>
  <p:tag name="TPQUESTIONXML" val="﻿&lt;?xml version=&quot;1.0&quot; encoding=&quot;utf-8&quot;?&gt;&#10;&lt;questionlist&gt;&#10;    &lt;properties&gt;&#10;        &lt;guid&gt;BC908678773B43D8AC7A39D0696D0B05&lt;/guid&gt;&#10;        &lt;description /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FE34879931434952A748463748528537&lt;/guid&gt;&#10;            &lt;repollguid&gt;389550E2AD14482D8E9C770EA149D929&lt;/repollguid&gt;&#10;            &lt;sourceid&gt;EA41F508D00F4574BF50851DC4FADA91&lt;/sourceid&gt;&#10;            &lt;questiontext&gt;The “Double V” campaign meant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correctanswerindicator&gt;True&lt;/correctanswerindicator&gt;&#10;            &lt;answers&gt;&#10;                &lt;answer&gt;&#10;                    &lt;guid&gt;F54364AC9B514EF3870C07C338927C41&lt;/guid&gt;&#10;                    &lt;answertext&gt;a.    victory in Europe and victory in the Pacific. &lt;/answertext&gt;&#10;                    &lt;valuetype&gt;-1&lt;/valuetype&gt;&#10;                &lt;/answer&gt;&#10;                &lt;answer&gt;&#10;                    &lt;guid&gt;64FF3C418CC84D5CA4E0C55274041548&lt;/guid&gt;&#10;                    &lt;answertext&gt;b. victory over Hitler’s racism abroad and victory over racism at home. &lt;/answertext&gt;&#10;                    &lt;valuetype&gt;1&lt;/valuetype&gt;&#10;                &lt;/answer&gt;&#10;                &lt;answer&gt;&#10;                    &lt;guid&gt;E590D1B22688439F9545FBA125A0C193&lt;/guid&gt;&#10;                    &lt;answertext&gt;c. victory over the Nazis and victory over the Fascists. &lt;/answertext&gt;&#10;                    &lt;valuetype&gt;-1&lt;/valuetype&gt;&#10;                &lt;/answer&gt;&#10;                &lt;answer&gt;&#10;                    &lt;guid&gt;35CFD09895434445BC1FF9DEB1E2E5DF&lt;/guid&gt;&#10;                    &lt;answertext&gt;d. victory on land and victory on the seas.&lt;/answertext&gt;&#10;                    &lt;valuetype&gt;-1&lt;/valuetype&gt;&#10;                &lt;/answer&gt;&#10;            &lt;/answers&gt;&#10;        &lt;/multichoice&gt;&#10;    &lt;/questions&gt;&#10;&lt;/questionlist&gt;"/>
  <p:tag name="TIMING" val="|0|0|1.6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206</Words>
  <Application>Microsoft Office PowerPoint</Application>
  <PresentationFormat>On-screen Show (4:3)</PresentationFormat>
  <Paragraphs>59</Paragraphs>
  <Slides>14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The American Homefront</vt:lpstr>
      <vt:lpstr>Objectives</vt:lpstr>
      <vt:lpstr>Slide 3</vt:lpstr>
      <vt:lpstr>During World War II, women were recruited into the military to</vt:lpstr>
      <vt:lpstr>Slide 5</vt:lpstr>
      <vt:lpstr>The “Double V” campaign meant</vt:lpstr>
      <vt:lpstr>Slide 7</vt:lpstr>
      <vt:lpstr>Migrant farmworkers became an important part of the Southwest’s agricultural system as a result of</vt:lpstr>
      <vt:lpstr>Japanese Internment</vt:lpstr>
      <vt:lpstr>Japanese Internment</vt:lpstr>
      <vt:lpstr>As a result of a presidential order allowing the military to declare any part of the United States to be a military zone, </vt:lpstr>
      <vt:lpstr>Slide 12</vt:lpstr>
      <vt:lpstr>Slide 13</vt:lpstr>
      <vt:lpstr>Blue points and red points were a system for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in the Work Force</dc:title>
  <dc:creator>Jennifer L Sanders</dc:creator>
  <cp:lastModifiedBy>Jennifer L Sanders</cp:lastModifiedBy>
  <cp:revision>12</cp:revision>
  <dcterms:created xsi:type="dcterms:W3CDTF">2011-03-01T23:32:09Z</dcterms:created>
  <dcterms:modified xsi:type="dcterms:W3CDTF">2018-03-21T10:56:10Z</dcterms:modified>
</cp:coreProperties>
</file>