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ABC2A-E25C-49CF-9364-9FF1A2225A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C37B78-A5C4-4841-A214-17A506B02B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03407-233A-4591-B697-39657521F1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CB6948-E7F8-4DDF-B974-5C5F3737D4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B86D45-DA74-4FBD-A38C-C19AECA017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6F9D00-5855-4161-BDAB-2F39520F5C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B47ADC-DF89-4596-BF2D-04D064E534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A61B3-FA28-49F0-8487-F2E65F38AE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BE6675-FC16-4C3A-9C1A-5D87992A53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19A372-A117-497E-8FA0-63A4DAED62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C29BD4-5FDC-47CF-B4C9-924773F9F8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53F379E-3C13-4560-8C91-C16FA194F1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0"/>
            <a:ext cx="6096000" cy="1524000"/>
          </a:xfrm>
        </p:spPr>
        <p:txBody>
          <a:bodyPr/>
          <a:lstStyle/>
          <a:p>
            <a:pPr eaLnBrk="1" hangingPunct="1"/>
            <a:r>
              <a:rPr lang="en-US" sz="4800" b="1" smtClean="0">
                <a:latin typeface="Modern No. 20" pitchFamily="18" charset="0"/>
              </a:rPr>
              <a:t>The Great Debate</a:t>
            </a:r>
            <a:br>
              <a:rPr lang="en-US" sz="4800" b="1" smtClean="0">
                <a:latin typeface="Modern No. 20" pitchFamily="18" charset="0"/>
              </a:rPr>
            </a:br>
            <a:r>
              <a:rPr lang="en-US" sz="1600" smtClean="0">
                <a:latin typeface="Modern No. 20" pitchFamily="18" charset="0"/>
              </a:rPr>
              <a:t/>
            </a:r>
            <a:br>
              <a:rPr lang="en-US" sz="1600" smtClean="0">
                <a:latin typeface="Modern No. 20" pitchFamily="18" charset="0"/>
              </a:rPr>
            </a:br>
            <a:r>
              <a:rPr lang="en-US" sz="1600" smtClean="0">
                <a:latin typeface="Modern No. 20" pitchFamily="18" charset="0"/>
              </a:rPr>
              <a:t>Place the phrases in the appropriate portion of the Venn diagram.  Then write three phrases of your own in the diagram.</a:t>
            </a:r>
          </a:p>
        </p:txBody>
      </p:sp>
      <p:sp>
        <p:nvSpPr>
          <p:cNvPr id="13314" name="Oval 5"/>
          <p:cNvSpPr>
            <a:spLocks noChangeArrowheads="1"/>
          </p:cNvSpPr>
          <p:nvPr/>
        </p:nvSpPr>
        <p:spPr bwMode="auto">
          <a:xfrm>
            <a:off x="1371600" y="1676400"/>
            <a:ext cx="4191000" cy="4495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Oval 6"/>
          <p:cNvSpPr>
            <a:spLocks noChangeArrowheads="1"/>
          </p:cNvSpPr>
          <p:nvPr/>
        </p:nvSpPr>
        <p:spPr bwMode="auto">
          <a:xfrm>
            <a:off x="3429000" y="1676400"/>
            <a:ext cx="4191000" cy="4572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316" name="Picture 7" descr="WEB_Du_Bois"/>
          <p:cNvPicPr>
            <a:picLocks noChangeAspect="1" noChangeArrowheads="1"/>
          </p:cNvPicPr>
          <p:nvPr/>
        </p:nvPicPr>
        <p:blipFill>
          <a:blip r:embed="rId2" cstate="print"/>
          <a:srcRect l="13153"/>
          <a:stretch>
            <a:fillRect/>
          </a:stretch>
        </p:blipFill>
        <p:spPr bwMode="auto">
          <a:xfrm>
            <a:off x="7732713" y="76200"/>
            <a:ext cx="1289050" cy="2133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3317" name="Picture 8" descr="0602001r"/>
          <p:cNvPicPr>
            <a:picLocks noChangeAspect="1" noChangeArrowheads="1"/>
          </p:cNvPicPr>
          <p:nvPr/>
        </p:nvPicPr>
        <p:blipFill>
          <a:blip r:embed="rId3" cstate="print"/>
          <a:srcRect l="16499" t="7359" r="8281" b="14351"/>
          <a:stretch>
            <a:fillRect/>
          </a:stretch>
        </p:blipFill>
        <p:spPr bwMode="auto">
          <a:xfrm>
            <a:off x="61913" y="76200"/>
            <a:ext cx="1385887" cy="2057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318" name="Text Box 9"/>
          <p:cNvSpPr txBox="1">
            <a:spLocks noChangeArrowheads="1"/>
          </p:cNvSpPr>
          <p:nvPr/>
        </p:nvSpPr>
        <p:spPr bwMode="auto">
          <a:xfrm>
            <a:off x="0" y="2286000"/>
            <a:ext cx="152400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50000"/>
              </a:spcAft>
            </a:pPr>
            <a:r>
              <a:rPr lang="en-US" sz="1200">
                <a:latin typeface="Times New Roman" pitchFamily="18" charset="0"/>
              </a:rPr>
              <a:t>Born a slave</a:t>
            </a:r>
          </a:p>
          <a:p>
            <a:pPr>
              <a:spcAft>
                <a:spcPct val="50000"/>
              </a:spcAft>
            </a:pPr>
            <a:r>
              <a:rPr lang="en-US" sz="1200">
                <a:latin typeface="Times New Roman" pitchFamily="18" charset="0"/>
              </a:rPr>
              <a:t>Born in 1863</a:t>
            </a:r>
          </a:p>
          <a:p>
            <a:pPr>
              <a:spcAft>
                <a:spcPct val="50000"/>
              </a:spcAft>
            </a:pPr>
            <a:r>
              <a:rPr lang="en-US" sz="1200">
                <a:latin typeface="Times New Roman" pitchFamily="18" charset="0"/>
              </a:rPr>
              <a:t>Born in 1856</a:t>
            </a:r>
          </a:p>
          <a:p>
            <a:pPr>
              <a:spcAft>
                <a:spcPct val="50000"/>
              </a:spcAft>
            </a:pPr>
            <a:r>
              <a:rPr lang="en-US" sz="1200">
                <a:latin typeface="Times New Roman" pitchFamily="18" charset="0"/>
              </a:rPr>
              <a:t>Born free</a:t>
            </a:r>
          </a:p>
          <a:p>
            <a:pPr>
              <a:spcAft>
                <a:spcPct val="50000"/>
              </a:spcAft>
            </a:pPr>
            <a:r>
              <a:rPr lang="en-US" sz="1200">
                <a:latin typeface="Times New Roman" pitchFamily="18" charset="0"/>
              </a:rPr>
              <a:t>Died in Ghana in 1963</a:t>
            </a:r>
          </a:p>
          <a:p>
            <a:pPr>
              <a:spcAft>
                <a:spcPct val="50000"/>
              </a:spcAft>
            </a:pPr>
            <a:r>
              <a:rPr lang="en-US" sz="1200">
                <a:latin typeface="Times New Roman" pitchFamily="18" charset="0"/>
              </a:rPr>
              <a:t>Died in Alabama in 1915</a:t>
            </a:r>
          </a:p>
          <a:p>
            <a:pPr>
              <a:spcAft>
                <a:spcPct val="50000"/>
              </a:spcAft>
            </a:pPr>
            <a:r>
              <a:rPr lang="ja-JP" altLang="en-US" sz="1200">
                <a:latin typeface="Times New Roman" pitchFamily="18" charset="0"/>
              </a:rPr>
              <a:t>“</a:t>
            </a:r>
            <a:r>
              <a:rPr lang="en-US" altLang="ja-JP" sz="1200">
                <a:latin typeface="Times New Roman" pitchFamily="18" charset="0"/>
              </a:rPr>
              <a:t>Talented Tenth</a:t>
            </a:r>
            <a:r>
              <a:rPr lang="ja-JP" altLang="en-US" sz="1200">
                <a:latin typeface="Times New Roman" pitchFamily="18" charset="0"/>
              </a:rPr>
              <a:t>”</a:t>
            </a:r>
            <a:endParaRPr lang="en-US" altLang="ja-JP" sz="1200">
              <a:latin typeface="Times New Roman" pitchFamily="18" charset="0"/>
            </a:endParaRPr>
          </a:p>
          <a:p>
            <a:pPr>
              <a:spcAft>
                <a:spcPct val="50000"/>
              </a:spcAft>
            </a:pPr>
            <a:r>
              <a:rPr lang="en-US" sz="1200">
                <a:latin typeface="Times New Roman" pitchFamily="18" charset="0"/>
              </a:rPr>
              <a:t>Civil rights leader</a:t>
            </a:r>
          </a:p>
          <a:p>
            <a:pPr>
              <a:spcAft>
                <a:spcPct val="50000"/>
              </a:spcAft>
            </a:pPr>
            <a:r>
              <a:rPr lang="en-US" sz="1200">
                <a:latin typeface="Times New Roman" pitchFamily="18" charset="0"/>
              </a:rPr>
              <a:t>Pan-Africanism</a:t>
            </a:r>
          </a:p>
          <a:p>
            <a:pPr>
              <a:spcAft>
                <a:spcPct val="50000"/>
              </a:spcAft>
            </a:pPr>
            <a:r>
              <a:rPr lang="en-US" sz="1200">
                <a:latin typeface="Times New Roman" pitchFamily="18" charset="0"/>
              </a:rPr>
              <a:t>Founder of Tuskegee Institute</a:t>
            </a:r>
          </a:p>
          <a:p>
            <a:pPr>
              <a:spcAft>
                <a:spcPct val="50000"/>
              </a:spcAft>
            </a:pPr>
            <a:r>
              <a:rPr lang="en-US" sz="1200">
                <a:latin typeface="Times New Roman" pitchFamily="18" charset="0"/>
              </a:rPr>
              <a:t>Founder of NAACP</a:t>
            </a:r>
          </a:p>
          <a:p>
            <a:pPr>
              <a:spcAft>
                <a:spcPct val="50000"/>
              </a:spcAft>
            </a:pPr>
            <a:r>
              <a:rPr lang="en-US" sz="1200">
                <a:latin typeface="Times New Roman" pitchFamily="18" charset="0"/>
              </a:rPr>
              <a:t>Founder of the Niagara Movement</a:t>
            </a:r>
          </a:p>
          <a:p>
            <a:pPr>
              <a:spcAft>
                <a:spcPct val="50000"/>
              </a:spcAft>
            </a:pPr>
            <a:r>
              <a:rPr lang="en-US" sz="1200">
                <a:latin typeface="Times New Roman" pitchFamily="18" charset="0"/>
              </a:rPr>
              <a:t>Advocated industrial education</a:t>
            </a:r>
          </a:p>
        </p:txBody>
      </p:sp>
      <p:sp>
        <p:nvSpPr>
          <p:cNvPr id="13319" name="Text Box 13"/>
          <p:cNvSpPr txBox="1">
            <a:spLocks noChangeArrowheads="1"/>
          </p:cNvSpPr>
          <p:nvPr/>
        </p:nvSpPr>
        <p:spPr bwMode="auto">
          <a:xfrm>
            <a:off x="7620000" y="2286000"/>
            <a:ext cx="1447800" cy="438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Aft>
                <a:spcPct val="50000"/>
              </a:spcAft>
            </a:pPr>
            <a:r>
              <a:rPr lang="en-US" sz="1200">
                <a:latin typeface="Times New Roman" pitchFamily="18" charset="0"/>
              </a:rPr>
              <a:t>Critic of lynching</a:t>
            </a:r>
          </a:p>
          <a:p>
            <a:pPr algn="r">
              <a:spcAft>
                <a:spcPct val="50000"/>
              </a:spcAft>
            </a:pPr>
            <a:r>
              <a:rPr lang="en-US" sz="1200">
                <a:latin typeface="Times New Roman" pitchFamily="18" charset="0"/>
              </a:rPr>
              <a:t>Author of</a:t>
            </a:r>
            <a:r>
              <a:rPr lang="en-US" sz="1200" i="1">
                <a:latin typeface="Times New Roman" pitchFamily="18" charset="0"/>
              </a:rPr>
              <a:t> Up From Slavery</a:t>
            </a:r>
            <a:r>
              <a:rPr lang="en-US" sz="1200">
                <a:latin typeface="Times New Roman" pitchFamily="18" charset="0"/>
              </a:rPr>
              <a:t> (1901)</a:t>
            </a:r>
          </a:p>
          <a:p>
            <a:pPr algn="r">
              <a:spcAft>
                <a:spcPct val="50000"/>
              </a:spcAft>
            </a:pPr>
            <a:r>
              <a:rPr lang="en-US" sz="1200">
                <a:latin typeface="Times New Roman" pitchFamily="18" charset="0"/>
              </a:rPr>
              <a:t>Author of </a:t>
            </a:r>
            <a:r>
              <a:rPr lang="en-US" sz="1200" i="1">
                <a:latin typeface="Times New Roman" pitchFamily="18" charset="0"/>
              </a:rPr>
              <a:t>The Souls of Black Folk</a:t>
            </a:r>
            <a:r>
              <a:rPr lang="en-US" sz="1200">
                <a:latin typeface="Times New Roman" pitchFamily="18" charset="0"/>
              </a:rPr>
              <a:t> (1903)</a:t>
            </a:r>
          </a:p>
          <a:p>
            <a:pPr algn="r">
              <a:spcAft>
                <a:spcPct val="50000"/>
              </a:spcAft>
            </a:pPr>
            <a:r>
              <a:rPr lang="en-US" sz="1200">
                <a:latin typeface="Times New Roman" pitchFamily="18" charset="0"/>
              </a:rPr>
              <a:t>Editor of </a:t>
            </a:r>
            <a:r>
              <a:rPr lang="en-US" sz="1200" i="1">
                <a:latin typeface="Times New Roman" pitchFamily="18" charset="0"/>
              </a:rPr>
              <a:t>The Crisis</a:t>
            </a:r>
          </a:p>
          <a:p>
            <a:pPr algn="r">
              <a:spcAft>
                <a:spcPct val="50000"/>
              </a:spcAft>
            </a:pPr>
            <a:r>
              <a:rPr lang="en-US" sz="1200">
                <a:latin typeface="Times New Roman" pitchFamily="18" charset="0"/>
              </a:rPr>
              <a:t>Consultant to Teddy Roosevelt</a:t>
            </a:r>
          </a:p>
          <a:p>
            <a:pPr algn="r">
              <a:spcAft>
                <a:spcPct val="50000"/>
              </a:spcAft>
            </a:pPr>
            <a:r>
              <a:rPr lang="ja-JP" altLang="en-US" sz="1200">
                <a:latin typeface="Times New Roman" pitchFamily="18" charset="0"/>
              </a:rPr>
              <a:t>“</a:t>
            </a:r>
            <a:r>
              <a:rPr lang="en-US" altLang="ja-JP" sz="1200">
                <a:latin typeface="Times New Roman" pitchFamily="18" charset="0"/>
              </a:rPr>
              <a:t>The Great Accomodator</a:t>
            </a:r>
            <a:r>
              <a:rPr lang="ja-JP" altLang="en-US" sz="1200">
                <a:latin typeface="Times New Roman" pitchFamily="18" charset="0"/>
              </a:rPr>
              <a:t>”</a:t>
            </a:r>
            <a:endParaRPr lang="en-US" altLang="ja-JP" sz="1200">
              <a:latin typeface="Times New Roman" pitchFamily="18" charset="0"/>
            </a:endParaRPr>
          </a:p>
          <a:p>
            <a:pPr algn="r">
              <a:spcAft>
                <a:spcPct val="50000"/>
              </a:spcAft>
            </a:pPr>
            <a:r>
              <a:rPr lang="en-US" sz="1200">
                <a:latin typeface="Times New Roman" pitchFamily="18" charset="0"/>
              </a:rPr>
              <a:t>Advocated professional education</a:t>
            </a:r>
          </a:p>
          <a:p>
            <a:pPr algn="r">
              <a:spcAft>
                <a:spcPct val="50000"/>
              </a:spcAft>
            </a:pPr>
            <a:r>
              <a:rPr lang="en-US" sz="1200">
                <a:latin typeface="Times New Roman" pitchFamily="18" charset="0"/>
              </a:rPr>
              <a:t>Ph.D. from Harvard</a:t>
            </a:r>
          </a:p>
          <a:p>
            <a:pPr algn="r">
              <a:spcAft>
                <a:spcPct val="50000"/>
              </a:spcAft>
            </a:pPr>
            <a:r>
              <a:rPr lang="en-US" sz="1200">
                <a:latin typeface="Times New Roman" pitchFamily="18" charset="0"/>
              </a:rPr>
              <a:t>Wanted blacks to have a better way of life</a:t>
            </a:r>
          </a:p>
          <a:p>
            <a:pPr algn="r">
              <a:spcAft>
                <a:spcPct val="5000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13320" name="Text Box 14"/>
          <p:cNvSpPr txBox="1">
            <a:spLocks noChangeArrowheads="1"/>
          </p:cNvSpPr>
          <p:nvPr/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>
                <a:latin typeface="Rage Italic" pitchFamily="66" charset="0"/>
              </a:rPr>
              <a:t>Created by          Mr. Johnson</a:t>
            </a:r>
            <a:endParaRPr lang="en-US" sz="1200"/>
          </a:p>
        </p:txBody>
      </p:sp>
      <p:sp>
        <p:nvSpPr>
          <p:cNvPr id="13321" name="TextBox 11"/>
          <p:cNvSpPr txBox="1">
            <a:spLocks noChangeArrowheads="1"/>
          </p:cNvSpPr>
          <p:nvPr/>
        </p:nvSpPr>
        <p:spPr bwMode="auto">
          <a:xfrm>
            <a:off x="2514600" y="1752600"/>
            <a:ext cx="1828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Modern No. 20" pitchFamily="18" charset="0"/>
              </a:rPr>
              <a:t>Booker T. Washington</a:t>
            </a:r>
          </a:p>
        </p:txBody>
      </p:sp>
      <p:sp>
        <p:nvSpPr>
          <p:cNvPr id="13322" name="TextBox 12"/>
          <p:cNvSpPr txBox="1">
            <a:spLocks noChangeArrowheads="1"/>
          </p:cNvSpPr>
          <p:nvPr/>
        </p:nvSpPr>
        <p:spPr bwMode="auto">
          <a:xfrm>
            <a:off x="4648200" y="1752600"/>
            <a:ext cx="1828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Modern No. 20" pitchFamily="18" charset="0"/>
              </a:rPr>
              <a:t>W.E.B.     DuBois</a:t>
            </a:r>
          </a:p>
        </p:txBody>
      </p:sp>
      <p:sp>
        <p:nvSpPr>
          <p:cNvPr id="13323" name="TextBox 13"/>
          <p:cNvSpPr txBox="1">
            <a:spLocks noChangeArrowheads="1"/>
          </p:cNvSpPr>
          <p:nvPr/>
        </p:nvSpPr>
        <p:spPr bwMode="auto">
          <a:xfrm>
            <a:off x="3962400" y="54102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Modern No. 20" pitchFamily="18" charset="0"/>
              </a:rPr>
              <a:t>Both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110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MS PGothic</vt:lpstr>
      <vt:lpstr>Calibri</vt:lpstr>
      <vt:lpstr>Modern No. 20</vt:lpstr>
      <vt:lpstr>Times New Roman</vt:lpstr>
      <vt:lpstr>Rage Italic</vt:lpstr>
      <vt:lpstr>Default Design</vt:lpstr>
      <vt:lpstr>The Great Debate  Place the phrases in the appropriate portion of the Venn diagram.  Then write three phrases of your own in the diagram.</vt:lpstr>
    </vt:vector>
  </TitlesOfParts>
  <Company>Hertford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Debate Washington &amp; DuBois</dc:title>
  <dc:creator>Ahoskie Elementary</dc:creator>
  <cp:lastModifiedBy>Jennifer L Sanders</cp:lastModifiedBy>
  <cp:revision>17</cp:revision>
  <dcterms:created xsi:type="dcterms:W3CDTF">2007-03-28T21:03:56Z</dcterms:created>
  <dcterms:modified xsi:type="dcterms:W3CDTF">2018-01-28T20:48:27Z</dcterms:modified>
</cp:coreProperties>
</file>