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68" r:id="rId5"/>
    <p:sldId id="259" r:id="rId6"/>
    <p:sldId id="266" r:id="rId7"/>
    <p:sldId id="267" r:id="rId8"/>
    <p:sldId id="271" r:id="rId9"/>
    <p:sldId id="261" r:id="rId10"/>
    <p:sldId id="264" r:id="rId11"/>
    <p:sldId id="265" r:id="rId12"/>
    <p:sldId id="269" r:id="rId13"/>
    <p:sldId id="262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4D0A1F-1738-4CA3-82A3-3E687DC35958}" type="datetimeFigureOut">
              <a:rPr lang="en-US" smtClean="0"/>
              <a:pPr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11A7E0-5109-475E-9D9E-AA8719565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digitalhistory.uh.edu/active_learning/explorations/spain/spain_sepulveda.cf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nationalhumanitiescenter.org/pds/amerbegin/contact/text7/casas_destruction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ztec_Inca_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492" y="685800"/>
            <a:ext cx="8122708" cy="6092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HAP-P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erlin Sans FB" pitchFamily="34" charset="0"/>
              </a:rPr>
              <a:t>H 	historical context</a:t>
            </a:r>
            <a:endParaRPr lang="en-US" sz="4800" dirty="0">
              <a:latin typeface="Berlin Sans FB" pitchFamily="34" charset="0"/>
            </a:endParaRPr>
          </a:p>
          <a:p>
            <a:r>
              <a:rPr lang="en-US" sz="4800" dirty="0" smtClean="0">
                <a:latin typeface="Berlin Sans FB" pitchFamily="34" charset="0"/>
              </a:rPr>
              <a:t>A	audience</a:t>
            </a:r>
            <a:endParaRPr lang="en-US" sz="4800" dirty="0">
              <a:latin typeface="Berlin Sans FB" pitchFamily="34" charset="0"/>
            </a:endParaRPr>
          </a:p>
          <a:p>
            <a:r>
              <a:rPr lang="en-US" sz="4800" dirty="0">
                <a:latin typeface="Berlin Sans FB" pitchFamily="34" charset="0"/>
              </a:rPr>
              <a:t>P	</a:t>
            </a:r>
            <a:r>
              <a:rPr lang="en-US" sz="4800" dirty="0" smtClean="0">
                <a:latin typeface="Berlin Sans FB" pitchFamily="34" charset="0"/>
              </a:rPr>
              <a:t>purpose</a:t>
            </a:r>
          </a:p>
          <a:p>
            <a:r>
              <a:rPr lang="en-US" sz="4800" dirty="0" smtClean="0">
                <a:latin typeface="Berlin Sans FB" pitchFamily="34" charset="0"/>
              </a:rPr>
              <a:t>P 	point </a:t>
            </a:r>
            <a:r>
              <a:rPr lang="en-US" sz="4800" dirty="0">
                <a:latin typeface="Berlin Sans FB" pitchFamily="34" charset="0"/>
              </a:rPr>
              <a:t>of view</a:t>
            </a:r>
          </a:p>
          <a:p>
            <a:pPr marL="13716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 </a:t>
            </a:r>
            <a:r>
              <a:rPr lang="en-US" dirty="0" err="1" smtClean="0"/>
              <a:t>Gines</a:t>
            </a:r>
            <a:r>
              <a:rPr lang="en-US" dirty="0" smtClean="0"/>
              <a:t> de Sepulveda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i="1" dirty="0" smtClean="0">
                <a:hlinkClick r:id="rId2"/>
              </a:rPr>
              <a:t>The Second </a:t>
            </a:r>
            <a:r>
              <a:rPr lang="en-US" i="1" dirty="0" err="1" smtClean="0">
                <a:hlinkClick r:id="rId2"/>
              </a:rPr>
              <a:t>Democrates</a:t>
            </a:r>
            <a:r>
              <a:rPr lang="en-US" i="1" dirty="0" smtClean="0">
                <a:hlinkClick r:id="rId2"/>
              </a:rPr>
              <a:t> 1547</a:t>
            </a:r>
            <a:endParaRPr lang="en-US" i="1" dirty="0"/>
          </a:p>
        </p:txBody>
      </p:sp>
      <p:pic>
        <p:nvPicPr>
          <p:cNvPr id="4" name="Picture 3" descr="sepulve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133599"/>
            <a:ext cx="3200400" cy="442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u="sng" dirty="0" smtClean="0"/>
              <a:t>Questions: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1. What differences does Sepulveda emphasize between Europeans (especially Spaniards) and the Indians?</a:t>
            </a:r>
            <a:endParaRPr lang="en-US" sz="4000" b="1" smtClean="0"/>
          </a:p>
          <a:p>
            <a:pPr>
              <a:buNone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2. What grounds does he assert the superiority of European culture?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Fr. Bartoleme de la Casas </a:t>
            </a:r>
            <a:br>
              <a:rPr lang="en-US" dirty="0" smtClean="0"/>
            </a:br>
            <a:r>
              <a:rPr lang="en-US" sz="3100" i="1" dirty="0" smtClean="0">
                <a:hlinkClick r:id="rId2"/>
              </a:rPr>
              <a:t>The Destruction of the West Indies(1552)</a:t>
            </a:r>
            <a:endParaRPr lang="en-US" sz="3100" i="1" dirty="0"/>
          </a:p>
        </p:txBody>
      </p:sp>
      <p:pic>
        <p:nvPicPr>
          <p:cNvPr id="4" name="Content Placeholder 3" descr="de la cas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828800"/>
            <a:ext cx="4840942" cy="4267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u="sng" dirty="0" smtClean="0"/>
              <a:t>Questions: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1.</a:t>
            </a:r>
            <a:r>
              <a:rPr lang="en-US" sz="4000" dirty="0" smtClean="0"/>
              <a:t> </a:t>
            </a:r>
            <a:r>
              <a:rPr lang="en-US" sz="4000" b="1" dirty="0" smtClean="0"/>
              <a:t>How are his views of the Indians different from those of Sepulveda? </a:t>
            </a:r>
          </a:p>
          <a:p>
            <a:pPr>
              <a:buNone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2. What ideas did the two debaters share?  </a:t>
            </a: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were the causes of European exploration? </a:t>
            </a:r>
            <a:endParaRPr lang="en-US" sz="4000" dirty="0" smtClean="0"/>
          </a:p>
          <a:p>
            <a:r>
              <a:rPr lang="en-US" sz="4000" dirty="0" smtClean="0"/>
              <a:t>What </a:t>
            </a:r>
            <a:r>
              <a:rPr lang="en-US" sz="4000" dirty="0"/>
              <a:t>contributed to their success?</a:t>
            </a:r>
          </a:p>
        </p:txBody>
      </p:sp>
    </p:spTree>
    <p:extLst>
      <p:ext uri="{BB962C8B-B14F-4D97-AF65-F5344CB8AC3E}">
        <p14:creationId xmlns:p14="http://schemas.microsoft.com/office/powerpoint/2010/main" xmlns="" val="27214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34975"/>
            <a:ext cx="7772400" cy="1470025"/>
          </a:xfrm>
        </p:spPr>
        <p:txBody>
          <a:bodyPr/>
          <a:lstStyle/>
          <a:p>
            <a:r>
              <a:rPr lang="en-US" dirty="0" smtClean="0"/>
              <a:t>The New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Unit 1.2</a:t>
            </a:r>
            <a:endParaRPr lang="en-US" dirty="0"/>
          </a:p>
        </p:txBody>
      </p:sp>
      <p:pic>
        <p:nvPicPr>
          <p:cNvPr id="13314" name="Picture 2" descr="http://t1.gstatic.com/images?q=tbn:ANd9GcTDIub40LenjjhTs2plkuaQVSZsCVunLgyk-RoEDTZ6BQ8w7o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499576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European’s Understanding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Munster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897794"/>
            <a:ext cx="7624997" cy="5960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travel beyond the known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Europeans wanted luxuries from China, India &amp; ‘Spice Islands’ that were prohibitively expensive to transport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Quicker trade routes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technology of the</a:t>
            </a:r>
            <a:r>
              <a:rPr lang="en-US" u="sng" dirty="0" smtClean="0"/>
              <a:t> caravel </a:t>
            </a:r>
            <a:r>
              <a:rPr lang="en-US" dirty="0" smtClean="0"/>
              <a:t>made alternate trade routes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Portuguese forays into coastal Africa had been successful for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Gold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 labor (slaves)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 establishment of plantations (sugar)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 </a:t>
            </a:r>
            <a:r>
              <a:rPr lang="en-US" smtClean="0"/>
              <a:t>15</a:t>
            </a:r>
            <a:r>
              <a:rPr lang="en-US" baseline="30000" smtClean="0"/>
              <a:t>th</a:t>
            </a:r>
            <a:r>
              <a:rPr lang="en-US" smtClean="0"/>
              <a:t> Century </a:t>
            </a:r>
            <a:r>
              <a:rPr lang="en-US" dirty="0" smtClean="0"/>
              <a:t>European Trade</a:t>
            </a:r>
            <a:endParaRPr lang="en-US" dirty="0"/>
          </a:p>
        </p:txBody>
      </p:sp>
      <p:pic>
        <p:nvPicPr>
          <p:cNvPr id="4" name="Content Placeholder 3" descr="Euro_trade_routes1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77606"/>
            <a:ext cx="6400800" cy="4553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European Exploration of 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 late 1400s, Portuguese had shown </a:t>
            </a:r>
            <a:r>
              <a:rPr lang="en-US" b="1" u="sng" dirty="0" smtClean="0">
                <a:solidFill>
                  <a:srgbClr val="FFFF00"/>
                </a:solidFill>
              </a:rPr>
              <a:t>feasibility of long range ocean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Spain had developed into a united, wealthy, </a:t>
            </a:r>
            <a:r>
              <a:rPr lang="en-US" b="1" u="sng" dirty="0" smtClean="0">
                <a:solidFill>
                  <a:srgbClr val="FFFF00"/>
                </a:solidFill>
              </a:rPr>
              <a:t>modern nation-state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Renaissance inspired spirit of optimism &amp;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FFFF00"/>
                </a:solidFill>
              </a:rPr>
              <a:t>Compass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FFFF00"/>
                </a:solidFill>
              </a:rPr>
              <a:t>Printing press </a:t>
            </a:r>
            <a:r>
              <a:rPr lang="en-US" dirty="0" smtClean="0"/>
              <a:t>helped spread knowledge quickly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European Success in the NW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Steel weapons &amp; gunpowder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Disease (small pox</a:t>
            </a:r>
            <a:r>
              <a:rPr lang="en-US" smtClean="0"/>
              <a:t>, measles)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Surprise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Exploitation of tribal rivalries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upload.wikimedia.org/wikipedia/commons/thumb/b/b5/Quetzalcoatl_1.jpg/170px-Quetzalcoat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3454400" cy="5181600"/>
          </a:xfrm>
          <a:prstGeom prst="rect">
            <a:avLst/>
          </a:prstGeom>
          <a:noFill/>
        </p:spPr>
      </p:pic>
      <p:pic>
        <p:nvPicPr>
          <p:cNvPr id="15366" name="Picture 6" descr="http://t2.gstatic.com/images?q=tbn:ANd9GcS5tsEv0mcc4jX7s34Yplj-hi9ZEwkUMF6YwK5pYjUcLDsw9H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160" y="2667000"/>
            <a:ext cx="3799840" cy="4191000"/>
          </a:xfrm>
          <a:prstGeom prst="rect">
            <a:avLst/>
          </a:prstGeom>
          <a:noFill/>
        </p:spPr>
      </p:pic>
      <p:pic>
        <p:nvPicPr>
          <p:cNvPr id="15368" name="Picture 8" descr="http://www.elconfidencial.com/fotos/noticias_2011/2013050998cortes_moctezuma_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-304800"/>
            <a:ext cx="6096000" cy="2571751"/>
          </a:xfrm>
          <a:prstGeom prst="rect">
            <a:avLst/>
          </a:prstGeom>
          <a:noFill/>
        </p:spPr>
      </p:pic>
      <p:pic>
        <p:nvPicPr>
          <p:cNvPr id="15370" name="Picture 10" descr="http://www.artvalue.com/image.aspx?PHOTO_ID=1911353&amp;width=500&amp;height=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876550"/>
            <a:ext cx="310515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Exch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432800" cy="6324600"/>
          </a:xfrm>
        </p:spPr>
      </p:pic>
      <p:pic>
        <p:nvPicPr>
          <p:cNvPr id="1026" name="Picture 2" descr="http://apworldhistory2012-2013.weebly.com/uploads/9/9/9/6/9996001/5885243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553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2090</TotalTime>
  <Words>182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The New World</vt:lpstr>
      <vt:lpstr>A European’s Understanding</vt:lpstr>
      <vt:lpstr>Why travel beyond the known world?</vt:lpstr>
      <vt:lpstr>Late 15th Century European Trade</vt:lpstr>
      <vt:lpstr>Causes of European Exploration of the New World</vt:lpstr>
      <vt:lpstr>Causes of European Success in the NW</vt:lpstr>
      <vt:lpstr>Slide 8</vt:lpstr>
      <vt:lpstr>Slide 9</vt:lpstr>
      <vt:lpstr>HAP-P</vt:lpstr>
      <vt:lpstr>Juan Gines de Sepulveda</vt:lpstr>
      <vt:lpstr>Document 1</vt:lpstr>
      <vt:lpstr>Fr. Bartoleme de la Casas  The Destruction of the West Indies(1552)</vt:lpstr>
      <vt:lpstr>Document 2</vt:lpstr>
      <vt:lpstr>Closure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World</dc:title>
  <dc:creator>Yvette</dc:creator>
  <cp:lastModifiedBy>Jennifer L Sanders</cp:lastModifiedBy>
  <cp:revision>47</cp:revision>
  <dcterms:created xsi:type="dcterms:W3CDTF">2012-08-19T12:54:56Z</dcterms:created>
  <dcterms:modified xsi:type="dcterms:W3CDTF">2017-09-10T16:58:01Z</dcterms:modified>
</cp:coreProperties>
</file>