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64" r:id="rId5"/>
    <p:sldId id="258" r:id="rId6"/>
    <p:sldId id="275" r:id="rId7"/>
    <p:sldId id="273" r:id="rId8"/>
    <p:sldId id="271" r:id="rId9"/>
    <p:sldId id="268" r:id="rId10"/>
    <p:sldId id="259" r:id="rId11"/>
    <p:sldId id="274" r:id="rId12"/>
    <p:sldId id="270" r:id="rId13"/>
    <p:sldId id="262" r:id="rId14"/>
    <p:sldId id="260" r:id="rId15"/>
    <p:sldId id="276" r:id="rId16"/>
    <p:sldId id="272" r:id="rId17"/>
    <p:sldId id="266" r:id="rId18"/>
  </p:sldIdLst>
  <p:sldSz cx="9144000" cy="6858000" type="screen4x3"/>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96"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71516D7-DA2F-4377-B3DF-D9E8F6013A7C}" type="datetimeFigureOut">
              <a:rPr lang="en-US" smtClean="0"/>
              <a:t>3/11/2013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CD4225DB-F8A4-43AB-AA2D-311F62CDBC0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516D7-DA2F-4377-B3DF-D9E8F6013A7C}"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516D7-DA2F-4377-B3DF-D9E8F6013A7C}"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1516D7-DA2F-4377-B3DF-D9E8F6013A7C}"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71516D7-DA2F-4377-B3DF-D9E8F6013A7C}"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71516D7-DA2F-4377-B3DF-D9E8F6013A7C}"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225DB-F8A4-43AB-AA2D-311F62CDBC09}"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1516D7-DA2F-4377-B3DF-D9E8F6013A7C}"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71516D7-DA2F-4377-B3DF-D9E8F6013A7C}" type="datetimeFigureOut">
              <a:rPr lang="en-US" smtClean="0"/>
              <a:t>3/11/2013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D71516D7-DA2F-4377-B3DF-D9E8F6013A7C}" type="datetimeFigureOut">
              <a:rPr lang="en-US" smtClean="0"/>
              <a:t>3/11/2013</a:t>
            </a:fld>
            <a:endParaRPr lang="en-US"/>
          </a:p>
        </p:txBody>
      </p:sp>
      <p:sp>
        <p:nvSpPr>
          <p:cNvPr id="8" name="Slide Number Placeholder 7"/>
          <p:cNvSpPr>
            <a:spLocks noGrp="1"/>
          </p:cNvSpPr>
          <p:nvPr>
            <p:ph type="sldNum" sz="quarter" idx="11"/>
          </p:nvPr>
        </p:nvSpPr>
        <p:spPr/>
        <p:txBody>
          <a:bodyPr/>
          <a:lstStyle/>
          <a:p>
            <a:fld id="{CD4225DB-F8A4-43AB-AA2D-311F62CDBC0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1516D7-DA2F-4377-B3DF-D9E8F6013A7C}" type="datetimeFigureOut">
              <a:rPr lang="en-US" smtClean="0"/>
              <a:t>3/11/2013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71516D7-DA2F-4377-B3DF-D9E8F6013A7C}"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CD4225DB-F8A4-43AB-AA2D-311F62CDBC0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D71516D7-DA2F-4377-B3DF-D9E8F6013A7C}"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225DB-F8A4-43AB-AA2D-311F62CDBC0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71516D7-DA2F-4377-B3DF-D9E8F6013A7C}" type="datetimeFigureOut">
              <a:rPr lang="en-US" smtClean="0"/>
              <a:t>3/11/2013</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CD4225DB-F8A4-43AB-AA2D-311F62CDBC0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tags" Target="../tags/tag31.xml"/><Relationship Id="rId7" Type="http://schemas.openxmlformats.org/officeDocument/2006/relationships/oleObject" Target="../embeddings/oleObject7.bin"/><Relationship Id="rId2" Type="http://schemas.openxmlformats.org/officeDocument/2006/relationships/tags" Target="../tags/tag30.xml"/><Relationship Id="rId1" Type="http://schemas.openxmlformats.org/officeDocument/2006/relationships/vmlDrawing" Target="../drawings/vmlDrawing7.vml"/><Relationship Id="rId6" Type="http://schemas.openxmlformats.org/officeDocument/2006/relationships/slideLayout" Target="../slideLayouts/slideLayout12.xml"/><Relationship Id="rId5" Type="http://schemas.openxmlformats.org/officeDocument/2006/relationships/tags" Target="../tags/tag33.xml"/><Relationship Id="rId4" Type="http://schemas.openxmlformats.org/officeDocument/2006/relationships/tags" Target="../tags/tag32.xml"/></Relationships>
</file>

<file path=ppt/slides/_rels/slide12.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tags" Target="../tags/tag35.xml"/><Relationship Id="rId7" Type="http://schemas.openxmlformats.org/officeDocument/2006/relationships/oleObject" Target="../embeddings/oleObject8.bin"/><Relationship Id="rId2" Type="http://schemas.openxmlformats.org/officeDocument/2006/relationships/tags" Target="../tags/tag34.xml"/><Relationship Id="rId1" Type="http://schemas.openxmlformats.org/officeDocument/2006/relationships/vmlDrawing" Target="../drawings/vmlDrawing8.vml"/><Relationship Id="rId6" Type="http://schemas.openxmlformats.org/officeDocument/2006/relationships/slideLayout" Target="../slideLayouts/slideLayout2.xml"/><Relationship Id="rId5" Type="http://schemas.openxmlformats.org/officeDocument/2006/relationships/tags" Target="../tags/tag37.xml"/><Relationship Id="rId4" Type="http://schemas.openxmlformats.org/officeDocument/2006/relationships/tags" Target="../tags/tag36.xml"/></Relationships>
</file>

<file path=ppt/slides/_rels/slide1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tags" Target="../tags/tag39.xml"/><Relationship Id="rId7" Type="http://schemas.openxmlformats.org/officeDocument/2006/relationships/oleObject" Target="../embeddings/oleObject9.bin"/><Relationship Id="rId2" Type="http://schemas.openxmlformats.org/officeDocument/2006/relationships/tags" Target="../tags/tag38.xml"/><Relationship Id="rId1" Type="http://schemas.openxmlformats.org/officeDocument/2006/relationships/vmlDrawing" Target="../drawings/vmlDrawing9.vml"/><Relationship Id="rId6" Type="http://schemas.openxmlformats.org/officeDocument/2006/relationships/slideLayout" Target="../slideLayouts/slideLayout12.xml"/><Relationship Id="rId5" Type="http://schemas.openxmlformats.org/officeDocument/2006/relationships/tags" Target="../tags/tag41.xml"/><Relationship Id="rId4" Type="http://schemas.openxmlformats.org/officeDocument/2006/relationships/tags" Target="../tags/tag40.xml"/></Relationships>
</file>

<file path=ppt/slides/_rels/slide14.xml.rels><?xml version="1.0" encoding="UTF-8" standalone="yes"?>
<Relationships xmlns="http://schemas.openxmlformats.org/package/2006/relationships"><Relationship Id="rId3" Type="http://schemas.microsoft.com/office/2007/relationships/media" Target="../media/media3.wmv"/><Relationship Id="rId7" Type="http://schemas.openxmlformats.org/officeDocument/2006/relationships/image" Target="../media/image21.png"/><Relationship Id="rId2" Type="http://schemas.openxmlformats.org/officeDocument/2006/relationships/video" Target="file:///G:\Cesar_Chavez.wmv" TargetMode="External"/><Relationship Id="rId1" Type="http://schemas.openxmlformats.org/officeDocument/2006/relationships/tags" Target="../tags/tag42.xml"/><Relationship Id="rId6" Type="http://schemas.openxmlformats.org/officeDocument/2006/relationships/image" Target="../media/image20.png"/><Relationship Id="rId5" Type="http://schemas.openxmlformats.org/officeDocument/2006/relationships/slideLayout" Target="../slideLayouts/slideLayout2.xml"/><Relationship Id="rId4" Type="http://schemas.openxmlformats.org/officeDocument/2006/relationships/video" Target="../media/media3.wmv"/></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43.xml"/></Relationships>
</file>

<file path=ppt/slides/_rels/slide16.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tags" Target="../tags/tag45.xml"/><Relationship Id="rId7" Type="http://schemas.openxmlformats.org/officeDocument/2006/relationships/oleObject" Target="../embeddings/oleObject10.bin"/><Relationship Id="rId2" Type="http://schemas.openxmlformats.org/officeDocument/2006/relationships/tags" Target="../tags/tag44.xml"/><Relationship Id="rId1" Type="http://schemas.openxmlformats.org/officeDocument/2006/relationships/vmlDrawing" Target="../drawings/vmlDrawing10.vml"/><Relationship Id="rId6" Type="http://schemas.openxmlformats.org/officeDocument/2006/relationships/slideLayout" Target="../slideLayouts/slideLayout2.xml"/><Relationship Id="rId5" Type="http://schemas.openxmlformats.org/officeDocument/2006/relationships/tags" Target="../tags/tag47.xml"/><Relationship Id="rId4" Type="http://schemas.openxmlformats.org/officeDocument/2006/relationships/tags" Target="../tags/tag46.xml"/></Relationships>
</file>

<file path=ppt/slides/_rels/slide1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49.xml"/><Relationship Id="rId7" Type="http://schemas.openxmlformats.org/officeDocument/2006/relationships/oleObject" Target="../embeddings/oleObject11.bin"/><Relationship Id="rId2" Type="http://schemas.openxmlformats.org/officeDocument/2006/relationships/tags" Target="../tags/tag48.xml"/><Relationship Id="rId1" Type="http://schemas.openxmlformats.org/officeDocument/2006/relationships/vmlDrawing" Target="../drawings/vmlDrawing11.vml"/><Relationship Id="rId6" Type="http://schemas.openxmlformats.org/officeDocument/2006/relationships/slideLayout" Target="../slideLayouts/slideLayout12.xml"/><Relationship Id="rId5" Type="http://schemas.openxmlformats.org/officeDocument/2006/relationships/tags" Target="../tags/tag51.xml"/><Relationship Id="rId4" Type="http://schemas.openxmlformats.org/officeDocument/2006/relationships/tags" Target="../tags/tag50.xml"/></Relationships>
</file>

<file path=ppt/slides/_rels/slide2.xml.rels><?xml version="1.0" encoding="UTF-8" standalone="yes"?>
<Relationships xmlns="http://schemas.openxmlformats.org/package/2006/relationships"><Relationship Id="rId3" Type="http://schemas.microsoft.com/office/2007/relationships/media" Target="../media/media1.wmv"/><Relationship Id="rId7" Type="http://schemas.openxmlformats.org/officeDocument/2006/relationships/image" Target="../media/image7.png"/><Relationship Id="rId2" Type="http://schemas.openxmlformats.org/officeDocument/2006/relationships/video" Target="file:///G:\W.E.B._DuBois_Founds_NAACP.wmv" TargetMode="Externa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1.wmv"/></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tags" Target="../tags/tag5.xml"/><Relationship Id="rId7" Type="http://schemas.openxmlformats.org/officeDocument/2006/relationships/oleObject" Target="../embeddings/oleObject1.bin"/><Relationship Id="rId2" Type="http://schemas.openxmlformats.org/officeDocument/2006/relationships/tags" Target="../tags/tag4.xml"/><Relationship Id="rId1"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tags" Target="../tags/tag7.xml"/><Relationship Id="rId4" Type="http://schemas.openxmlformats.org/officeDocument/2006/relationships/tags" Target="../tags/tag6.xml"/></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tags" Target="../tags/tag9.xml"/><Relationship Id="rId7" Type="http://schemas.openxmlformats.org/officeDocument/2006/relationships/oleObject" Target="../embeddings/oleObject2.bin"/><Relationship Id="rId2" Type="http://schemas.openxmlformats.org/officeDocument/2006/relationships/tags" Target="../tags/tag8.xml"/><Relationship Id="rId1" Type="http://schemas.openxmlformats.org/officeDocument/2006/relationships/vmlDrawing" Target="../drawings/vmlDrawing2.vml"/><Relationship Id="rId6" Type="http://schemas.openxmlformats.org/officeDocument/2006/relationships/slideLayout" Target="../slideLayouts/slideLayout12.xml"/><Relationship Id="rId5" Type="http://schemas.openxmlformats.org/officeDocument/2006/relationships/tags" Target="../tags/tag11.xml"/><Relationship Id="rId4" Type="http://schemas.openxmlformats.org/officeDocument/2006/relationships/tags" Target="../tags/tag10.xml"/></Relationships>
</file>

<file path=ppt/slides/_rels/slide5.xml.rels><?xml version="1.0" encoding="UTF-8" standalone="yes"?>
<Relationships xmlns="http://schemas.openxmlformats.org/package/2006/relationships"><Relationship Id="rId3" Type="http://schemas.microsoft.com/office/2007/relationships/media" Target="../media/media2.wmv"/><Relationship Id="rId7" Type="http://schemas.openxmlformats.org/officeDocument/2006/relationships/image" Target="../media/image11.png"/><Relationship Id="rId2" Type="http://schemas.openxmlformats.org/officeDocument/2006/relationships/video" Target="file:///G:\Betty_Friedan.wmv" TargetMode="Externa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2.wmv"/></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tags" Target="../tags/tag14.xml"/><Relationship Id="rId7"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vmlDrawing" Target="../drawings/vmlDrawing3.vml"/><Relationship Id="rId6" Type="http://schemas.openxmlformats.org/officeDocument/2006/relationships/slideLayout" Target="../slideLayouts/slideLayout12.xml"/><Relationship Id="rId5" Type="http://schemas.openxmlformats.org/officeDocument/2006/relationships/tags" Target="../tags/tag16.xml"/><Relationship Id="rId4" Type="http://schemas.openxmlformats.org/officeDocument/2006/relationships/tags" Target="../tags/tag15.xml"/><Relationship Id="rId9" Type="http://schemas.openxmlformats.org/officeDocument/2006/relationships/image" Target="../media/image12.emf"/></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tags" Target="../tags/tag18.xml"/><Relationship Id="rId7" Type="http://schemas.openxmlformats.org/officeDocument/2006/relationships/oleObject" Target="../embeddings/oleObject4.bin"/><Relationship Id="rId2" Type="http://schemas.openxmlformats.org/officeDocument/2006/relationships/tags" Target="../tags/tag17.xml"/><Relationship Id="rId1" Type="http://schemas.openxmlformats.org/officeDocument/2006/relationships/vmlDrawing" Target="../drawings/vmlDrawing4.vml"/><Relationship Id="rId6" Type="http://schemas.openxmlformats.org/officeDocument/2006/relationships/slideLayout" Target="../slideLayouts/slideLayout12.xml"/><Relationship Id="rId5" Type="http://schemas.openxmlformats.org/officeDocument/2006/relationships/tags" Target="../tags/tag20.xml"/><Relationship Id="rId4" Type="http://schemas.openxmlformats.org/officeDocument/2006/relationships/tags" Target="../tags/tag19.xml"/></Relationships>
</file>

<file path=ppt/slides/_rels/slide8.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tags" Target="../tags/tag22.xml"/><Relationship Id="rId7" Type="http://schemas.openxmlformats.org/officeDocument/2006/relationships/oleObject" Target="../embeddings/oleObject5.bin"/><Relationship Id="rId2" Type="http://schemas.openxmlformats.org/officeDocument/2006/relationships/tags" Target="../tags/tag21.xml"/><Relationship Id="rId1" Type="http://schemas.openxmlformats.org/officeDocument/2006/relationships/vmlDrawing" Target="../drawings/vmlDrawing5.vml"/><Relationship Id="rId6" Type="http://schemas.openxmlformats.org/officeDocument/2006/relationships/slideLayout" Target="../slideLayouts/slideLayout2.xml"/><Relationship Id="rId5" Type="http://schemas.openxmlformats.org/officeDocument/2006/relationships/tags" Target="../tags/tag24.xml"/><Relationship Id="rId4" Type="http://schemas.openxmlformats.org/officeDocument/2006/relationships/tags" Target="../tags/tag23.xml"/></Relationships>
</file>

<file path=ppt/slides/_rels/slide9.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tags" Target="../tags/tag26.xml"/><Relationship Id="rId7" Type="http://schemas.openxmlformats.org/officeDocument/2006/relationships/oleObject" Target="../embeddings/oleObject6.bin"/><Relationship Id="rId2" Type="http://schemas.openxmlformats.org/officeDocument/2006/relationships/tags" Target="../tags/tag25.xml"/><Relationship Id="rId1" Type="http://schemas.openxmlformats.org/officeDocument/2006/relationships/vmlDrawing" Target="../drawings/vmlDrawing6.vml"/><Relationship Id="rId6" Type="http://schemas.openxmlformats.org/officeDocument/2006/relationships/slideLayout" Target="../slideLayouts/slideLayout12.xml"/><Relationship Id="rId5" Type="http://schemas.openxmlformats.org/officeDocument/2006/relationships/tags" Target="../tags/tag28.xml"/><Relationship Id="rId4" Type="http://schemas.openxmlformats.org/officeDocument/2006/relationships/tags" Target="../tags/tag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2" name="Picture 10" descr="http://ts2.mm.bing.net/th?id=H.4704742441616409&amp;pid=15.1"/>
          <p:cNvPicPr>
            <a:picLocks noChangeAspect="1" noChangeArrowheads="1"/>
          </p:cNvPicPr>
          <p:nvPr/>
        </p:nvPicPr>
        <p:blipFill>
          <a:blip r:embed="rId3" cstate="print"/>
          <a:srcRect/>
          <a:stretch>
            <a:fillRect/>
          </a:stretch>
        </p:blipFill>
        <p:spPr bwMode="auto">
          <a:xfrm>
            <a:off x="228600" y="2438400"/>
            <a:ext cx="2514600" cy="3256616"/>
          </a:xfrm>
          <a:prstGeom prst="rect">
            <a:avLst/>
          </a:prstGeom>
          <a:noFill/>
        </p:spPr>
      </p:pic>
      <p:sp>
        <p:nvSpPr>
          <p:cNvPr id="2" name="Title 1"/>
          <p:cNvSpPr>
            <a:spLocks noGrp="1"/>
          </p:cNvSpPr>
          <p:nvPr>
            <p:ph type="ctrTitle"/>
          </p:nvPr>
        </p:nvSpPr>
        <p:spPr>
          <a:xfrm>
            <a:off x="685800" y="4953000"/>
            <a:ext cx="8229600" cy="2301240"/>
          </a:xfrm>
        </p:spPr>
        <p:txBody>
          <a:bodyPr/>
          <a:lstStyle/>
          <a:p>
            <a:pPr algn="ctr"/>
            <a:r>
              <a:rPr lang="en-US" dirty="0" smtClean="0"/>
              <a:t>OGT – Civil Rights &amp; Political Action Groups</a:t>
            </a:r>
            <a:endParaRPr lang="en-US" dirty="0"/>
          </a:p>
        </p:txBody>
      </p:sp>
      <p:sp>
        <p:nvSpPr>
          <p:cNvPr id="3" name="Subtitle 2"/>
          <p:cNvSpPr>
            <a:spLocks noGrp="1"/>
          </p:cNvSpPr>
          <p:nvPr>
            <p:ph type="subTitle" idx="1"/>
          </p:nvPr>
        </p:nvSpPr>
        <p:spPr/>
        <p:txBody>
          <a:bodyPr/>
          <a:lstStyle/>
          <a:p>
            <a:endParaRPr lang="en-US" dirty="0"/>
          </a:p>
        </p:txBody>
      </p:sp>
      <p:pic>
        <p:nvPicPr>
          <p:cNvPr id="23554" name="Picture 2" descr="http://ts3.mm.bing.net/th?id=H.4560977024189502&amp;pid=15.1"/>
          <p:cNvPicPr>
            <a:picLocks noChangeAspect="1" noChangeArrowheads="1"/>
          </p:cNvPicPr>
          <p:nvPr/>
        </p:nvPicPr>
        <p:blipFill>
          <a:blip r:embed="rId4" cstate="print"/>
          <a:srcRect/>
          <a:stretch>
            <a:fillRect/>
          </a:stretch>
        </p:blipFill>
        <p:spPr bwMode="auto">
          <a:xfrm>
            <a:off x="152400" y="0"/>
            <a:ext cx="2590800" cy="2452624"/>
          </a:xfrm>
          <a:prstGeom prst="rect">
            <a:avLst/>
          </a:prstGeom>
          <a:noFill/>
        </p:spPr>
      </p:pic>
      <p:pic>
        <p:nvPicPr>
          <p:cNvPr id="23556" name="Picture 4" descr="http://ts4.mm.bing.net/th?id=H.4832238521287103&amp;pid=15.1"/>
          <p:cNvPicPr>
            <a:picLocks noChangeAspect="1" noChangeArrowheads="1"/>
          </p:cNvPicPr>
          <p:nvPr/>
        </p:nvPicPr>
        <p:blipFill>
          <a:blip r:embed="rId5" cstate="print"/>
          <a:srcRect/>
          <a:stretch>
            <a:fillRect/>
          </a:stretch>
        </p:blipFill>
        <p:spPr bwMode="auto">
          <a:xfrm>
            <a:off x="2743200" y="0"/>
            <a:ext cx="3429000" cy="5018049"/>
          </a:xfrm>
          <a:prstGeom prst="rect">
            <a:avLst/>
          </a:prstGeom>
          <a:noFill/>
        </p:spPr>
      </p:pic>
      <p:pic>
        <p:nvPicPr>
          <p:cNvPr id="23558" name="Picture 6" descr="http://ts4.mm.bing.net/th?id=H.4595843590652407&amp;pid=15.1"/>
          <p:cNvPicPr>
            <a:picLocks noChangeAspect="1" noChangeArrowheads="1"/>
          </p:cNvPicPr>
          <p:nvPr/>
        </p:nvPicPr>
        <p:blipFill>
          <a:blip r:embed="rId6" cstate="print"/>
          <a:srcRect/>
          <a:stretch>
            <a:fillRect/>
          </a:stretch>
        </p:blipFill>
        <p:spPr bwMode="auto">
          <a:xfrm>
            <a:off x="6096000" y="0"/>
            <a:ext cx="2857500" cy="2781300"/>
          </a:xfrm>
          <a:prstGeom prst="rect">
            <a:avLst/>
          </a:prstGeom>
          <a:noFill/>
        </p:spPr>
      </p:pic>
      <p:pic>
        <p:nvPicPr>
          <p:cNvPr id="23560" name="Picture 8" descr="http://ts2.mm.bing.net/th?id=H.4598369022116153&amp;pid=15.1"/>
          <p:cNvPicPr>
            <a:picLocks noChangeAspect="1" noChangeArrowheads="1"/>
          </p:cNvPicPr>
          <p:nvPr/>
        </p:nvPicPr>
        <p:blipFill>
          <a:blip r:embed="rId7" cstate="print"/>
          <a:srcRect/>
          <a:stretch>
            <a:fillRect/>
          </a:stretch>
        </p:blipFill>
        <p:spPr bwMode="auto">
          <a:xfrm>
            <a:off x="6172200" y="2514600"/>
            <a:ext cx="2743200" cy="2615185"/>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American Indian Movement (AIM)</a:t>
            </a:r>
            <a:endParaRPr lang="en-US" dirty="0"/>
          </a:p>
        </p:txBody>
      </p:sp>
      <p:sp>
        <p:nvSpPr>
          <p:cNvPr id="3" name="Content Placeholder 2"/>
          <p:cNvSpPr>
            <a:spLocks noGrp="1"/>
          </p:cNvSpPr>
          <p:nvPr>
            <p:ph idx="1"/>
          </p:nvPr>
        </p:nvSpPr>
        <p:spPr>
          <a:xfrm>
            <a:off x="457200" y="1600200"/>
            <a:ext cx="8534400" cy="4525963"/>
          </a:xfrm>
        </p:spPr>
        <p:txBody>
          <a:bodyPr>
            <a:normAutofit fontScale="92500" lnSpcReduction="10000"/>
          </a:bodyPr>
          <a:lstStyle/>
          <a:p>
            <a:pPr marL="608076" indent="-571500">
              <a:buNone/>
            </a:pPr>
            <a:r>
              <a:rPr lang="en-US" dirty="0" smtClean="0"/>
              <a:t>I. 1968 Minneapolis, Minnesota</a:t>
            </a:r>
          </a:p>
          <a:p>
            <a:pPr marL="608076" indent="-571500">
              <a:buNone/>
            </a:pPr>
            <a:r>
              <a:rPr lang="en-US" dirty="0" smtClean="0"/>
              <a:t>    A.  “The Trail of Broken Treaties” march 1972</a:t>
            </a:r>
          </a:p>
          <a:p>
            <a:pPr marL="608076" indent="-571500">
              <a:buNone/>
            </a:pPr>
            <a:r>
              <a:rPr lang="en-US" dirty="0" smtClean="0"/>
              <a:t>       1. AIM’s Aim:</a:t>
            </a:r>
          </a:p>
          <a:p>
            <a:pPr marL="608076" indent="-571500">
              <a:buNone/>
            </a:pPr>
            <a:r>
              <a:rPr lang="en-US" dirty="0" smtClean="0"/>
              <a:t>          </a:t>
            </a:r>
            <a:r>
              <a:rPr lang="en-US" sz="1800" dirty="0" smtClean="0"/>
              <a:t>-</a:t>
            </a:r>
            <a:r>
              <a:rPr lang="en-US" sz="2400" dirty="0" smtClean="0"/>
              <a:t>form a committee to review treaty commitments &amp; 	  	  	  violations</a:t>
            </a:r>
          </a:p>
          <a:p>
            <a:pPr marL="608076" indent="-571500">
              <a:buNone/>
            </a:pPr>
            <a:r>
              <a:rPr lang="en-US" sz="2400" dirty="0" smtClean="0"/>
              <a:t>	     -land reform of lands granted to Native Americans</a:t>
            </a:r>
          </a:p>
          <a:p>
            <a:pPr marL="608076" indent="-571500">
              <a:buNone/>
            </a:pPr>
            <a:r>
              <a:rPr lang="en-US" sz="2400" dirty="0" smtClean="0"/>
              <a:t>             -Office of Federal Indian Relations and Community 	 	   Reconstruction</a:t>
            </a:r>
          </a:p>
          <a:p>
            <a:pPr marL="608076" indent="-571500">
              <a:buNone/>
            </a:pPr>
            <a:r>
              <a:rPr lang="en-US" sz="2400" dirty="0" smtClean="0"/>
              <a:t>             -tax immunities</a:t>
            </a:r>
          </a:p>
          <a:p>
            <a:pPr marL="608076" indent="-571500">
              <a:buNone/>
            </a:pPr>
            <a:r>
              <a:rPr lang="en-US" sz="2400" dirty="0" smtClean="0"/>
              <a:t>             -Native American Institutions </a:t>
            </a:r>
          </a:p>
          <a:p>
            <a:pPr marL="608076" indent="-571500">
              <a:buNone/>
            </a:pPr>
            <a:r>
              <a:rPr lang="en-US" dirty="0" smtClean="0"/>
              <a:t>       </a:t>
            </a:r>
            <a:endParaRPr lang="en-US" dirty="0"/>
          </a:p>
        </p:txBody>
      </p:sp>
      <p:pic>
        <p:nvPicPr>
          <p:cNvPr id="4" name="Picture 8" descr="http://ts2.mm.bing.net/th?id=H.4598369022116153&amp;pid=15.1"/>
          <p:cNvPicPr>
            <a:picLocks noChangeAspect="1" noChangeArrowheads="1"/>
          </p:cNvPicPr>
          <p:nvPr/>
        </p:nvPicPr>
        <p:blipFill>
          <a:blip r:embed="rId3" cstate="print"/>
          <a:srcRect/>
          <a:stretch>
            <a:fillRect/>
          </a:stretch>
        </p:blipFill>
        <p:spPr bwMode="auto">
          <a:xfrm>
            <a:off x="6400800" y="4460747"/>
            <a:ext cx="2514600" cy="2397253"/>
          </a:xfrm>
          <a:prstGeom prst="rect">
            <a:avLst/>
          </a:prstGeom>
          <a:noFill/>
        </p:spPr>
      </p:pic>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PQuestion"/>
          <p:cNvSpPr>
            <a:spLocks noGrp="1"/>
          </p:cNvSpPr>
          <p:nvPr>
            <p:ph type="title"/>
          </p:nvPr>
        </p:nvSpPr>
        <p:spPr>
          <a:xfrm>
            <a:off x="0" y="579438"/>
            <a:ext cx="9144000" cy="2620962"/>
          </a:xfrm>
        </p:spPr>
        <p:txBody>
          <a:bodyPr>
            <a:normAutofit fontScale="90000"/>
          </a:bodyPr>
          <a:lstStyle/>
          <a:p>
            <a:pPr eaLnBrk="1" hangingPunct="1"/>
            <a:r>
              <a:rPr lang="en-US" sz="3000" smtClean="0"/>
              <a:t>25. In the 19th century, many Americans considered Native Americans to be inferior to people of European ancestry. This resulted in discrimination and conflict between European settlers and Native Americans. </a:t>
            </a:r>
            <a:br>
              <a:rPr lang="en-US" sz="3000" smtClean="0"/>
            </a:br>
            <a:r>
              <a:rPr lang="en-US" sz="3000" smtClean="0"/>
              <a:t>One consequence of this discrimination was that many Native Americans were</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879943008"/>
              </p:ext>
            </p:extLst>
          </p:nvPr>
        </p:nvGraphicFramePr>
        <p:xfrm>
          <a:off x="4876800" y="2959100"/>
          <a:ext cx="4267200" cy="3746500"/>
        </p:xfrm>
        <a:graphic>
          <a:graphicData uri="http://schemas.openxmlformats.org/presentationml/2006/ole">
            <mc:AlternateContent xmlns:mc="http://schemas.openxmlformats.org/markup-compatibility/2006">
              <mc:Choice xmlns:v="urn:schemas-microsoft-com:vml" Requires="v">
                <p:oleObj spid="_x0000_s39946"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4876800" y="2959100"/>
                        <a:ext cx="4267200" cy="374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388" name="TPAnswers"/>
          <p:cNvSpPr>
            <a:spLocks noGrp="1"/>
          </p:cNvSpPr>
          <p:nvPr>
            <p:ph type="body" idx="1"/>
            <p:custDataLst>
              <p:tags r:id="rId4"/>
            </p:custDataLst>
          </p:nvPr>
        </p:nvSpPr>
        <p:spPr>
          <a:xfrm>
            <a:off x="457200" y="3276600"/>
            <a:ext cx="5181600" cy="3276600"/>
          </a:xfrm>
        </p:spPr>
        <p:txBody>
          <a:bodyPr>
            <a:normAutofit lnSpcReduction="10000"/>
          </a:bodyPr>
          <a:lstStyle/>
          <a:p>
            <a:pPr eaLnBrk="1" hangingPunct="1">
              <a:buFont typeface="Arial" pitchFamily="34" charset="0"/>
              <a:buNone/>
            </a:pPr>
            <a:r>
              <a:rPr lang="en-US" sz="2600" smtClean="0"/>
              <a:t>A. displaced from their homelands. </a:t>
            </a:r>
          </a:p>
          <a:p>
            <a:pPr eaLnBrk="1" hangingPunct="1">
              <a:buFont typeface="Arial" pitchFamily="34" charset="0"/>
              <a:buNone/>
            </a:pPr>
            <a:r>
              <a:rPr lang="en-US" sz="2600" smtClean="0"/>
              <a:t>B. forced to maintain their cultural heritage. </a:t>
            </a:r>
          </a:p>
          <a:p>
            <a:pPr eaLnBrk="1" hangingPunct="1">
              <a:buFont typeface="Arial" pitchFamily="34" charset="0"/>
              <a:buNone/>
            </a:pPr>
            <a:r>
              <a:rPr lang="en-US" sz="2600" smtClean="0"/>
              <a:t>C. prevented from trading with European settlers. </a:t>
            </a:r>
          </a:p>
          <a:p>
            <a:pPr eaLnBrk="1" hangingPunct="1">
              <a:buFont typeface="Arial" pitchFamily="34" charset="0"/>
              <a:buNone/>
            </a:pPr>
            <a:r>
              <a:rPr lang="en-US" sz="2600" smtClean="0"/>
              <a:t>D. persecuted for killing buffalo on the Great Plains.</a:t>
            </a:r>
          </a:p>
        </p:txBody>
      </p:sp>
      <p:sp>
        <p:nvSpPr>
          <p:cNvPr id="5" name="CorShape1"/>
          <p:cNvSpPr/>
          <p:nvPr>
            <p:custDataLst>
              <p:tags r:id="rId5"/>
            </p:custDataLst>
          </p:nvPr>
        </p:nvSpPr>
        <p:spPr>
          <a:xfrm rot="10800000">
            <a:off x="41275" y="3276600"/>
            <a:ext cx="520700" cy="5207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90" name="Rectangle 6"/>
          <p:cNvSpPr>
            <a:spLocks noChangeArrowheads="1"/>
          </p:cNvSpPr>
          <p:nvPr/>
        </p:nvSpPr>
        <p:spPr bwMode="auto">
          <a:xfrm>
            <a:off x="3962400" y="6488113"/>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PQuestion"/>
          <p:cNvSpPr>
            <a:spLocks noGrp="1" noChangeArrowheads="1"/>
          </p:cNvSpPr>
          <p:nvPr>
            <p:ph type="title"/>
          </p:nvPr>
        </p:nvSpPr>
        <p:spPr>
          <a:xfrm>
            <a:off x="0" y="533400"/>
            <a:ext cx="9144000" cy="2514600"/>
          </a:xfrm>
        </p:spPr>
        <p:txBody>
          <a:bodyPr>
            <a:normAutofit fontScale="90000"/>
          </a:bodyPr>
          <a:lstStyle/>
          <a:p>
            <a:pPr algn="l" eaLnBrk="1" hangingPunct="1"/>
            <a:r>
              <a:rPr lang="en-US" sz="2400" smtClean="0"/>
              <a:t>25. The Indian Tribal Justice Act of 1993 is an example of federal civil rights legislation. Read the following excerpt from the act: </a:t>
            </a:r>
            <a:br>
              <a:rPr lang="en-US" sz="2400" smtClean="0"/>
            </a:br>
            <a:r>
              <a:rPr lang="en-US" sz="2400" smtClean="0"/>
              <a:t>Indian tribes possess the inherent authority to establish their own form of government, including tribal justice systems ... traditional tribal justice practices are essential to the maintenance of the culture and identity of Indian tribes. ... </a:t>
            </a:r>
            <a:br>
              <a:rPr lang="en-US" sz="2400" smtClean="0"/>
            </a:br>
            <a:r>
              <a:rPr lang="en-US" sz="2400" smtClean="0"/>
              <a:t>This act was an attempt to redress the consequences of</a:t>
            </a:r>
          </a:p>
        </p:txBody>
      </p:sp>
      <p:sp>
        <p:nvSpPr>
          <p:cNvPr id="16388" name="Rectangle 7"/>
          <p:cNvSpPr>
            <a:spLocks noChangeArrowheads="1"/>
          </p:cNvSpPr>
          <p:nvPr/>
        </p:nvSpPr>
        <p:spPr bwMode="auto">
          <a:xfrm>
            <a:off x="4191000" y="6491288"/>
            <a:ext cx="730250" cy="366712"/>
          </a:xfrm>
          <a:prstGeom prst="rect">
            <a:avLst/>
          </a:prstGeom>
          <a:noFill/>
          <a:ln w="9525">
            <a:noFill/>
            <a:miter lim="800000"/>
            <a:headEnd/>
            <a:tailEnd/>
          </a:ln>
        </p:spPr>
        <p:txBody>
          <a:bodyPr wrap="none">
            <a:spAutoFit/>
          </a:bodyPr>
          <a:lstStyle/>
          <a:p>
            <a:r>
              <a:rPr lang="en-US">
                <a:hlinkClick r:id="" action="ppaction://hlinkshowjump?jump=firstslide"/>
              </a:rPr>
              <a:t>index</a:t>
            </a:r>
            <a:endParaRPr lang="en-US"/>
          </a:p>
        </p:txBody>
      </p:sp>
      <p:graphicFrame>
        <p:nvGraphicFramePr>
          <p:cNvPr id="9" name="TPChart"/>
          <p:cNvGraphicFramePr>
            <a:graphicFrameLocks noChangeAspect="1"/>
          </p:cNvGraphicFramePr>
          <p:nvPr>
            <p:custDataLst>
              <p:tags r:id="rId3"/>
            </p:custDataLst>
            <p:extLst>
              <p:ext uri="{D42A27DB-BD31-4B8C-83A1-F6EECF244321}">
                <p14:modId xmlns:p14="http://schemas.microsoft.com/office/powerpoint/2010/main" val="3745949744"/>
              </p:ext>
            </p:extLst>
          </p:nvPr>
        </p:nvGraphicFramePr>
        <p:xfrm>
          <a:off x="0" y="3049588"/>
          <a:ext cx="9144000" cy="3660775"/>
        </p:xfrm>
        <a:graphic>
          <a:graphicData uri="http://schemas.openxmlformats.org/presentationml/2006/ole">
            <mc:AlternateContent xmlns:mc="http://schemas.openxmlformats.org/markup-compatibility/2006">
              <mc:Choice xmlns:v="urn:schemas-microsoft-com:vml" Requires="v">
                <p:oleObj spid="_x0000_s35850" name="Chart" r:id="rId7" imgW="9144000" imgH="3648009" progId="MSGraph.Chart.8">
                  <p:embed followColorScheme="full"/>
                </p:oleObj>
              </mc:Choice>
              <mc:Fallback>
                <p:oleObj name="Chart" r:id="rId7" imgW="9144000" imgH="3648009" progId="MSGraph.Chart.8">
                  <p:embed followColorScheme="full"/>
                  <p:pic>
                    <p:nvPicPr>
                      <p:cNvPr id="0" name="TPChart"/>
                      <p:cNvPicPr>
                        <a:picLocks noChangeAspect="1" noChangeArrowheads="1"/>
                      </p:cNvPicPr>
                      <p:nvPr/>
                    </p:nvPicPr>
                    <p:blipFill>
                      <a:blip r:embed="rId8"/>
                      <a:srcRect/>
                      <a:stretch>
                        <a:fillRect/>
                      </a:stretch>
                    </p:blipFill>
                    <p:spPr bwMode="auto">
                      <a:xfrm>
                        <a:off x="0" y="3049588"/>
                        <a:ext cx="9144000" cy="366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CorShape1"/>
          <p:cNvSpPr/>
          <p:nvPr>
            <p:custDataLst>
              <p:tags r:id="rId4"/>
            </p:custDataLst>
          </p:nvPr>
        </p:nvSpPr>
        <p:spPr>
          <a:xfrm rot="10800000">
            <a:off x="1066800" y="4132263"/>
            <a:ext cx="482600" cy="482600"/>
          </a:xfrm>
          <a:custGeom>
            <a:avLst/>
            <a:gdLst/>
            <a:ahLst/>
            <a:cxnLst/>
            <a:rect l="0" t="0" r="0" b="0"/>
            <a:pathLst>
              <a:path w="1524001" h="1752601">
                <a:moveTo>
                  <a:pt x="1295400" y="1066800"/>
                </a:moveTo>
                <a:lnTo>
                  <a:pt x="1524000" y="533400"/>
                </a:lnTo>
                <a:lnTo>
                  <a:pt x="914400" y="0"/>
                </a:lnTo>
                <a:lnTo>
                  <a:pt x="0" y="1447800"/>
                </a:lnTo>
                <a:lnTo>
                  <a:pt x="0" y="1752600"/>
                </a:lnTo>
                <a:lnTo>
                  <a:pt x="990600" y="533400"/>
                </a:lnTo>
                <a:close/>
              </a:path>
            </a:pathLst>
          </a:custGeom>
          <a:solidFill>
            <a:srgbClr val="00C800"/>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0" name="TPAnswers"/>
          <p:cNvSpPr>
            <a:spLocks noGrp="1" noChangeArrowheads="1"/>
          </p:cNvSpPr>
          <p:nvPr>
            <p:ph type="body" idx="1"/>
            <p:custDataLst>
              <p:tags r:id="rId5"/>
            </p:custDataLst>
          </p:nvPr>
        </p:nvSpPr>
        <p:spPr>
          <a:xfrm>
            <a:off x="1452563" y="3194050"/>
            <a:ext cx="6858000" cy="3505200"/>
          </a:xfrm>
        </p:spPr>
        <p:txBody>
          <a:bodyPr>
            <a:normAutofit lnSpcReduction="10000"/>
          </a:bodyPr>
          <a:lstStyle/>
          <a:p>
            <a:pPr marL="609600" indent="-609600" eaLnBrk="1" hangingPunct="1">
              <a:buFontTx/>
              <a:buAutoNum type="arabicPeriod"/>
            </a:pPr>
            <a:r>
              <a:rPr lang="en-US" sz="2400" smtClean="0"/>
              <a:t>the use of internment camps during World War II. </a:t>
            </a:r>
          </a:p>
          <a:p>
            <a:pPr marL="609600" indent="-609600" eaLnBrk="1" hangingPunct="1">
              <a:buFontTx/>
              <a:buAutoNum type="arabicPeriod"/>
            </a:pPr>
            <a:r>
              <a:rPr lang="en-US" sz="2400" smtClean="0"/>
              <a:t>past government policies that oppressed and discriminated against Native Americans.</a:t>
            </a:r>
          </a:p>
          <a:p>
            <a:pPr marL="609600" indent="-609600" eaLnBrk="1" hangingPunct="1">
              <a:buFontTx/>
              <a:buAutoNum type="arabicPeriod"/>
            </a:pPr>
            <a:r>
              <a:rPr lang="en-US" sz="2400" smtClean="0"/>
              <a:t>granting citizenship to Native Americans under the 1924 General Citizenship Act. </a:t>
            </a:r>
          </a:p>
          <a:p>
            <a:pPr marL="609600" indent="-609600" eaLnBrk="1" hangingPunct="1">
              <a:buFontTx/>
              <a:buAutoNum type="arabicPeriod"/>
            </a:pPr>
            <a:r>
              <a:rPr lang="en-US" sz="2400" smtClean="0"/>
              <a:t>Jim Crow legislation enacted by southern states during the late 1800s and early 1900s. </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PQuestion"/>
          <p:cNvSpPr>
            <a:spLocks noGrp="1"/>
          </p:cNvSpPr>
          <p:nvPr>
            <p:ph type="title"/>
          </p:nvPr>
        </p:nvSpPr>
        <p:spPr>
          <a:xfrm>
            <a:off x="152400" y="457200"/>
            <a:ext cx="8839200" cy="1630363"/>
          </a:xfrm>
        </p:spPr>
        <p:txBody>
          <a:bodyPr>
            <a:normAutofit fontScale="90000"/>
          </a:bodyPr>
          <a:lstStyle/>
          <a:p>
            <a:pPr eaLnBrk="1" hangingPunct="1"/>
            <a:r>
              <a:rPr lang="en-US" sz="3400" smtClean="0"/>
              <a:t>1. What was one result of discrimination against American Indians by white settlers in the United States in the late 19th century?</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4017999831"/>
              </p:ext>
            </p:extLst>
          </p:nvPr>
        </p:nvGraphicFramePr>
        <p:xfrm>
          <a:off x="4808538" y="1981200"/>
          <a:ext cx="4335462" cy="4876800"/>
        </p:xfrm>
        <a:graphic>
          <a:graphicData uri="http://schemas.openxmlformats.org/presentationml/2006/ole">
            <mc:AlternateContent xmlns:mc="http://schemas.openxmlformats.org/markup-compatibility/2006">
              <mc:Choice xmlns:v="urn:schemas-microsoft-com:vml" Requires="v">
                <p:oleObj spid="_x0000_s27657" name="Chart" r:id="rId7" imgW="4572000" imgH="5143470" progId="MSGraph.Chart.8">
                  <p:embed followColorScheme="full"/>
                </p:oleObj>
              </mc:Choice>
              <mc:Fallback>
                <p:oleObj name="Chart" r:id="rId7" imgW="4572000" imgH="5143470" progId="MSGraph.Chart.8">
                  <p:embed followColorScheme="full"/>
                  <p:pic>
                    <p:nvPicPr>
                      <p:cNvPr id="0" name="TPChart"/>
                      <p:cNvPicPr>
                        <a:picLocks noChangeAspect="1" noChangeArrowheads="1"/>
                      </p:cNvPicPr>
                      <p:nvPr/>
                    </p:nvPicPr>
                    <p:blipFill>
                      <a:blip r:embed="rId8"/>
                      <a:srcRect/>
                      <a:stretch>
                        <a:fillRect/>
                      </a:stretch>
                    </p:blipFill>
                    <p:spPr bwMode="auto">
                      <a:xfrm>
                        <a:off x="4808538" y="1981200"/>
                        <a:ext cx="4335462" cy="487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8" name="TPAnswers"/>
          <p:cNvSpPr>
            <a:spLocks noGrp="1"/>
          </p:cNvSpPr>
          <p:nvPr>
            <p:ph type="body" idx="1"/>
            <p:custDataLst>
              <p:tags r:id="rId4"/>
            </p:custDataLst>
          </p:nvPr>
        </p:nvSpPr>
        <p:spPr>
          <a:xfrm>
            <a:off x="76200" y="2316163"/>
            <a:ext cx="5943600" cy="3657600"/>
          </a:xfrm>
        </p:spPr>
        <p:txBody>
          <a:bodyPr>
            <a:normAutofit lnSpcReduction="10000"/>
          </a:bodyPr>
          <a:lstStyle/>
          <a:p>
            <a:pPr eaLnBrk="1" hangingPunct="1">
              <a:buFont typeface="Arial" pitchFamily="34" charset="0"/>
              <a:buNone/>
            </a:pPr>
            <a:r>
              <a:rPr lang="en-US" sz="2600" smtClean="0"/>
              <a:t>A. American Indians were displaced from their homelands.</a:t>
            </a:r>
          </a:p>
          <a:p>
            <a:pPr eaLnBrk="1" hangingPunct="1">
              <a:buFont typeface="Arial" pitchFamily="34" charset="0"/>
              <a:buNone/>
            </a:pPr>
            <a:r>
              <a:rPr lang="en-US" sz="2600" smtClean="0"/>
              <a:t>B. American Indians were forced to maintain their cultural heritage.</a:t>
            </a:r>
          </a:p>
          <a:p>
            <a:pPr eaLnBrk="1" hangingPunct="1">
              <a:buFont typeface="Arial" pitchFamily="34" charset="0"/>
              <a:buNone/>
            </a:pPr>
            <a:r>
              <a:rPr lang="en-US" sz="2600" smtClean="0"/>
              <a:t>C. American Indians were prevented from trading with European settlers.</a:t>
            </a:r>
          </a:p>
          <a:p>
            <a:pPr eaLnBrk="1" hangingPunct="1">
              <a:buFont typeface="Arial" pitchFamily="34" charset="0"/>
              <a:buNone/>
            </a:pPr>
            <a:r>
              <a:rPr lang="en-US" sz="2600" smtClean="0"/>
              <a:t>D. American Indians were persecuted for killing buffalo on the Great Plains.</a:t>
            </a:r>
          </a:p>
        </p:txBody>
      </p:sp>
      <p:sp>
        <p:nvSpPr>
          <p:cNvPr id="5" name="CorShape1"/>
          <p:cNvSpPr/>
          <p:nvPr>
            <p:custDataLst>
              <p:tags r:id="rId5"/>
            </p:custDataLst>
          </p:nvPr>
        </p:nvSpPr>
        <p:spPr>
          <a:xfrm>
            <a:off x="142875" y="2362200"/>
            <a:ext cx="5575300" cy="792163"/>
          </a:xfrm>
          <a:prstGeom prst="roundRect">
            <a:avLst/>
          </a:prstGeom>
          <a:noFill/>
          <a:ln w="25400">
            <a:solidFill>
              <a:schemeClr val="folHlink"/>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30" name="Rectangle 6"/>
          <p:cNvSpPr>
            <a:spLocks noChangeArrowheads="1"/>
          </p:cNvSpPr>
          <p:nvPr/>
        </p:nvSpPr>
        <p:spPr bwMode="auto">
          <a:xfrm>
            <a:off x="3962400" y="6491288"/>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Farm Workers</a:t>
            </a:r>
            <a:endParaRPr lang="en-US" dirty="0"/>
          </a:p>
        </p:txBody>
      </p:sp>
      <p:pic>
        <p:nvPicPr>
          <p:cNvPr id="4" name="Cesar_Chavez.wmv">
            <a:hlinkClick r:id="" action="ppaction://media"/>
          </p:cNvPr>
          <p:cNvPicPr>
            <a:picLocks noGrp="1" noRot="1" noChangeAspect="1"/>
          </p:cNvPicPr>
          <p:nvPr>
            <p:ph idx="1"/>
            <a:videoFile r:link="rId2"/>
          </p:nvPr>
        </p:nvPicPr>
        <p:blipFill>
          <a:blip r:embed="rId6" cstate="print"/>
          <a:stretch>
            <a:fillRect/>
          </a:stretch>
        </p:blipFill>
        <p:spPr>
          <a:xfrm>
            <a:off x="1371600" y="1295400"/>
            <a:ext cx="6807200" cy="5105400"/>
          </a:xfrm>
          <a:prstGeom prst="rect">
            <a:avLst/>
          </a:prstGeom>
        </p:spPr>
      </p:pic>
      <p:pic>
        <p:nvPicPr>
          <p:cNvPr id="3" name="Cesar_Chavez.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066800" y="1143000"/>
            <a:ext cx="7213600" cy="541020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PQuestion"/>
          <p:cNvSpPr>
            <a:spLocks noGrp="1"/>
          </p:cNvSpPr>
          <p:nvPr>
            <p:ph type="title"/>
          </p:nvPr>
        </p:nvSpPr>
        <p:spPr>
          <a:xfrm>
            <a:off x="76200" y="563563"/>
            <a:ext cx="8915400" cy="3763962"/>
          </a:xfrm>
        </p:spPr>
        <p:txBody>
          <a:bodyPr/>
          <a:lstStyle/>
          <a:p>
            <a:pPr eaLnBrk="1" hangingPunct="1"/>
            <a:r>
              <a:rPr lang="en-US" sz="3000" smtClean="0"/>
              <a:t>36. Hispanic-American farm workers organized the United Farm Workers to persuade farm owners to treat them more fairly. One perspective of these workers was their belief that the owners’ unfair hiring practices denied them equal opportunity for employment. </a:t>
            </a:r>
            <a:br>
              <a:rPr lang="en-US" sz="3000" smtClean="0"/>
            </a:br>
            <a:r>
              <a:rPr lang="en-US" sz="3000" smtClean="0"/>
              <a:t>State two other perspectives of farm workers that led to the creation of the United Farm Workers. Write your answer in the </a:t>
            </a:r>
            <a:r>
              <a:rPr lang="en-US" sz="3000" b="1" smtClean="0"/>
              <a:t>Answer Document. (2 points)</a:t>
            </a:r>
            <a:endParaRPr lang="en-US" sz="3000" smtClean="0"/>
          </a:p>
        </p:txBody>
      </p:sp>
      <p:sp>
        <p:nvSpPr>
          <p:cNvPr id="41987" name="Text Box 41"/>
          <p:cNvSpPr txBox="1">
            <a:spLocks noChangeArrowheads="1"/>
          </p:cNvSpPr>
          <p:nvPr/>
        </p:nvSpPr>
        <p:spPr bwMode="auto">
          <a:xfrm>
            <a:off x="6938963" y="6415088"/>
            <a:ext cx="1900237" cy="366712"/>
          </a:xfrm>
          <a:prstGeom prst="rect">
            <a:avLst/>
          </a:prstGeom>
          <a:noFill/>
          <a:ln w="9525" algn="ctr">
            <a:noFill/>
            <a:miter lim="800000"/>
            <a:headEnd/>
            <a:tailEnd/>
          </a:ln>
        </p:spPr>
        <p:txBody>
          <a:bodyPr wrap="none">
            <a:spAutoFit/>
          </a:bodyPr>
          <a:lstStyle/>
          <a:p>
            <a:pPr algn="ctr"/>
            <a:r>
              <a:rPr lang="en-US">
                <a:latin typeface="Calibri" pitchFamily="34" charset="0"/>
                <a:hlinkClick r:id="" action="ppaction://noaction"/>
              </a:rPr>
              <a:t>Scoring Guidelines</a:t>
            </a:r>
            <a:endParaRPr lang="en-US">
              <a:latin typeface="Calibri" pitchFamily="34" charset="0"/>
            </a:endParaRPr>
          </a:p>
        </p:txBody>
      </p:sp>
      <p:sp>
        <p:nvSpPr>
          <p:cNvPr id="41988" name="Text Box 43"/>
          <p:cNvSpPr txBox="1">
            <a:spLocks noChangeArrowheads="1"/>
          </p:cNvSpPr>
          <p:nvPr/>
        </p:nvSpPr>
        <p:spPr bwMode="auto">
          <a:xfrm>
            <a:off x="2362200" y="4784725"/>
            <a:ext cx="3995738" cy="396875"/>
          </a:xfrm>
          <a:prstGeom prst="rect">
            <a:avLst/>
          </a:prstGeom>
          <a:solidFill>
            <a:schemeClr val="folHlink"/>
          </a:solidFill>
          <a:ln w="9525">
            <a:noFill/>
            <a:miter lim="800000"/>
            <a:headEnd/>
            <a:tailEnd/>
          </a:ln>
        </p:spPr>
        <p:txBody>
          <a:bodyPr wrap="none">
            <a:spAutoFit/>
          </a:bodyPr>
          <a:lstStyle/>
          <a:p>
            <a:r>
              <a:rPr lang="en-US" sz="2000">
                <a:latin typeface="Calibri" pitchFamily="34" charset="0"/>
              </a:rPr>
              <a:t>Write the answer on separate paper.</a:t>
            </a:r>
          </a:p>
        </p:txBody>
      </p:sp>
      <p:sp>
        <p:nvSpPr>
          <p:cNvPr id="41989" name="Rectangle 6"/>
          <p:cNvSpPr>
            <a:spLocks noChangeArrowheads="1"/>
          </p:cNvSpPr>
          <p:nvPr/>
        </p:nvSpPr>
        <p:spPr bwMode="auto">
          <a:xfrm>
            <a:off x="3962400" y="6488113"/>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PQuestion"/>
          <p:cNvSpPr>
            <a:spLocks noGrp="1" noChangeArrowheads="1"/>
          </p:cNvSpPr>
          <p:nvPr>
            <p:ph type="title"/>
          </p:nvPr>
        </p:nvSpPr>
        <p:spPr>
          <a:xfrm>
            <a:off x="0" y="457200"/>
            <a:ext cx="9144000" cy="1828800"/>
          </a:xfrm>
        </p:spPr>
        <p:txBody>
          <a:bodyPr>
            <a:normAutofit fontScale="90000"/>
          </a:bodyPr>
          <a:lstStyle/>
          <a:p>
            <a:pPr algn="l" eaLnBrk="1" hangingPunct="1"/>
            <a:r>
              <a:rPr lang="en-US" sz="2400" smtClean="0"/>
              <a:t>41. In the 1960s and 1970s, Hispanic-American farm workers in the United States believed their employers were failing to provide reasonable wages and working conditions like those received by other American workers. </a:t>
            </a:r>
            <a:br>
              <a:rPr lang="en-US" sz="2400" smtClean="0"/>
            </a:br>
            <a:r>
              <a:rPr lang="en-US" sz="2400" smtClean="0"/>
              <a:t>For this reason, Hispanic-American farm workers</a:t>
            </a:r>
            <a:endParaRPr lang="en-US" sz="4000" smtClean="0"/>
          </a:p>
        </p:txBody>
      </p:sp>
      <p:graphicFrame>
        <p:nvGraphicFramePr>
          <p:cNvPr id="32772" name="TPChart"/>
          <p:cNvGraphicFramePr>
            <a:graphicFrameLocks noChangeAspect="1"/>
          </p:cNvGraphicFramePr>
          <p:nvPr>
            <p:custDataLst>
              <p:tags r:id="rId3"/>
            </p:custDataLst>
            <p:extLst>
              <p:ext uri="{D42A27DB-BD31-4B8C-83A1-F6EECF244321}">
                <p14:modId xmlns:p14="http://schemas.microsoft.com/office/powerpoint/2010/main" val="4241794822"/>
              </p:ext>
            </p:extLst>
          </p:nvPr>
        </p:nvGraphicFramePr>
        <p:xfrm>
          <a:off x="4648200" y="2757488"/>
          <a:ext cx="4495800" cy="3948112"/>
        </p:xfrm>
        <a:graphic>
          <a:graphicData uri="http://schemas.openxmlformats.org/presentationml/2006/ole">
            <mc:AlternateContent xmlns:mc="http://schemas.openxmlformats.org/markup-compatibility/2006">
              <mc:Choice xmlns:v="urn:schemas-microsoft-com:vml" Requires="v">
                <p:oleObj spid="_x0000_s37897"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4648200" y="2757488"/>
                        <a:ext cx="4495800" cy="3948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4" name="CorShape1"/>
          <p:cNvSpPr>
            <a:spLocks/>
          </p:cNvSpPr>
          <p:nvPr>
            <p:custDataLst>
              <p:tags r:id="rId4"/>
            </p:custDataLst>
          </p:nvPr>
        </p:nvSpPr>
        <p:spPr bwMode="auto">
          <a:xfrm rot="10800000">
            <a:off x="76200" y="3429000"/>
            <a:ext cx="508000" cy="508000"/>
          </a:xfrm>
          <a:custGeom>
            <a:avLst/>
            <a:gdLst/>
            <a:ahLst/>
            <a:cxnLst>
              <a:cxn ang="0">
                <a:pos x="816" y="672"/>
              </a:cxn>
              <a:cxn ang="0">
                <a:pos x="960" y="336"/>
              </a:cxn>
              <a:cxn ang="0">
                <a:pos x="576" y="0"/>
              </a:cxn>
              <a:cxn ang="0">
                <a:pos x="0" y="912"/>
              </a:cxn>
              <a:cxn ang="0">
                <a:pos x="0" y="1104"/>
              </a:cxn>
              <a:cxn ang="0">
                <a:pos x="624" y="336"/>
              </a:cxn>
              <a:cxn ang="0">
                <a:pos x="816" y="672"/>
              </a:cxn>
            </a:cxnLst>
            <a:rect l="0" t="0" r="r" b="b"/>
            <a:pathLst>
              <a:path w="960" h="1104">
                <a:moveTo>
                  <a:pt x="816" y="672"/>
                </a:moveTo>
                <a:lnTo>
                  <a:pt x="960" y="336"/>
                </a:lnTo>
                <a:lnTo>
                  <a:pt x="576" y="0"/>
                </a:lnTo>
                <a:lnTo>
                  <a:pt x="0" y="912"/>
                </a:lnTo>
                <a:lnTo>
                  <a:pt x="0" y="1104"/>
                </a:lnTo>
                <a:lnTo>
                  <a:pt x="624" y="336"/>
                </a:lnTo>
                <a:lnTo>
                  <a:pt x="816" y="672"/>
                </a:lnTo>
                <a:close/>
              </a:path>
            </a:pathLst>
          </a:custGeom>
          <a:solidFill>
            <a:srgbClr val="00C800"/>
          </a:solidFill>
          <a:ln w="9525">
            <a:noFill/>
            <a:round/>
            <a:headEnd/>
            <a:tailEnd/>
          </a:ln>
          <a:effectLst>
            <a:outerShdw dist="35921" dir="2700000" algn="ctr" rotWithShape="0">
              <a:schemeClr val="bg2"/>
            </a:outerShdw>
          </a:effectLst>
        </p:spPr>
        <p:txBody>
          <a:bodyPr wrap="none" anchor="ctr"/>
          <a:lstStyle/>
          <a:p>
            <a:pPr>
              <a:defRPr/>
            </a:pPr>
            <a:endParaRPr lang="en-US">
              <a:latin typeface="Arial" charset="0"/>
              <a:cs typeface="Arial" charset="0"/>
            </a:endParaRPr>
          </a:p>
        </p:txBody>
      </p:sp>
      <p:sp>
        <p:nvSpPr>
          <p:cNvPr id="29701" name="TPAnswers"/>
          <p:cNvSpPr>
            <a:spLocks noGrp="1" noChangeArrowheads="1"/>
          </p:cNvSpPr>
          <p:nvPr>
            <p:ph type="body" idx="1"/>
            <p:custDataLst>
              <p:tags r:id="rId5"/>
            </p:custDataLst>
          </p:nvPr>
        </p:nvSpPr>
        <p:spPr>
          <a:xfrm>
            <a:off x="381000" y="2362200"/>
            <a:ext cx="5105400" cy="4191000"/>
          </a:xfrm>
        </p:spPr>
        <p:txBody>
          <a:bodyPr/>
          <a:lstStyle/>
          <a:p>
            <a:pPr marL="609600" indent="-609600" eaLnBrk="1" hangingPunct="1">
              <a:buFontTx/>
              <a:buAutoNum type="arabicPeriod"/>
            </a:pPr>
            <a:r>
              <a:rPr lang="en-US" sz="2800" smtClean="0"/>
              <a:t>urged the exportation of agricultural produce. </a:t>
            </a:r>
          </a:p>
          <a:p>
            <a:pPr marL="609600" indent="-609600" eaLnBrk="1" hangingPunct="1">
              <a:buFontTx/>
              <a:buAutoNum type="arabicPeriod"/>
            </a:pPr>
            <a:r>
              <a:rPr lang="en-US" sz="2800" smtClean="0"/>
              <a:t>organized the United Farm Workers Association.</a:t>
            </a:r>
          </a:p>
          <a:p>
            <a:pPr marL="609600" indent="-609600" eaLnBrk="1" hangingPunct="1">
              <a:buFontTx/>
              <a:buAutoNum type="arabicPeriod"/>
            </a:pPr>
            <a:r>
              <a:rPr lang="en-US" sz="2800" smtClean="0"/>
              <a:t>encouraged farm producers to lower prices. </a:t>
            </a:r>
          </a:p>
          <a:p>
            <a:pPr marL="609600" indent="-609600" eaLnBrk="1" hangingPunct="1">
              <a:buFontTx/>
              <a:buAutoNum type="arabicPeriod"/>
            </a:pPr>
            <a:r>
              <a:rPr lang="en-US" sz="2800" smtClean="0"/>
              <a:t>opposed passage of anti-discrimination laws. </a:t>
            </a:r>
          </a:p>
        </p:txBody>
      </p:sp>
      <p:sp>
        <p:nvSpPr>
          <p:cNvPr id="29702" name="Rectangle 7"/>
          <p:cNvSpPr>
            <a:spLocks noChangeArrowheads="1"/>
          </p:cNvSpPr>
          <p:nvPr/>
        </p:nvSpPr>
        <p:spPr bwMode="auto">
          <a:xfrm>
            <a:off x="4038600" y="6491288"/>
            <a:ext cx="730250" cy="366712"/>
          </a:xfrm>
          <a:prstGeom prst="rect">
            <a:avLst/>
          </a:prstGeom>
          <a:noFill/>
          <a:ln w="9525">
            <a:noFill/>
            <a:miter lim="800000"/>
            <a:headEnd/>
            <a:tailEnd/>
          </a:ln>
        </p:spPr>
        <p:txBody>
          <a:bodyPr wrap="none">
            <a:spAutoFit/>
          </a:bodyPr>
          <a:lstStyle/>
          <a:p>
            <a:r>
              <a:rPr lang="en-US">
                <a:hlinkClick r:id="" action="ppaction://hlinkshowjump?jump=firstslide"/>
              </a:rPr>
              <a:t>index</a:t>
            </a:r>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2774"/>
                                        </p:tgtEl>
                                        <p:attrNameLst>
                                          <p:attrName>style.visibility</p:attrName>
                                        </p:attrNameLst>
                                      </p:cBhvr>
                                      <p:to>
                                        <p:strVal val="visible"/>
                                      </p:to>
                                    </p:set>
                                    <p:anim calcmode="lin" valueType="num">
                                      <p:cBhvr additive="base">
                                        <p:cTn id="11" dur="500" fill="hold"/>
                                        <p:tgtEl>
                                          <p:spTgt spid="32774"/>
                                        </p:tgtEl>
                                        <p:attrNameLst>
                                          <p:attrName>ppt_x</p:attrName>
                                        </p:attrNameLst>
                                      </p:cBhvr>
                                      <p:tavLst>
                                        <p:tav tm="0">
                                          <p:val>
                                            <p:strVal val="#ppt_x"/>
                                          </p:val>
                                        </p:tav>
                                        <p:tav tm="100000">
                                          <p:val>
                                            <p:strVal val="#ppt_x"/>
                                          </p:val>
                                        </p:tav>
                                      </p:tavLst>
                                    </p:anim>
                                    <p:anim calcmode="lin" valueType="num">
                                      <p:cBhvr additive="base">
                                        <p:cTn id="12"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327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0" y="503238"/>
            <a:ext cx="9144000" cy="1630362"/>
          </a:xfrm>
        </p:spPr>
        <p:txBody>
          <a:bodyPr rtlCol="0">
            <a:normAutofit fontScale="90000"/>
          </a:bodyPr>
          <a:lstStyle/>
          <a:p>
            <a:pPr eaLnBrk="1" fontAlgn="auto" hangingPunct="1">
              <a:spcAft>
                <a:spcPts val="0"/>
              </a:spcAft>
              <a:defRPr/>
            </a:pPr>
            <a:r>
              <a:rPr lang="en-US" sz="3600" dirty="0" smtClean="0"/>
              <a:t>35. Which change in U.S. society in the 20th century was an outgrowth of the success of the civil rights movement of the 1950s and 1960s?</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4170605353"/>
              </p:ext>
            </p:extLst>
          </p:nvPr>
        </p:nvGraphicFramePr>
        <p:xfrm>
          <a:off x="0" y="2057400"/>
          <a:ext cx="9144000" cy="4276725"/>
        </p:xfrm>
        <a:graphic>
          <a:graphicData uri="http://schemas.openxmlformats.org/presentationml/2006/ole">
            <mc:AlternateContent xmlns:mc="http://schemas.openxmlformats.org/markup-compatibility/2006">
              <mc:Choice xmlns:v="urn:schemas-microsoft-com:vml" Requires="v">
                <p:oleObj spid="_x0000_s31753" name="Chart" r:id="rId7" imgW="9144000" imgH="4124341" progId="MSGraph.Chart.8">
                  <p:embed followColorScheme="full"/>
                </p:oleObj>
              </mc:Choice>
              <mc:Fallback>
                <p:oleObj name="Chart" r:id="rId7" imgW="9144000" imgH="4124341" progId="MSGraph.Chart.8">
                  <p:embed followColorScheme="full"/>
                  <p:pic>
                    <p:nvPicPr>
                      <p:cNvPr id="0" name="TPChart"/>
                      <p:cNvPicPr>
                        <a:picLocks noChangeAspect="1" noChangeArrowheads="1"/>
                      </p:cNvPicPr>
                      <p:nvPr/>
                    </p:nvPicPr>
                    <p:blipFill>
                      <a:blip r:embed="rId8"/>
                      <a:srcRect/>
                      <a:stretch>
                        <a:fillRect/>
                      </a:stretch>
                    </p:blipFill>
                    <p:spPr bwMode="auto">
                      <a:xfrm>
                        <a:off x="0" y="2057400"/>
                        <a:ext cx="9144000" cy="427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CorShape1"/>
          <p:cNvSpPr/>
          <p:nvPr>
            <p:custDataLst>
              <p:tags r:id="rId4"/>
            </p:custDataLst>
          </p:nvPr>
        </p:nvSpPr>
        <p:spPr>
          <a:xfrm>
            <a:off x="909638" y="5384800"/>
            <a:ext cx="609600" cy="609600"/>
          </a:xfrm>
          <a:prstGeom prst="star5">
            <a:avLst/>
          </a:prstGeom>
          <a:gradFill flip="none" rotWithShape="1">
            <a:gsLst>
              <a:gs pos="0">
                <a:srgbClr val="FFFF00"/>
              </a:gs>
              <a:gs pos="100000">
                <a:srgbClr val="FFFFFF"/>
              </a:gs>
            </a:gsLst>
            <a:path path="rect">
              <a:fillToRect l="50000" t="50000" r="50000" b="50000"/>
            </a:path>
            <a:tileRect/>
          </a:gra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581" name="TPAnswers"/>
          <p:cNvSpPr>
            <a:spLocks noGrp="1"/>
          </p:cNvSpPr>
          <p:nvPr>
            <p:ph type="body" idx="1"/>
            <p:custDataLst>
              <p:tags r:id="rId5"/>
            </p:custDataLst>
          </p:nvPr>
        </p:nvSpPr>
        <p:spPr>
          <a:xfrm>
            <a:off x="1397000" y="2209800"/>
            <a:ext cx="7594600" cy="4191000"/>
          </a:xfrm>
        </p:spPr>
        <p:txBody>
          <a:bodyPr tIns="45719" bIns="45719"/>
          <a:lstStyle/>
          <a:p>
            <a:pPr eaLnBrk="1" hangingPunct="1">
              <a:buFont typeface="Arial" pitchFamily="34" charset="0"/>
              <a:buNone/>
            </a:pPr>
            <a:r>
              <a:rPr lang="en-US" sz="3000" smtClean="0"/>
              <a:t>A. the passage of laws to protect the natural environment</a:t>
            </a:r>
          </a:p>
          <a:p>
            <a:pPr eaLnBrk="1" hangingPunct="1">
              <a:buFont typeface="Arial" pitchFamily="34" charset="0"/>
              <a:buNone/>
            </a:pPr>
            <a:r>
              <a:rPr lang="en-US" sz="3000" smtClean="0"/>
              <a:t>B. the increase in funding for elementary and secondary education</a:t>
            </a:r>
          </a:p>
          <a:p>
            <a:pPr eaLnBrk="1" hangingPunct="1">
              <a:buFont typeface="Arial" pitchFamily="34" charset="0"/>
              <a:buNone/>
            </a:pPr>
            <a:r>
              <a:rPr lang="en-US" sz="3000" smtClean="0"/>
              <a:t>C. the expansion of the role of state governments in economic affairs</a:t>
            </a:r>
          </a:p>
          <a:p>
            <a:pPr eaLnBrk="1" hangingPunct="1">
              <a:buFont typeface="Arial" pitchFamily="34" charset="0"/>
              <a:buNone/>
            </a:pPr>
            <a:r>
              <a:rPr lang="en-US" sz="3000" smtClean="0"/>
              <a:t>D. the creation of new groups to advocate for the rights of other minorities</a:t>
            </a:r>
          </a:p>
        </p:txBody>
      </p:sp>
      <p:sp>
        <p:nvSpPr>
          <p:cNvPr id="24582" name="Rectangle 6"/>
          <p:cNvSpPr>
            <a:spLocks noChangeArrowheads="1"/>
          </p:cNvSpPr>
          <p:nvPr/>
        </p:nvSpPr>
        <p:spPr bwMode="auto">
          <a:xfrm>
            <a:off x="3962400" y="6491288"/>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NAACP</a:t>
            </a:r>
            <a:endParaRPr lang="en-US" dirty="0"/>
          </a:p>
        </p:txBody>
      </p:sp>
      <p:sp>
        <p:nvSpPr>
          <p:cNvPr id="3" name="Content Placeholder 2"/>
          <p:cNvSpPr>
            <a:spLocks noGrp="1"/>
          </p:cNvSpPr>
          <p:nvPr>
            <p:ph idx="1"/>
          </p:nvPr>
        </p:nvSpPr>
        <p:spPr/>
        <p:txBody>
          <a:bodyPr/>
          <a:lstStyle/>
          <a:p>
            <a:pPr marL="608076" indent="-571500">
              <a:buNone/>
            </a:pPr>
            <a:endParaRPr lang="en-US" dirty="0" smtClean="0"/>
          </a:p>
          <a:p>
            <a:pPr marL="608076" indent="-571500">
              <a:buAutoNum type="romanUcPeriod"/>
            </a:pPr>
            <a:endParaRPr lang="en-US" dirty="0"/>
          </a:p>
        </p:txBody>
      </p:sp>
      <p:pic>
        <p:nvPicPr>
          <p:cNvPr id="4" name="W.E.B._DuBois_Founds_NAACP.wmv">
            <a:hlinkClick r:id="" action="ppaction://media"/>
          </p:cNvPr>
          <p:cNvPicPr>
            <a:picLocks noRot="1" noChangeAspect="1"/>
          </p:cNvPicPr>
          <p:nvPr>
            <a:videoFile r:link="rId2"/>
          </p:nvPr>
        </p:nvPicPr>
        <p:blipFill>
          <a:blip r:embed="rId6" cstate="print"/>
          <a:stretch>
            <a:fillRect/>
          </a:stretch>
        </p:blipFill>
        <p:spPr>
          <a:xfrm>
            <a:off x="1524000" y="1219200"/>
            <a:ext cx="6604000" cy="4953000"/>
          </a:xfrm>
          <a:prstGeom prst="rect">
            <a:avLst/>
          </a:prstGeom>
        </p:spPr>
      </p:pic>
      <p:pic>
        <p:nvPicPr>
          <p:cNvPr id="5" name="W.E.B._DuBois_Founds_NAACP.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244600" y="1085850"/>
            <a:ext cx="6883400" cy="516255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PQuestion"/>
          <p:cNvSpPr>
            <a:spLocks noGrp="1" noChangeArrowheads="1"/>
          </p:cNvSpPr>
          <p:nvPr>
            <p:ph type="title"/>
          </p:nvPr>
        </p:nvSpPr>
        <p:spPr>
          <a:xfrm>
            <a:off x="0" y="685800"/>
            <a:ext cx="9144000" cy="1143000"/>
          </a:xfrm>
        </p:spPr>
        <p:txBody>
          <a:bodyPr>
            <a:normAutofit fontScale="90000"/>
          </a:bodyPr>
          <a:lstStyle/>
          <a:p>
            <a:pPr eaLnBrk="1" hangingPunct="1"/>
            <a:r>
              <a:rPr lang="en-US" sz="2800" smtClean="0"/>
              <a:t>4. What perspective of African-Americans was reflected in the founding of the National Association for the Advancement of Colored People (NAACP) in 1909?</a:t>
            </a:r>
            <a:endParaRPr lang="en-US" sz="4000" smtClean="0"/>
          </a:p>
        </p:txBody>
      </p:sp>
      <p:graphicFrame>
        <p:nvGraphicFramePr>
          <p:cNvPr id="7172" name="TPChart"/>
          <p:cNvGraphicFramePr>
            <a:graphicFrameLocks noChangeAspect="1"/>
          </p:cNvGraphicFramePr>
          <p:nvPr>
            <p:custDataLst>
              <p:tags r:id="rId3"/>
            </p:custDataLst>
            <p:extLst>
              <p:ext uri="{D42A27DB-BD31-4B8C-83A1-F6EECF244321}">
                <p14:modId xmlns:p14="http://schemas.microsoft.com/office/powerpoint/2010/main" val="68760009"/>
              </p:ext>
            </p:extLst>
          </p:nvPr>
        </p:nvGraphicFramePr>
        <p:xfrm>
          <a:off x="4457700" y="1905000"/>
          <a:ext cx="4686300" cy="4114800"/>
        </p:xfrm>
        <a:graphic>
          <a:graphicData uri="http://schemas.openxmlformats.org/presentationml/2006/ole">
            <mc:AlternateContent xmlns:mc="http://schemas.openxmlformats.org/markup-compatibility/2006">
              <mc:Choice xmlns:v="urn:schemas-microsoft-com:vml" Requires="v">
                <p:oleObj spid="_x0000_s34827"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4457700" y="1905000"/>
                        <a:ext cx="46863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0" name="TPAnswers"/>
          <p:cNvSpPr>
            <a:spLocks noGrp="1" noChangeArrowheads="1"/>
          </p:cNvSpPr>
          <p:nvPr>
            <p:ph type="body" idx="1"/>
            <p:custDataLst>
              <p:tags r:id="rId4"/>
            </p:custDataLst>
          </p:nvPr>
        </p:nvSpPr>
        <p:spPr>
          <a:xfrm>
            <a:off x="304800" y="2133600"/>
            <a:ext cx="4724400" cy="4114800"/>
          </a:xfrm>
        </p:spPr>
        <p:txBody>
          <a:bodyPr/>
          <a:lstStyle/>
          <a:p>
            <a:pPr marL="609600" indent="-609600" eaLnBrk="1" hangingPunct="1">
              <a:lnSpc>
                <a:spcPct val="80000"/>
              </a:lnSpc>
              <a:buFontTx/>
              <a:buAutoNum type="arabicPeriod"/>
            </a:pPr>
            <a:r>
              <a:rPr lang="en-US" sz="2800" smtClean="0"/>
              <a:t>The desire for a return to their cultural heritage </a:t>
            </a:r>
          </a:p>
          <a:p>
            <a:pPr marL="609600" indent="-609600" eaLnBrk="1" hangingPunct="1">
              <a:lnSpc>
                <a:spcPct val="80000"/>
              </a:lnSpc>
              <a:buFontTx/>
              <a:buAutoNum type="arabicPeriod"/>
            </a:pPr>
            <a:r>
              <a:rPr lang="en-US" sz="2800" smtClean="0"/>
              <a:t>the need to improve working conditions in factories </a:t>
            </a:r>
          </a:p>
          <a:p>
            <a:pPr marL="609600" indent="-609600" eaLnBrk="1" hangingPunct="1">
              <a:lnSpc>
                <a:spcPct val="80000"/>
              </a:lnSpc>
              <a:buFontTx/>
              <a:buAutoNum type="arabicPeriod"/>
            </a:pPr>
            <a:r>
              <a:rPr lang="en-US" sz="2800" smtClean="0"/>
              <a:t>the desire to end legalized discrimination based on race </a:t>
            </a:r>
          </a:p>
          <a:p>
            <a:pPr marL="609600" indent="-609600" eaLnBrk="1" hangingPunct="1">
              <a:lnSpc>
                <a:spcPct val="80000"/>
              </a:lnSpc>
              <a:buFontTx/>
              <a:buAutoNum type="arabicPeriod"/>
            </a:pPr>
            <a:r>
              <a:rPr lang="en-US" sz="2800" smtClean="0"/>
              <a:t>the belief in the importance of building a new country in Africa </a:t>
            </a:r>
          </a:p>
        </p:txBody>
      </p:sp>
      <p:sp>
        <p:nvSpPr>
          <p:cNvPr id="7173" name="CorShape1"/>
          <p:cNvSpPr>
            <a:spLocks noChangeArrowheads="1"/>
          </p:cNvSpPr>
          <p:nvPr>
            <p:custDataLst>
              <p:tags r:id="rId5"/>
            </p:custDataLst>
          </p:nvPr>
        </p:nvSpPr>
        <p:spPr bwMode="auto">
          <a:xfrm>
            <a:off x="0" y="4114800"/>
            <a:ext cx="609600" cy="609600"/>
          </a:xfrm>
          <a:prstGeom prst="star5">
            <a:avLst/>
          </a:prstGeom>
          <a:gradFill rotWithShape="0">
            <a:gsLst>
              <a:gs pos="0">
                <a:srgbClr val="FFFF00"/>
              </a:gs>
              <a:gs pos="100000">
                <a:srgbClr val="FFCC00"/>
              </a:gs>
            </a:gsLst>
            <a:path path="shape">
              <a:fillToRect l="50000" t="50000" r="50000" b="50000"/>
            </a:path>
          </a:gradFill>
          <a:ln w="9525">
            <a:noFill/>
            <a:miter lim="800000"/>
            <a:headEnd/>
            <a:tailEnd/>
          </a:ln>
          <a:effectLst>
            <a:outerShdw dist="35921" dir="2700000" algn="ctr" rotWithShape="0">
              <a:schemeClr val="bg2"/>
            </a:outerShdw>
          </a:effectLst>
        </p:spPr>
        <p:txBody>
          <a:bodyPr wrap="none" anchor="ctr"/>
          <a:lstStyle/>
          <a:p>
            <a:pPr>
              <a:defRPr/>
            </a:pPr>
            <a:endParaRPr lang="en-US">
              <a:latin typeface="Arial" charset="0"/>
              <a:cs typeface="Arial" charset="0"/>
            </a:endParaRPr>
          </a:p>
        </p:txBody>
      </p:sp>
      <p:sp>
        <p:nvSpPr>
          <p:cNvPr id="4102" name="Rectangle 6"/>
          <p:cNvSpPr>
            <a:spLocks noChangeArrowheads="1"/>
          </p:cNvSpPr>
          <p:nvPr/>
        </p:nvSpPr>
        <p:spPr bwMode="auto">
          <a:xfrm>
            <a:off x="4191000" y="6491288"/>
            <a:ext cx="730250" cy="366712"/>
          </a:xfrm>
          <a:prstGeom prst="rect">
            <a:avLst/>
          </a:prstGeom>
          <a:noFill/>
          <a:ln w="9525">
            <a:noFill/>
            <a:miter lim="800000"/>
            <a:headEnd/>
            <a:tailEnd/>
          </a:ln>
        </p:spPr>
        <p:txBody>
          <a:bodyPr wrap="none">
            <a:spAutoFit/>
          </a:bodyPr>
          <a:lstStyle/>
          <a:p>
            <a:r>
              <a:rPr lang="en-US">
                <a:hlinkClick r:id="" action="ppaction://hlinkshowjump?jump=firstslide"/>
              </a:rPr>
              <a:t>index</a:t>
            </a:r>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 calcmode="lin" valueType="num">
                                      <p:cBhvr additive="base">
                                        <p:cTn id="7" dur="500" fill="hold"/>
                                        <p:tgtEl>
                                          <p:spTgt spid="7173"/>
                                        </p:tgtEl>
                                        <p:attrNameLst>
                                          <p:attrName>ppt_x</p:attrName>
                                        </p:attrNameLst>
                                      </p:cBhvr>
                                      <p:tavLst>
                                        <p:tav tm="0">
                                          <p:val>
                                            <p:strVal val="#ppt_x"/>
                                          </p:val>
                                        </p:tav>
                                        <p:tav tm="100000">
                                          <p:val>
                                            <p:strVal val="#ppt_x"/>
                                          </p:val>
                                        </p:tav>
                                      </p:tavLst>
                                    </p:anim>
                                    <p:anim calcmode="lin" valueType="num">
                                      <p:cBhvr additive="base">
                                        <p:cTn id="8"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7172" grpId="0"/>
      <p:bldP spid="717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PQuestion"/>
          <p:cNvSpPr>
            <a:spLocks noGrp="1"/>
          </p:cNvSpPr>
          <p:nvPr>
            <p:ph type="title"/>
          </p:nvPr>
        </p:nvSpPr>
        <p:spPr>
          <a:xfrm>
            <a:off x="152400" y="503238"/>
            <a:ext cx="8686800" cy="1935162"/>
          </a:xfrm>
        </p:spPr>
        <p:txBody>
          <a:bodyPr>
            <a:normAutofit fontScale="90000"/>
          </a:bodyPr>
          <a:lstStyle/>
          <a:p>
            <a:pPr eaLnBrk="1" hangingPunct="1"/>
            <a:r>
              <a:rPr lang="en-US" sz="3400" smtClean="0"/>
              <a:t>11. What was one perspective of African-Americans that was reflected in the founding of the National Association for the Advancement of Colored People (NAACP)?</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348228682"/>
              </p:ext>
            </p:extLst>
          </p:nvPr>
        </p:nvGraphicFramePr>
        <p:xfrm>
          <a:off x="5586413" y="2438400"/>
          <a:ext cx="3557587" cy="3124200"/>
        </p:xfrm>
        <a:graphic>
          <a:graphicData uri="http://schemas.openxmlformats.org/presentationml/2006/ole">
            <mc:AlternateContent xmlns:mc="http://schemas.openxmlformats.org/markup-compatibility/2006">
              <mc:Choice xmlns:v="urn:schemas-microsoft-com:vml" Requires="v">
                <p:oleObj spid="_x0000_s29707"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5586413" y="2438400"/>
                        <a:ext cx="3557587" cy="312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0" name="TPAnswers"/>
          <p:cNvSpPr>
            <a:spLocks noGrp="1"/>
          </p:cNvSpPr>
          <p:nvPr>
            <p:ph type="body" idx="1"/>
            <p:custDataLst>
              <p:tags r:id="rId4"/>
            </p:custDataLst>
          </p:nvPr>
        </p:nvSpPr>
        <p:spPr>
          <a:xfrm>
            <a:off x="304800" y="2560638"/>
            <a:ext cx="5943600" cy="3611562"/>
          </a:xfrm>
        </p:spPr>
        <p:txBody>
          <a:bodyPr>
            <a:normAutofit fontScale="92500"/>
          </a:bodyPr>
          <a:lstStyle/>
          <a:p>
            <a:pPr eaLnBrk="1" hangingPunct="1">
              <a:buFont typeface="Arial" pitchFamily="34" charset="0"/>
              <a:buNone/>
            </a:pPr>
            <a:r>
              <a:rPr lang="en-US" sz="2600" smtClean="0"/>
              <a:t>A. the hope of encouraging widespread emigration to Africa</a:t>
            </a:r>
          </a:p>
          <a:p>
            <a:pPr eaLnBrk="1" hangingPunct="1">
              <a:buFont typeface="Arial" pitchFamily="34" charset="0"/>
              <a:buNone/>
            </a:pPr>
            <a:r>
              <a:rPr lang="en-US" sz="2600" smtClean="0"/>
              <a:t>B. the belief that racial segregation was justified in all circumstances</a:t>
            </a:r>
          </a:p>
          <a:p>
            <a:pPr eaLnBrk="1" hangingPunct="1">
              <a:buFont typeface="Arial" pitchFamily="34" charset="0"/>
              <a:buNone/>
            </a:pPr>
            <a:r>
              <a:rPr lang="en-US" sz="2600" smtClean="0"/>
              <a:t>C. the goal of forming a new political party to represent African-Americans</a:t>
            </a:r>
          </a:p>
          <a:p>
            <a:pPr eaLnBrk="1" hangingPunct="1">
              <a:buFont typeface="Arial" pitchFamily="34" charset="0"/>
              <a:buNone/>
            </a:pPr>
            <a:r>
              <a:rPr lang="en-US" sz="2600" smtClean="0"/>
              <a:t>D. the desire to bring about legal and social equality for African- Americans</a:t>
            </a:r>
          </a:p>
        </p:txBody>
      </p:sp>
      <p:sp>
        <p:nvSpPr>
          <p:cNvPr id="5" name="CorShape1"/>
          <p:cNvSpPr/>
          <p:nvPr>
            <p:custDataLst>
              <p:tags r:id="rId5"/>
            </p:custDataLst>
          </p:nvPr>
        </p:nvSpPr>
        <p:spPr>
          <a:xfrm>
            <a:off x="41275" y="5257800"/>
            <a:ext cx="644525" cy="579438"/>
          </a:xfrm>
          <a:prstGeom prst="star5">
            <a:avLst/>
          </a:prstGeom>
          <a:solidFill>
            <a:srgbClr val="990099"/>
          </a:solidFill>
          <a:ln>
            <a:no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222" name="Rectangle 6"/>
          <p:cNvSpPr>
            <a:spLocks noChangeArrowheads="1"/>
          </p:cNvSpPr>
          <p:nvPr/>
        </p:nvSpPr>
        <p:spPr bwMode="auto">
          <a:xfrm>
            <a:off x="3962400" y="6491288"/>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National Organization for Women (NOW)</a:t>
            </a:r>
            <a:endParaRPr lang="en-US" dirty="0"/>
          </a:p>
        </p:txBody>
      </p:sp>
      <p:pic>
        <p:nvPicPr>
          <p:cNvPr id="4" name="Betty_Friedan.wmv">
            <a:hlinkClick r:id="" action="ppaction://media"/>
          </p:cNvPr>
          <p:cNvPicPr>
            <a:picLocks noGrp="1" noRot="1" noChangeAspect="1"/>
          </p:cNvPicPr>
          <p:nvPr>
            <p:ph idx="1"/>
            <a:videoFile r:link="rId2"/>
          </p:nvPr>
        </p:nvPicPr>
        <p:blipFill>
          <a:blip r:embed="rId6" cstate="print"/>
          <a:stretch>
            <a:fillRect/>
          </a:stretch>
        </p:blipFill>
        <p:spPr>
          <a:xfrm>
            <a:off x="1295400" y="1600200"/>
            <a:ext cx="6502400" cy="4876800"/>
          </a:xfrm>
          <a:prstGeom prst="rect">
            <a:avLst/>
          </a:prstGeom>
        </p:spPr>
      </p:pic>
      <p:pic>
        <p:nvPicPr>
          <p:cNvPr id="3" name="Betty_Friedan.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1143000" y="1485900"/>
            <a:ext cx="6756400" cy="5067300"/>
          </a:xfrm>
          <a:prstGeom prst="rect">
            <a:avLst/>
          </a:prstGeom>
        </p:spPr>
      </p:pic>
    </p:spTree>
    <p:custDataLst>
      <p:tags r:id="rId1"/>
    </p:custData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PQuestion"/>
          <p:cNvSpPr>
            <a:spLocks noGrp="1"/>
          </p:cNvSpPr>
          <p:nvPr>
            <p:ph type="title"/>
          </p:nvPr>
        </p:nvSpPr>
        <p:spPr>
          <a:xfrm>
            <a:off x="457200" y="762000"/>
            <a:ext cx="3429000" cy="2438400"/>
          </a:xfrm>
        </p:spPr>
        <p:txBody>
          <a:bodyPr/>
          <a:lstStyle/>
          <a:p>
            <a:pPr eaLnBrk="1" hangingPunct="1"/>
            <a:r>
              <a:rPr lang="en-US" sz="3000" smtClean="0"/>
              <a:t>26. Actions taken by organizations such as those shown in the photo above helped bring about</a:t>
            </a:r>
          </a:p>
        </p:txBody>
      </p:sp>
      <p:sp>
        <p:nvSpPr>
          <p:cNvPr id="17412" name="TPAnswers"/>
          <p:cNvSpPr>
            <a:spLocks noGrp="1"/>
          </p:cNvSpPr>
          <p:nvPr>
            <p:ph type="body" idx="1"/>
            <p:custDataLst>
              <p:tags r:id="rId3"/>
            </p:custDataLst>
          </p:nvPr>
        </p:nvSpPr>
        <p:spPr>
          <a:xfrm>
            <a:off x="304800" y="3886200"/>
            <a:ext cx="5334000" cy="2743200"/>
          </a:xfrm>
        </p:spPr>
        <p:txBody>
          <a:bodyPr>
            <a:normAutofit lnSpcReduction="10000"/>
          </a:bodyPr>
          <a:lstStyle/>
          <a:p>
            <a:pPr eaLnBrk="1" hangingPunct="1">
              <a:lnSpc>
                <a:spcPct val="80000"/>
              </a:lnSpc>
              <a:buFont typeface="Arial" pitchFamily="34" charset="0"/>
              <a:buNone/>
            </a:pPr>
            <a:r>
              <a:rPr lang="en-US" sz="2600" smtClean="0"/>
              <a:t>A. the decision in </a:t>
            </a:r>
            <a:r>
              <a:rPr lang="en-US" sz="2600" i="1" smtClean="0"/>
              <a:t>Plessy v. Ferguson. </a:t>
            </a:r>
          </a:p>
          <a:p>
            <a:pPr eaLnBrk="1" hangingPunct="1">
              <a:lnSpc>
                <a:spcPct val="80000"/>
              </a:lnSpc>
              <a:buFont typeface="Arial" pitchFamily="34" charset="0"/>
              <a:buNone/>
            </a:pPr>
            <a:r>
              <a:rPr lang="en-US" sz="2600" smtClean="0"/>
              <a:t>B. the decision in </a:t>
            </a:r>
            <a:r>
              <a:rPr lang="en-US" sz="2600" i="1" smtClean="0"/>
              <a:t>Brown v. Board of Education. </a:t>
            </a:r>
          </a:p>
          <a:p>
            <a:pPr eaLnBrk="1" hangingPunct="1">
              <a:lnSpc>
                <a:spcPct val="80000"/>
              </a:lnSpc>
              <a:buFont typeface="Arial" pitchFamily="34" charset="0"/>
              <a:buNone/>
            </a:pPr>
            <a:r>
              <a:rPr lang="en-US" sz="2600" smtClean="0"/>
              <a:t>C. the 19th Amendment to the U.S. Constitution. </a:t>
            </a:r>
          </a:p>
          <a:p>
            <a:pPr eaLnBrk="1" hangingPunct="1">
              <a:lnSpc>
                <a:spcPct val="80000"/>
              </a:lnSpc>
              <a:buFont typeface="Arial" pitchFamily="34" charset="0"/>
              <a:buNone/>
            </a:pPr>
            <a:r>
              <a:rPr lang="en-US" sz="2600" smtClean="0"/>
              <a:t>D. the 26</a:t>
            </a:r>
            <a:r>
              <a:rPr lang="en-US" sz="2600" baseline="30000" smtClean="0"/>
              <a:t>th</a:t>
            </a:r>
            <a:r>
              <a:rPr lang="en-US" sz="2600" smtClean="0"/>
              <a:t> Amendment to the U.S. Constitution.</a:t>
            </a:r>
          </a:p>
        </p:txBody>
      </p:sp>
      <p:pic>
        <p:nvPicPr>
          <p:cNvPr id="17413" name="Picture 3"/>
          <p:cNvPicPr>
            <a:picLocks noChangeAspect="1" noChangeArrowheads="1"/>
          </p:cNvPicPr>
          <p:nvPr/>
        </p:nvPicPr>
        <p:blipFill>
          <a:blip r:embed="rId7" cstate="print"/>
          <a:srcRect/>
          <a:stretch>
            <a:fillRect/>
          </a:stretch>
        </p:blipFill>
        <p:spPr bwMode="auto">
          <a:xfrm>
            <a:off x="4267200" y="596900"/>
            <a:ext cx="4800600" cy="3136900"/>
          </a:xfrm>
          <a:prstGeom prst="rect">
            <a:avLst/>
          </a:prstGeom>
          <a:noFill/>
          <a:ln w="9525">
            <a:noFill/>
            <a:miter lim="800000"/>
            <a:headEnd/>
            <a:tailEnd/>
          </a:ln>
        </p:spPr>
      </p:pic>
      <p:graphicFrame>
        <p:nvGraphicFramePr>
          <p:cNvPr id="4" name="TPChart"/>
          <p:cNvGraphicFramePr>
            <a:graphicFrameLocks noChangeAspect="1"/>
          </p:cNvGraphicFramePr>
          <p:nvPr>
            <p:custDataLst>
              <p:tags r:id="rId4"/>
            </p:custDataLst>
            <p:extLst>
              <p:ext uri="{D42A27DB-BD31-4B8C-83A1-F6EECF244321}">
                <p14:modId xmlns:p14="http://schemas.microsoft.com/office/powerpoint/2010/main" val="2316696961"/>
              </p:ext>
            </p:extLst>
          </p:nvPr>
        </p:nvGraphicFramePr>
        <p:xfrm>
          <a:off x="5410200" y="3579813"/>
          <a:ext cx="3733800" cy="3278187"/>
        </p:xfrm>
        <a:graphic>
          <a:graphicData uri="http://schemas.openxmlformats.org/presentationml/2006/ole">
            <mc:AlternateContent xmlns:mc="http://schemas.openxmlformats.org/markup-compatibility/2006">
              <mc:Choice xmlns:v="urn:schemas-microsoft-com:vml" Requires="v">
                <p:oleObj spid="_x0000_s40971" name="Chart" r:id="rId8" imgW="4686367" imgH="4114884" progId="MSGraph.Chart.8">
                  <p:embed followColorScheme="full"/>
                </p:oleObj>
              </mc:Choice>
              <mc:Fallback>
                <p:oleObj name="Chart" r:id="rId8" imgW="4686367" imgH="4114884" progId="MSGraph.Chart.8">
                  <p:embed followColorScheme="full"/>
                  <p:pic>
                    <p:nvPicPr>
                      <p:cNvPr id="0" name="TPChart"/>
                      <p:cNvPicPr>
                        <a:picLocks noChangeAspect="1" noChangeArrowheads="1"/>
                      </p:cNvPicPr>
                      <p:nvPr/>
                    </p:nvPicPr>
                    <p:blipFill>
                      <a:blip r:embed="rId9"/>
                      <a:srcRect/>
                      <a:stretch>
                        <a:fillRect/>
                      </a:stretch>
                    </p:blipFill>
                    <p:spPr bwMode="auto">
                      <a:xfrm>
                        <a:off x="5410200" y="3579813"/>
                        <a:ext cx="3733800" cy="327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415" name="Rectangle 6"/>
          <p:cNvSpPr>
            <a:spLocks noChangeArrowheads="1"/>
          </p:cNvSpPr>
          <p:nvPr/>
        </p:nvSpPr>
        <p:spPr bwMode="auto">
          <a:xfrm>
            <a:off x="3962400" y="6488113"/>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
        <p:nvSpPr>
          <p:cNvPr id="17417" name="CorShape1"/>
          <p:cNvSpPr>
            <a:spLocks noChangeArrowheads="1"/>
          </p:cNvSpPr>
          <p:nvPr>
            <p:custDataLst>
              <p:tags r:id="rId5"/>
            </p:custDataLst>
          </p:nvPr>
        </p:nvSpPr>
        <p:spPr bwMode="auto">
          <a:xfrm>
            <a:off x="76200" y="5170488"/>
            <a:ext cx="381000" cy="381000"/>
          </a:xfrm>
          <a:prstGeom prst="smileyFace">
            <a:avLst>
              <a:gd name="adj" fmla="val 4653"/>
            </a:avLst>
          </a:prstGeom>
          <a:gradFill rotWithShape="0">
            <a:gsLst>
              <a:gs pos="0">
                <a:srgbClr val="FFFF00"/>
              </a:gs>
              <a:gs pos="100000">
                <a:srgbClr val="FF9900"/>
              </a:gs>
            </a:gsLst>
            <a:path path="shape">
              <a:fillToRect l="50000" t="50000" r="50000" b="50000"/>
            </a:path>
          </a:gradFill>
          <a:ln w="9525">
            <a:solidFill>
              <a:schemeClr val="tx1"/>
            </a:solidFill>
            <a:round/>
            <a:headEnd/>
            <a:tailEnd/>
          </a:ln>
          <a:effectLst>
            <a:outerShdw dist="35921" dir="2700000" algn="ctr" rotWithShape="0">
              <a:schemeClr val="bg2"/>
            </a:outerShdw>
          </a:effectLst>
        </p:spPr>
        <p:txBody>
          <a:bodyPr wrap="none" anchor="ctr"/>
          <a:lstStyle/>
          <a:p>
            <a:endParaRPr lang="en-US"/>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7417"/>
                                        </p:tgtEl>
                                        <p:attrNameLst>
                                          <p:attrName>style.visibility</p:attrName>
                                        </p:attrNameLst>
                                      </p:cBhvr>
                                      <p:to>
                                        <p:strVal val="visible"/>
                                      </p:to>
                                    </p:set>
                                    <p:anim calcmode="lin" valueType="num">
                                      <p:cBhvr additive="base">
                                        <p:cTn id="11" dur="500" fill="hold"/>
                                        <p:tgtEl>
                                          <p:spTgt spid="17417"/>
                                        </p:tgtEl>
                                        <p:attrNameLst>
                                          <p:attrName>ppt_x</p:attrName>
                                        </p:attrNameLst>
                                      </p:cBhvr>
                                      <p:tavLst>
                                        <p:tav tm="0">
                                          <p:val>
                                            <p:strVal val="#ppt_x"/>
                                          </p:val>
                                        </p:tav>
                                        <p:tav tm="100000">
                                          <p:val>
                                            <p:strVal val="#ppt_x"/>
                                          </p:val>
                                        </p:tav>
                                      </p:tavLst>
                                    </p:anim>
                                    <p:anim calcmode="lin" valueType="num">
                                      <p:cBhvr additive="base">
                                        <p:cTn id="12" dur="500" fill="hold"/>
                                        <p:tgtEl>
                                          <p:spTgt spid="174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174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PQuestion"/>
          <p:cNvSpPr>
            <a:spLocks noGrp="1"/>
          </p:cNvSpPr>
          <p:nvPr>
            <p:ph type="title"/>
          </p:nvPr>
        </p:nvSpPr>
        <p:spPr>
          <a:xfrm>
            <a:off x="228600" y="457200"/>
            <a:ext cx="8610600" cy="990600"/>
          </a:xfrm>
        </p:spPr>
        <p:txBody>
          <a:bodyPr>
            <a:normAutofit fontScale="90000"/>
          </a:bodyPr>
          <a:lstStyle/>
          <a:p>
            <a:pPr eaLnBrk="1" hangingPunct="1"/>
            <a:r>
              <a:rPr lang="en-US" sz="3000" smtClean="0"/>
              <a:t>3. What was the perspective of women who founded the National Organization for Women (NOW) in 1966?</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821522943"/>
              </p:ext>
            </p:extLst>
          </p:nvPr>
        </p:nvGraphicFramePr>
        <p:xfrm>
          <a:off x="4876800" y="1968500"/>
          <a:ext cx="4267200" cy="3746500"/>
        </p:xfrm>
        <a:graphic>
          <a:graphicData uri="http://schemas.openxmlformats.org/presentationml/2006/ole">
            <mc:AlternateContent xmlns:mc="http://schemas.openxmlformats.org/markup-compatibility/2006">
              <mc:Choice xmlns:v="urn:schemas-microsoft-com:vml" Requires="v">
                <p:oleObj spid="_x0000_s38923"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4876800" y="1968500"/>
                        <a:ext cx="4267200" cy="3746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TPAnswers"/>
          <p:cNvSpPr>
            <a:spLocks noGrp="1"/>
          </p:cNvSpPr>
          <p:nvPr>
            <p:ph type="body" idx="1"/>
            <p:custDataLst>
              <p:tags r:id="rId4"/>
            </p:custDataLst>
          </p:nvPr>
        </p:nvSpPr>
        <p:spPr>
          <a:xfrm>
            <a:off x="457200" y="1524000"/>
            <a:ext cx="5486400" cy="5029200"/>
          </a:xfrm>
        </p:spPr>
        <p:txBody>
          <a:bodyPr>
            <a:normAutofit fontScale="92500"/>
          </a:bodyPr>
          <a:lstStyle/>
          <a:p>
            <a:pPr eaLnBrk="1" hangingPunct="1">
              <a:buFont typeface="Arial" pitchFamily="34" charset="0"/>
              <a:buNone/>
            </a:pPr>
            <a:r>
              <a:rPr lang="en-US" sz="2800" smtClean="0"/>
              <a:t>A. Women wanted to receive equal pay and opportunities for advancement in the workplace. </a:t>
            </a:r>
          </a:p>
          <a:p>
            <a:pPr eaLnBrk="1" hangingPunct="1">
              <a:buFont typeface="Arial" pitchFamily="34" charset="0"/>
              <a:buNone/>
            </a:pPr>
            <a:r>
              <a:rPr lang="en-US" sz="2800" smtClean="0"/>
              <a:t>B. Women were afraid of being forced to work in physically challenging jobs. </a:t>
            </a:r>
          </a:p>
          <a:p>
            <a:pPr eaLnBrk="1" hangingPunct="1">
              <a:buFont typeface="Arial" pitchFamily="34" charset="0"/>
              <a:buNone/>
            </a:pPr>
            <a:r>
              <a:rPr lang="en-US" sz="2800" smtClean="0"/>
              <a:t>C. Women were angry at the prospect of having to serve in the military. </a:t>
            </a:r>
          </a:p>
          <a:p>
            <a:pPr eaLnBrk="1" hangingPunct="1">
              <a:buFont typeface="Arial" pitchFamily="34" charset="0"/>
              <a:buNone/>
            </a:pPr>
            <a:r>
              <a:rPr lang="en-US" sz="2800" smtClean="0"/>
              <a:t>D. Women wanted to gain the right to vote and to own property.</a:t>
            </a:r>
          </a:p>
        </p:txBody>
      </p:sp>
      <p:sp>
        <p:nvSpPr>
          <p:cNvPr id="5" name="CorShape1"/>
          <p:cNvSpPr/>
          <p:nvPr>
            <p:custDataLst>
              <p:tags r:id="rId5"/>
            </p:custDataLst>
          </p:nvPr>
        </p:nvSpPr>
        <p:spPr>
          <a:xfrm>
            <a:off x="88900" y="1905000"/>
            <a:ext cx="825500" cy="825500"/>
          </a:xfrm>
          <a:prstGeom prst="smileyFace">
            <a:avLst/>
          </a:prstGeom>
          <a:solidFill>
            <a:srgbClr val="FFFF00"/>
          </a:solidFill>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8" name="Rectangle 6"/>
          <p:cNvSpPr>
            <a:spLocks noChangeArrowheads="1"/>
          </p:cNvSpPr>
          <p:nvPr/>
        </p:nvSpPr>
        <p:spPr bwMode="auto">
          <a:xfrm>
            <a:off x="3962400" y="6488113"/>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PQuestion"/>
          <p:cNvSpPr>
            <a:spLocks noGrp="1" noChangeArrowheads="1"/>
          </p:cNvSpPr>
          <p:nvPr>
            <p:ph type="title"/>
          </p:nvPr>
        </p:nvSpPr>
        <p:spPr>
          <a:xfrm>
            <a:off x="0" y="609600"/>
            <a:ext cx="9144000" cy="2895600"/>
          </a:xfrm>
        </p:spPr>
        <p:txBody>
          <a:bodyPr>
            <a:normAutofit fontScale="90000"/>
          </a:bodyPr>
          <a:lstStyle/>
          <a:p>
            <a:pPr eaLnBrk="1" hangingPunct="1"/>
            <a:r>
              <a:rPr lang="en-US" sz="2400" smtClean="0"/>
              <a:t>28. In 1963, Betty Friedan, founder of the National Organization for Women, wrote,  We can no longer ignore that voice within women that says: “I want something more than my husband and my children and my home.” </a:t>
            </a:r>
            <a:br>
              <a:rPr lang="en-US" sz="2400" smtClean="0"/>
            </a:br>
            <a:r>
              <a:rPr lang="en-US" sz="2400" smtClean="0"/>
              <a:t>Source: Betty Friedan</a:t>
            </a:r>
            <a:r>
              <a:rPr lang="en-US" sz="2400" b="1" smtClean="0"/>
              <a:t>, </a:t>
            </a:r>
            <a:r>
              <a:rPr lang="en-US" sz="2400" smtClean="0"/>
              <a:t>Excerpt from </a:t>
            </a:r>
            <a:r>
              <a:rPr lang="en-US" sz="2400" i="1" smtClean="0"/>
              <a:t>The Feminine Mystique (1963) </a:t>
            </a:r>
            <a:r>
              <a:rPr lang="en-US" sz="2400" smtClean="0"/>
              <a:t>reprinted in </a:t>
            </a:r>
            <a:r>
              <a:rPr lang="en-US" sz="2400" i="1" smtClean="0"/>
              <a:t>100 Key Documents in American Democracy, </a:t>
            </a:r>
            <a:r>
              <a:rPr lang="en-US" sz="2400" smtClean="0"/>
              <a:t>ed. by Peter Levy, Praeger Pub., 1994, p. 436. </a:t>
            </a:r>
            <a:br>
              <a:rPr lang="en-US" sz="2400" smtClean="0"/>
            </a:br>
            <a:r>
              <a:rPr lang="en-US" sz="2600" smtClean="0"/>
              <a:t>The excerpt above could be used to support the thesis that</a:t>
            </a:r>
          </a:p>
        </p:txBody>
      </p:sp>
      <p:graphicFrame>
        <p:nvGraphicFramePr>
          <p:cNvPr id="22532" name="TPChart"/>
          <p:cNvGraphicFramePr>
            <a:graphicFrameLocks/>
          </p:cNvGraphicFramePr>
          <p:nvPr>
            <p:custDataLst>
              <p:tags r:id="rId3"/>
            </p:custDataLst>
            <p:extLst>
              <p:ext uri="{D42A27DB-BD31-4B8C-83A1-F6EECF244321}">
                <p14:modId xmlns:p14="http://schemas.microsoft.com/office/powerpoint/2010/main" val="2257588342"/>
              </p:ext>
            </p:extLst>
          </p:nvPr>
        </p:nvGraphicFramePr>
        <p:xfrm>
          <a:off x="0" y="3589338"/>
          <a:ext cx="9144000" cy="2970212"/>
        </p:xfrm>
        <a:graphic>
          <a:graphicData uri="http://schemas.openxmlformats.org/presentationml/2006/ole">
            <mc:AlternateContent xmlns:mc="http://schemas.openxmlformats.org/markup-compatibility/2006">
              <mc:Choice xmlns:v="urn:schemas-microsoft-com:vml" Requires="v">
                <p:oleObj spid="_x0000_s36875" name="Chart" r:id="rId7" imgW="9144000" imgH="2886093" progId="MSGraph.Chart.8">
                  <p:embed followColorScheme="full"/>
                </p:oleObj>
              </mc:Choice>
              <mc:Fallback>
                <p:oleObj name="Chart" r:id="rId7" imgW="9144000" imgH="2886093" progId="MSGraph.Chart.8">
                  <p:embed followColorScheme="full"/>
                  <p:pic>
                    <p:nvPicPr>
                      <p:cNvPr id="0" name="TPChart"/>
                      <p:cNvPicPr>
                        <a:picLocks noChangeArrowheads="1"/>
                      </p:cNvPicPr>
                      <p:nvPr/>
                    </p:nvPicPr>
                    <p:blipFill>
                      <a:blip r:embed="rId8"/>
                      <a:srcRect/>
                      <a:stretch>
                        <a:fillRect/>
                      </a:stretch>
                    </p:blipFill>
                    <p:spPr bwMode="auto">
                      <a:xfrm>
                        <a:off x="0" y="3589338"/>
                        <a:ext cx="9144000" cy="2970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0" name="Rectangle 8"/>
          <p:cNvSpPr>
            <a:spLocks noChangeArrowheads="1"/>
          </p:cNvSpPr>
          <p:nvPr/>
        </p:nvSpPr>
        <p:spPr bwMode="auto">
          <a:xfrm>
            <a:off x="4343400" y="6491288"/>
            <a:ext cx="730250" cy="366712"/>
          </a:xfrm>
          <a:prstGeom prst="rect">
            <a:avLst/>
          </a:prstGeom>
          <a:noFill/>
          <a:ln w="9525">
            <a:noFill/>
            <a:miter lim="800000"/>
            <a:headEnd/>
            <a:tailEnd/>
          </a:ln>
        </p:spPr>
        <p:txBody>
          <a:bodyPr wrap="none">
            <a:spAutoFit/>
          </a:bodyPr>
          <a:lstStyle/>
          <a:p>
            <a:r>
              <a:rPr lang="en-US">
                <a:hlinkClick r:id="" action="ppaction://hlinkshowjump?jump=firstslide"/>
              </a:rPr>
              <a:t>index</a:t>
            </a:r>
            <a:endParaRPr lang="en-US"/>
          </a:p>
        </p:txBody>
      </p:sp>
      <p:sp>
        <p:nvSpPr>
          <p:cNvPr id="13" name="CorShape1"/>
          <p:cNvSpPr/>
          <p:nvPr>
            <p:custDataLst>
              <p:tags r:id="rId4"/>
            </p:custDataLst>
          </p:nvPr>
        </p:nvSpPr>
        <p:spPr>
          <a:xfrm>
            <a:off x="2073275" y="5730875"/>
            <a:ext cx="6146800" cy="669925"/>
          </a:xfrm>
          <a:prstGeom prst="roundRect">
            <a:avLst/>
          </a:prstGeom>
          <a:noFill/>
          <a:ln w="25400">
            <a:solidFill>
              <a:schemeClr val="folHlink"/>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2" name="TPAnswers"/>
          <p:cNvSpPr>
            <a:spLocks noGrp="1" noChangeArrowheads="1"/>
          </p:cNvSpPr>
          <p:nvPr>
            <p:ph type="body" idx="1"/>
            <p:custDataLst>
              <p:tags r:id="rId5"/>
            </p:custDataLst>
          </p:nvPr>
        </p:nvSpPr>
        <p:spPr>
          <a:xfrm>
            <a:off x="1397000" y="3733800"/>
            <a:ext cx="7518400" cy="2667000"/>
          </a:xfrm>
        </p:spPr>
        <p:txBody>
          <a:bodyPr>
            <a:normAutofit lnSpcReduction="10000"/>
          </a:bodyPr>
          <a:lstStyle/>
          <a:p>
            <a:pPr marL="609600" indent="-609600" eaLnBrk="1" hangingPunct="1">
              <a:buFontTx/>
              <a:buAutoNum type="arabicPeriod"/>
            </a:pPr>
            <a:r>
              <a:rPr lang="en-US" sz="2000" smtClean="0"/>
              <a:t>The U.S. birthrate would increase as more women entered the workforce. </a:t>
            </a:r>
          </a:p>
          <a:p>
            <a:pPr marL="609600" indent="-609600" eaLnBrk="1" hangingPunct="1">
              <a:buFontTx/>
              <a:buAutoNum type="arabicPeriod"/>
            </a:pPr>
            <a:r>
              <a:rPr lang="en-US" sz="2000" smtClean="0"/>
              <a:t> the 19th Amendment guaranteeing women the right to vote should be ratified. </a:t>
            </a:r>
          </a:p>
          <a:p>
            <a:pPr marL="609600" indent="-609600" eaLnBrk="1" hangingPunct="1">
              <a:buFontTx/>
              <a:buAutoNum type="arabicPeriod"/>
            </a:pPr>
            <a:r>
              <a:rPr lang="en-US" sz="2000" smtClean="0"/>
              <a:t>increased numbers of women in the workforce would result in unemployment for men. </a:t>
            </a:r>
          </a:p>
          <a:p>
            <a:pPr marL="609600" indent="-609600" eaLnBrk="1" hangingPunct="1">
              <a:buFontTx/>
              <a:buAutoNum type="arabicPeriod"/>
            </a:pPr>
            <a:r>
              <a:rPr lang="en-US" sz="2000" smtClean="0"/>
              <a:t>in the 1950s and 1960s, many American women were redefining their roles in society. </a:t>
            </a: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2253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PQuestion"/>
          <p:cNvSpPr>
            <a:spLocks noGrp="1"/>
          </p:cNvSpPr>
          <p:nvPr>
            <p:ph type="title"/>
          </p:nvPr>
        </p:nvSpPr>
        <p:spPr>
          <a:xfrm>
            <a:off x="0" y="503238"/>
            <a:ext cx="9144000" cy="2316162"/>
          </a:xfrm>
        </p:spPr>
        <p:txBody>
          <a:bodyPr>
            <a:normAutofit fontScale="90000"/>
          </a:bodyPr>
          <a:lstStyle/>
          <a:p>
            <a:pPr eaLnBrk="1" hangingPunct="1"/>
            <a:r>
              <a:rPr lang="en-US" sz="3400" smtClean="0"/>
              <a:t>42. The United States Constitution is a living document that changes over time as a result of amendments and Supreme Court decisions. How did the Constitution change as a result of the 19th Amendment?</a:t>
            </a:r>
          </a:p>
        </p:txBody>
      </p:sp>
      <p:graphicFrame>
        <p:nvGraphicFramePr>
          <p:cNvPr id="4" name="TPChart"/>
          <p:cNvGraphicFramePr>
            <a:graphicFrameLocks noChangeAspect="1"/>
          </p:cNvGraphicFramePr>
          <p:nvPr>
            <p:custDataLst>
              <p:tags r:id="rId3"/>
            </p:custDataLst>
            <p:extLst>
              <p:ext uri="{D42A27DB-BD31-4B8C-83A1-F6EECF244321}">
                <p14:modId xmlns:p14="http://schemas.microsoft.com/office/powerpoint/2010/main" val="3038320150"/>
              </p:ext>
            </p:extLst>
          </p:nvPr>
        </p:nvGraphicFramePr>
        <p:xfrm>
          <a:off x="5410200" y="2436813"/>
          <a:ext cx="3733800" cy="3278187"/>
        </p:xfrm>
        <a:graphic>
          <a:graphicData uri="http://schemas.openxmlformats.org/presentationml/2006/ole">
            <mc:AlternateContent xmlns:mc="http://schemas.openxmlformats.org/markup-compatibility/2006">
              <mc:Choice xmlns:v="urn:schemas-microsoft-com:vml" Requires="v">
                <p:oleObj spid="_x0000_s33803" name="Chart" r:id="rId7" imgW="4686367" imgH="4114884" progId="MSGraph.Chart.8">
                  <p:embed followColorScheme="full"/>
                </p:oleObj>
              </mc:Choice>
              <mc:Fallback>
                <p:oleObj name="Chart" r:id="rId7" imgW="4686367" imgH="4114884" progId="MSGraph.Chart.8">
                  <p:embed followColorScheme="full"/>
                  <p:pic>
                    <p:nvPicPr>
                      <p:cNvPr id="0" name="TPChart"/>
                      <p:cNvPicPr>
                        <a:picLocks noChangeAspect="1" noChangeArrowheads="1"/>
                      </p:cNvPicPr>
                      <p:nvPr/>
                    </p:nvPicPr>
                    <p:blipFill>
                      <a:blip r:embed="rId8"/>
                      <a:srcRect/>
                      <a:stretch>
                        <a:fillRect/>
                      </a:stretch>
                    </p:blipFill>
                    <p:spPr bwMode="auto">
                      <a:xfrm>
                        <a:off x="5410200" y="2436813"/>
                        <a:ext cx="3733800" cy="327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24" name="TPAnswers"/>
          <p:cNvSpPr>
            <a:spLocks noGrp="1"/>
          </p:cNvSpPr>
          <p:nvPr>
            <p:ph type="body" idx="1"/>
            <p:custDataLst>
              <p:tags r:id="rId4"/>
            </p:custDataLst>
          </p:nvPr>
        </p:nvSpPr>
        <p:spPr>
          <a:xfrm>
            <a:off x="457200" y="3048000"/>
            <a:ext cx="5715000" cy="3078163"/>
          </a:xfrm>
        </p:spPr>
        <p:txBody>
          <a:bodyPr>
            <a:normAutofit fontScale="92500" lnSpcReduction="10000"/>
          </a:bodyPr>
          <a:lstStyle/>
          <a:p>
            <a:pPr eaLnBrk="1" hangingPunct="1">
              <a:buFont typeface="Arial" pitchFamily="34" charset="0"/>
              <a:buNone/>
            </a:pPr>
            <a:r>
              <a:rPr lang="en-US" sz="2600" smtClean="0"/>
              <a:t>A. The voting rights of women were expanded.</a:t>
            </a:r>
          </a:p>
          <a:p>
            <a:pPr eaLnBrk="1" hangingPunct="1">
              <a:buFont typeface="Arial" pitchFamily="34" charset="0"/>
              <a:buNone/>
            </a:pPr>
            <a:r>
              <a:rPr lang="en-US" sz="2600" smtClean="0"/>
              <a:t>B. The civil rights of Native Americans were restricted.</a:t>
            </a:r>
          </a:p>
          <a:p>
            <a:pPr eaLnBrk="1" hangingPunct="1">
              <a:buFont typeface="Arial" pitchFamily="34" charset="0"/>
              <a:buNone/>
            </a:pPr>
            <a:r>
              <a:rPr lang="en-US" sz="2600" smtClean="0"/>
              <a:t>C. The civil rights of African- Americans were protected.</a:t>
            </a:r>
          </a:p>
          <a:p>
            <a:pPr eaLnBrk="1" hangingPunct="1">
              <a:buFont typeface="Arial" pitchFamily="34" charset="0"/>
              <a:buNone/>
            </a:pPr>
            <a:r>
              <a:rPr lang="en-US" sz="2600" smtClean="0"/>
              <a:t>D. The voting rights of property owners were expanded.</a:t>
            </a:r>
          </a:p>
        </p:txBody>
      </p:sp>
      <p:sp>
        <p:nvSpPr>
          <p:cNvPr id="5" name="CorShape1"/>
          <p:cNvSpPr/>
          <p:nvPr>
            <p:custDataLst>
              <p:tags r:id="rId5"/>
            </p:custDataLst>
          </p:nvPr>
        </p:nvSpPr>
        <p:spPr>
          <a:xfrm>
            <a:off x="41275" y="3267075"/>
            <a:ext cx="520700" cy="520700"/>
          </a:xfrm>
          <a:prstGeom prst="rightArrow">
            <a:avLst>
              <a:gd name="adj1" fmla="val 49190"/>
              <a:gd name="adj2" fmla="val 28010"/>
            </a:avLst>
          </a:prstGeom>
          <a:solidFill>
            <a:schemeClr val="accent1">
              <a:lumMod val="60000"/>
              <a:lumOff val="40000"/>
            </a:schemeClr>
          </a:solidFill>
          <a:ln>
            <a:solidFill>
              <a:schemeClr val="accent1">
                <a:lumMod val="50000"/>
              </a:schemeClr>
            </a:solidFill>
          </a:ln>
          <a:effectLst>
            <a:prstShdw prst="shdw14" dist="35921" dir="2700000">
              <a:scrgbClr r="0" g="0" b="0">
                <a:alpha val="50000"/>
              </a:scrgbClr>
            </a:prst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26" name="Rectangle 6"/>
          <p:cNvSpPr>
            <a:spLocks noChangeArrowheads="1"/>
          </p:cNvSpPr>
          <p:nvPr/>
        </p:nvSpPr>
        <p:spPr bwMode="auto">
          <a:xfrm>
            <a:off x="3962400" y="6491288"/>
            <a:ext cx="692150" cy="369887"/>
          </a:xfrm>
          <a:prstGeom prst="rect">
            <a:avLst/>
          </a:prstGeom>
          <a:noFill/>
          <a:ln w="9525">
            <a:noFill/>
            <a:miter lim="800000"/>
            <a:headEnd/>
            <a:tailEnd/>
          </a:ln>
        </p:spPr>
        <p:txBody>
          <a:bodyPr wrap="none">
            <a:spAutoFit/>
          </a:bodyPr>
          <a:lstStyle/>
          <a:p>
            <a:r>
              <a:rPr lang="en-US">
                <a:latin typeface="Calibri" pitchFamily="34" charset="0"/>
                <a:hlinkClick r:id="" action="ppaction://hlinkshowjump?jump=firstslide"/>
              </a:rPr>
              <a:t>index</a:t>
            </a:r>
            <a:endParaRPr lang="en-US">
              <a:latin typeface="Calibri" pitchFamily="3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PPVERSION" val="12.0"/>
  <p:tag name="DELIMITERS" val="3.1"/>
  <p:tag name="SHOWBARVISIBLE" val="True"/>
  <p:tag name="EXPANDSHOWBAR" val="True"/>
  <p:tag name="USESECONDARYMONITOR" val="True"/>
  <p:tag name="SAVECSVWITHSESSION" val="True"/>
  <p:tag name="CSVFORMAT" val="0"/>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RACEENDPOINTS" val="100"/>
  <p:tag name="RACERSMAXDISPLAYED" val="5"/>
  <p:tag name="RACEANIMATIONSPEED" val="3"/>
  <p:tag name="SKIPREMAININGRACESLIDES" val="True"/>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CHARTLABELS" val="0"/>
  <p:tag name="RESETCHARTS" val="True"/>
  <p:tag name="INCLUDENONRESPONDERS" val="False"/>
  <p:tag name="MULTIRESPDIVISOR" val="1"/>
  <p:tag name="PARTLISTDEFAULT" val="0"/>
  <p:tag name="INCLUDEPPT" val="True"/>
  <p:tag name="ALLOWUSERFEEDBACK" val="True"/>
  <p:tag name="CORRECTPOINTVALUE" val="100"/>
  <p:tag name="INCORRECTPOINTVALUE" val="0"/>
  <p:tag name="REALTIMEBACKUP" val="False"/>
  <p:tag name="REALTIMEBACKUPPATH" val="(None)"/>
  <p:tag name="ZEROBASED" val="False"/>
  <p:tag name="AUTOADJUSTPARTRANGE" val="True"/>
  <p:tag name="CHARTSCALE" val="True"/>
  <p:tag name="ADVANCEDSETTINGSVIEW" val="False"/>
  <p:tag name="FIBDISPLAYRESULTS" val="True"/>
  <p:tag name="FIBNUMRESULTS" val="5"/>
  <p:tag name="FIBINCLUDEOTHER" val="True"/>
  <p:tag name="FIBDISPLAYKEYWORDS" val="True"/>
  <p:tag name="PRRESPONSE1" val="10"/>
  <p:tag name="PRRESPONSE2" val="9"/>
  <p:tag name="PRRESPONSE3" val="8"/>
  <p:tag name="PRRESPONSE4" val="7"/>
  <p:tag name="PRRESPONSE5" val="6"/>
  <p:tag name="PRRESPONSE6" val="5"/>
  <p:tag name="PRRESPONSE7" val="4"/>
  <p:tag name="PRRESPONSE8" val="3"/>
  <p:tag name="PRRESPONSE9" val="2"/>
  <p:tag name="PRRESPONSE10" val="1"/>
  <p:tag name="SHOWFLASHWARNING" val="True"/>
  <p:tag name="ALWAYSOPENPOLL" val="False"/>
  <p:tag name="POWERPOINTVERSION" val="14.0"/>
</p:tagLst>
</file>

<file path=ppt/tags/tag1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85"/>
  <p:tag name="FONTSIZE" val="24"/>
  <p:tag name="BULLETTYPE" val="ppBulletArabicPeriod"/>
  <p:tag name="ANSWERTEXT" val="A. the hope of encouraging widespread emigration to Africa&#10;B. the belief that racial segregation was justified in all circumstances&#10;C. the goal of forming a new political party to represent African-Americans&#10;D. the desire to bring about legal and social equality for African- Americans"/>
</p:tagLst>
</file>

<file path=ppt/tags/tag11.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12.xml><?xml version="1.0" encoding="utf-8"?>
<p:tagLst xmlns:a="http://schemas.openxmlformats.org/drawingml/2006/main" xmlns:r="http://schemas.openxmlformats.org/officeDocument/2006/relationships" xmlns:p="http://schemas.openxmlformats.org/presentationml/2006/main">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SLIDEID" val="845FD2A47E254E5F93E25AC30939196D"/>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26. Actions taken by organizations such as those shown in the photo above helped bring about"/>
  <p:tag name="ANSWERSALIAS" val="A. the decision in Plessy v. Ferguson. |smicln|B. the decision in Brown v. Board of Education. |smicln|C. the 19th Amendment to the U.S. Constitution. |smicln|D. the 26th Amendment to the U.S. Constitution."/>
  <p:tag name="TPSTANDARDS" val="A.  Analyze the evolution of the Constitution through post-Reconstruction amendments and Supreme Court decisions.|slsh|NA"/>
  <p:tag name="SLIDEORDER" val="2"/>
  <p:tag name="SLIDEGUID" val="C1F19E34D40A47A9BE79F575157BAB4C"/>
  <p:tag name="VALUES" val="Incorrect|smicln|Incorrect|smicln|Correct|smicln|Incorrect"/>
  <p:tag name="RESPONSESGATHERED" val="True"/>
  <p:tag name="TOTALRESPONSES" val="27"/>
  <p:tag name="RESPONSECOUNT" val="27"/>
  <p:tag name="SLICED" val="False"/>
  <p:tag name="RESPONSES" val="3;3;3;3;3;3;3;3;3;3;3;3;3;3;3;3;3;3;3;3;3;3;3;3;3;3;3;"/>
  <p:tag name="CHARTSTRINGSTD" val="0 0 27 0"/>
  <p:tag name="CHARTSTRINGREV" val="0 27 0 0"/>
  <p:tag name="CHARTSTRINGSTDPER" val="0 0 1 0"/>
  <p:tag name="CHARTSTRINGREVPER" val="0 1 0 0"/>
</p:tagLst>
</file>

<file path=ppt/tags/tag1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85"/>
  <p:tag name="FONTSIZE" val="26"/>
  <p:tag name="BULLETTYPE" val="ppBulletArabicPeriod"/>
  <p:tag name="ANSWERTEXT" val="A. the decision in Plessy v. Ferguson. &#10;B. the decision in Brown v. Board of Education. &#10;C. the 19th Amendment to the U.S. Constitution. &#10;D. the 26th Amendment to the U.S. Constitution."/>
</p:tagLst>
</file>

<file path=ppt/tags/tag15.xml><?xml version="1.0" encoding="utf-8"?>
<p:tagLst xmlns:a="http://schemas.openxmlformats.org/drawingml/2006/main" xmlns:r="http://schemas.openxmlformats.org/officeDocument/2006/relationships" xmlns:p="http://schemas.openxmlformats.org/presentationml/2006/main">
  <p:tag name="CHARTTYPE" val="9"/>
</p:tagLst>
</file>

<file path=ppt/tags/tag16.xml><?xml version="1.0" encoding="utf-8"?>
<p:tagLst xmlns:a="http://schemas.openxmlformats.org/drawingml/2006/main" xmlns:r="http://schemas.openxmlformats.org/officeDocument/2006/relationships" xmlns:p="http://schemas.openxmlformats.org/presentationml/2006/main">
  <p:tag name="CORSHAPE" val="True"/>
  <p:tag name="SHAPETYPE" val="3"/>
</p:tagLst>
</file>

<file path=ppt/tags/tag17.xml><?xml version="1.0" encoding="utf-8"?>
<p:tagLst xmlns:a="http://schemas.openxmlformats.org/drawingml/2006/main" xmlns:r="http://schemas.openxmlformats.org/officeDocument/2006/relationships" xmlns:p="http://schemas.openxmlformats.org/presentationml/2006/main">
  <p:tag name="SLIDEID" val="08964DBBC7A8489693DFBFEF0629C3A1"/>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3. What was the perspective of women who founded the National Organization for Women (NOW) in 1966?"/>
  <p:tag name="ANSWERSALIAS" val="A. Women wanted to receive equal pay and opportunities for advancement in the workplace. |smicln|B. Women were afraid of being forced to work in physically challenging jobs. |smicln|C. Women were angry at the prospect of having to serve in the military. |smicln|D. Women wanted to gain the right to vote and to own property."/>
  <p:tag name="TPSTANDARDS" val="A.  Analyze the influence of different cultural perspectives on the actions of groups.|slsh|NA"/>
  <p:tag name="SLIDEORDER" val="2"/>
  <p:tag name="SLIDEGUID" val="E3461BAD690E427895FDBA09D071950E"/>
  <p:tag name="VALUES" val="Correct|smicln|Incorrect|smicln|Incorrect|smicln|Incorrect"/>
  <p:tag name="RESPONSESGATHERED" val="True"/>
  <p:tag name="TOTALRESPONSES" val="27"/>
  <p:tag name="RESPONSECOUNT" val="27"/>
  <p:tag name="SLICED" val="False"/>
  <p:tag name="RESPONSES" val="1;1;1;1;1;1;4;1;1;1;1;1;1;1;1;4;1;1;4;1;4;1;1;1;1;1;1;"/>
  <p:tag name="CHARTSTRINGSTD" val="23 0 0 4"/>
  <p:tag name="CHARTSTRINGREV" val="4 0 0 23"/>
  <p:tag name="CHARTSTRINGSTDPER" val="0.851851851851852 0 0 0.148148148148148"/>
  <p:tag name="CHARTSTRINGREVPER" val="0.148148148148148 0 0 0.851851851851852"/>
</p:tagLst>
</file>

<file path=ppt/tags/tag18.xml><?xml version="1.0" encoding="utf-8"?>
<p:tagLst xmlns:a="http://schemas.openxmlformats.org/drawingml/2006/main" xmlns:r="http://schemas.openxmlformats.org/officeDocument/2006/relationships" xmlns:p="http://schemas.openxmlformats.org/presentationml/2006/main">
  <p:tag name="CHARTTYPE" val="2"/>
</p:tagLst>
</file>

<file path=ppt/tags/tag19.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03"/>
  <p:tag name="FONTSIZE" val="26"/>
  <p:tag name="BULLETTYPE" val="ppBulletArabicPeriod"/>
  <p:tag name="ANSWERTEXT" val="A. Women wanted to receive equal pay and opportunities for advancement in the workplace. &#10;B. Women were afraid of being forced to work in physically challenging jobs. &#10;C. Women were angry at the prospect of having to serve in the military. &#10;D. Women wanted to gain the right to vote and to own property."/>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CORSHAPE" val="True"/>
  <p:tag name="SHAPETYPE" val="3"/>
</p:tagLst>
</file>

<file path=ppt/tags/tag21.xml><?xml version="1.0" encoding="utf-8"?>
<p:tagLst xmlns:a="http://schemas.openxmlformats.org/drawingml/2006/main" xmlns:r="http://schemas.openxmlformats.org/officeDocument/2006/relationships" xmlns:p="http://schemas.openxmlformats.org/presentationml/2006/main">
  <p:tag name="SLIDEID" val="473EAC2BE3F34C0596EA788DBE95E19D"/>
  <p:tag name="SLIDETYPE" val="Q"/>
  <p:tag name="DEMOGRAPHIC" val="False"/>
  <p:tag name="TEAMASSIGN" val="False"/>
  <p:tag name="SPEEDSCORING" val="False"/>
  <p:tag name="CORRECTPOINTVALUE" val="100"/>
  <p:tag name="INCORRECTPOINTVALUE" val="0"/>
  <p:tag name="ZEROBASED" val="False"/>
  <p:tag name="DELIMITERS" val="3.1"/>
  <p:tag name="QUESTIONALIAS" val="28. In 1963, Betty Friedan, founder of the National Organization for Women, wrote, We can no longer ignore that voice within women that says: “I want something more than my husband and my children and my home.” Source: Betty Friedan, Excerpt from The Feminine Mystique (1963) reprinted in 100 Key Documents in American Democracy, ed. by Peter Levy, Praeger Pub., 1994, p. 436. The excerpt above could be used to support the thesis that "/>
  <p:tag name="ANSWERSALIAS" val="The U.S. birthrate would increase as more women entered the workforce. |smicln| the 19th Amendment guaranteeing women the right to vote should be ratified. |smicln|increased numbers of women in the workforce would result in unemployment for men. |smicln|in the 1950s and 1960s, many American women were redefining their roles in society. "/>
  <p:tag name="TPSTANDARDS" val="B.  Use data and evidence to support or refute a thesis.|slsh|NA"/>
  <p:tag name="SLIDEORDER" val="2"/>
  <p:tag name="SLIDEGUID" val="DE780C4852E94CE7B058C23C5FE6A24B"/>
  <p:tag name="VALUEFORMAT" val="0%"/>
  <p:tag name="VALUES" val="Incorrect|smicln|Incorrect|smicln|Incorrect|smicln|Correct"/>
  <p:tag name="RESPONSESGATHERED" val="True"/>
  <p:tag name="TOTALRESPONSES" val="27"/>
  <p:tag name="RESPONSECOUNT" val="27"/>
  <p:tag name="SLICED" val="False"/>
  <p:tag name="RESPONSES" val="4;4;4;4;4;4;4;4;4;4;4;4;4;4;4;4;4;4;4;4;4;4;4;4;4;4;4;"/>
  <p:tag name="CHARTSTRINGSTD" val="0 0 0 27"/>
  <p:tag name="CHARTSTRINGREV" val="27 0 0 0"/>
  <p:tag name="CHARTSTRINGSTDPER" val="0 0 0 1"/>
  <p:tag name="CHARTSTRINGREVPER" val="1 0 0 0"/>
</p:tagLst>
</file>

<file path=ppt/tags/tag22.xml><?xml version="1.0" encoding="utf-8"?>
<p:tagLst xmlns:a="http://schemas.openxmlformats.org/drawingml/2006/main" xmlns:r="http://schemas.openxmlformats.org/officeDocument/2006/relationships" xmlns:p="http://schemas.openxmlformats.org/presentationml/2006/main">
  <p:tag name="CHARTTYPE" val="3"/>
</p:tagLst>
</file>

<file path=ppt/tags/tag23.xml><?xml version="1.0" encoding="utf-8"?>
<p:tagLst xmlns:a="http://schemas.openxmlformats.org/drawingml/2006/main" xmlns:r="http://schemas.openxmlformats.org/officeDocument/2006/relationships" xmlns:p="http://schemas.openxmlformats.org/presentationml/2006/main">
  <p:tag name="CORSHAPE" val="True"/>
  <p:tag name="SHAPETYPE" val="1"/>
</p:tagLst>
</file>

<file path=ppt/tags/tag24.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17"/>
  <p:tag name="FONTSIZE" val="20"/>
  <p:tag name="BULLETTYPE" val="ppBulletArabicPeriod"/>
  <p:tag name="ANSWERTEXT" val="The U.S. birthrate would increase as more women entered the workforce. &#10; the 19th Amendment guaranteeing women the right to vote should be ratified. &#10;increased numbers of women in the workforce would result in unemployment for men. &#10;in the 1950s and 1960s, many American women were redefining their roles in society. "/>
</p:tagLst>
</file>

<file path=ppt/tags/tag25.xml><?xml version="1.0" encoding="utf-8"?>
<p:tagLst xmlns:a="http://schemas.openxmlformats.org/drawingml/2006/main" xmlns:r="http://schemas.openxmlformats.org/officeDocument/2006/relationships" xmlns:p="http://schemas.openxmlformats.org/presentationml/2006/main">
  <p:tag name="SLIDEID" val="582992534C734A41855D762C6A8E33D0"/>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42. The United States Constitution is a living document that changes over time as a result of amendments and Supreme Court decisions. How did the Constitution change as a result of the 19th Amendment?"/>
  <p:tag name="ANSWERSALIAS" val="A. The voting rights of women were expanded.|smicln|B. The civil rights of Native Americans were restricted.|smicln|C. The civil rights of African- Americans were protected.|smicln|D. The voting rights of property owners were expanded."/>
  <p:tag name="TPSTANDARDS" val="A.  Analyze the evolution of the Constitution through post-Reconstruction amendments and Supreme Court decisions. |slsh|NA"/>
  <p:tag name="SLIDEORDER" val="2"/>
  <p:tag name="SLIDEGUID" val="583803DA17FC4EE8AEC72CF77A934B9C"/>
  <p:tag name="VALUES" val="Correct|smicln|Incorrect|smicln|Incorrect|smicln|Incorrect"/>
  <p:tag name="RESPONSESGATHERED" val="True"/>
  <p:tag name="TOTALRESPONSES" val="26"/>
  <p:tag name="RESPONSECOUNT" val="26"/>
  <p:tag name="SLICED" val="False"/>
  <p:tag name="RESPONSES" val="1;1;1;1;1;1;1;1;1;1;1;1;1;1;1;1;1;1;1;1;1;1;1;1;1;-;1;"/>
  <p:tag name="CHARTSTRINGSTD" val="26 0 0 0"/>
  <p:tag name="CHARTSTRINGREV" val="0 0 0 26"/>
  <p:tag name="CHARTSTRINGSTDPER" val="1 0 0 0"/>
  <p:tag name="CHARTSTRINGREVPER" val="0 0 0 1"/>
</p:tagLst>
</file>

<file path=ppt/tags/tag26.xml><?xml version="1.0" encoding="utf-8"?>
<p:tagLst xmlns:a="http://schemas.openxmlformats.org/drawingml/2006/main" xmlns:r="http://schemas.openxmlformats.org/officeDocument/2006/relationships" xmlns:p="http://schemas.openxmlformats.org/presentationml/2006/main">
  <p:tag name="CHARTTYPE" val="9"/>
</p:tagLst>
</file>

<file path=ppt/tags/tag2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214"/>
  <p:tag name="FONTSIZE" val="24"/>
  <p:tag name="BULLETTYPE" val="ppBulletArabicPeriod"/>
  <p:tag name="ANSWERTEXT" val="A. The voting rights of women were expanded.&#10;B. The civil rights of Native Americans were restricted.&#10;C. The civil rights of African- Americans were protected.&#10;D. The voting rights of property owners were expanded."/>
</p:tagLst>
</file>

<file path=ppt/tags/tag28.xml><?xml version="1.0" encoding="utf-8"?>
<p:tagLst xmlns:a="http://schemas.openxmlformats.org/drawingml/2006/main" xmlns:r="http://schemas.openxmlformats.org/officeDocument/2006/relationships" xmlns:p="http://schemas.openxmlformats.org/presentationml/2006/main">
  <p:tag name="CORSHAPE" val="True"/>
  <p:tag name="SHAPETYPE" val="5"/>
</p:tagLst>
</file>

<file path=ppt/tags/tag29.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SLIDEID" val="47542EEFC485498FB4E0E107FF9E93A7"/>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25. In the 19th century, many Americans considered Native Americans to be inferior to people of European ancestry. This resulted in discrimination and conflict between European settlers and Native Americans.  One consequence of this discrimination was that many Native Americans were"/>
  <p:tag name="ANSWERSALIAS" val="A. displaced from their homelands. |smicln|B. forced to maintain their cultural heritage. |smicln|C. prevented from trading with European settlers. |smicln|D. persecuted for killing buffalo on the Great Plains."/>
  <p:tag name="TPSTANDARDS" val="B.  Analyze the consequences of oppression, discrimination and conflict between cultures.|slsh|NA"/>
  <p:tag name="SLIDEORDER" val="2"/>
  <p:tag name="SLIDEGUID" val="63E944E671114A208C17868BBA60FC57"/>
  <p:tag name="VALUES" val="Correct|smicln|Incorrect|smicln|Incorrect|smicln|Incorrect"/>
  <p:tag name="TOTALRESPONSES" val="28"/>
  <p:tag name="RESPONSECOUNT" val="28"/>
  <p:tag name="SLICED" val="False"/>
  <p:tag name="RESPONSES" val="1;1;1;1;1;1;1;1;1;1;1;1;1;1;1;1;1;1;1;3;1;2;1;1;1;1;1;1;"/>
  <p:tag name="CHARTSTRINGSTD" val="26 1 1 0"/>
  <p:tag name="CHARTSTRINGREV" val="0 1 1 26"/>
  <p:tag name="CHARTSTRINGSTDPER" val="0.928571428571429 0.0357142857142857 0.0357142857142857 0"/>
  <p:tag name="CHARTSTRINGREVPER" val="0 0.0357142857142857 0.0357142857142857 0.928571428571429"/>
  <p:tag name="RESPONSESGATHERED" val="False"/>
</p:tagLst>
</file>

<file path=ppt/tags/tag31.xml><?xml version="1.0" encoding="utf-8"?>
<p:tagLst xmlns:a="http://schemas.openxmlformats.org/drawingml/2006/main" xmlns:r="http://schemas.openxmlformats.org/officeDocument/2006/relationships" xmlns:p="http://schemas.openxmlformats.org/presentationml/2006/main">
  <p:tag name="CHARTTYPE" val="2"/>
</p:tagLst>
</file>

<file path=ppt/tags/tag32.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189"/>
  <p:tag name="FONTSIZE" val="26"/>
  <p:tag name="BULLETTYPE" val="ppBulletArabicPeriod"/>
  <p:tag name="ANSWERTEXT" val="A. displaced from their homelands. &#10;B. forced to maintain their cultural heritage. &#10;C. prevented from trading with European settlers. &#10;D. persecuted for killing buffalo on the Great Plains."/>
</p:tagLst>
</file>

<file path=ppt/tags/tag33.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ags/tag34.xml><?xml version="1.0" encoding="utf-8"?>
<p:tagLst xmlns:a="http://schemas.openxmlformats.org/drawingml/2006/main" xmlns:r="http://schemas.openxmlformats.org/officeDocument/2006/relationships" xmlns:p="http://schemas.openxmlformats.org/presentationml/2006/main">
  <p:tag name="SLIDEID" val="23BDFF07C6834237B0093B406B2D5C47"/>
  <p:tag name="SLIDETYPE" val="Q"/>
  <p:tag name="DEMOGRAPHIC" val="False"/>
  <p:tag name="TEAMASSIGN" val="False"/>
  <p:tag name="SPEEDSCORING" val="False"/>
  <p:tag name="CORRECTPOINTVALUE" val="100"/>
  <p:tag name="INCORRECTPOINTVALUE" val="0"/>
  <p:tag name="ZEROBASED" val="False"/>
  <p:tag name="DELIMITERS" val="3.1"/>
  <p:tag name="QUESTIONALIAS" val="25. The Indian Tribal Justice Act of 1993 is an example of federal civil rights legislation. Read the following excerpt from the act:  Indian tribes possess the inherent authority to establish their own form of government, including tribal justice systems ... traditional tribal justice practices are essential to the maintenance of the culture and identity of Indian tribes. ...  This act was an attempt to redress the consequences of "/>
  <p:tag name="ANSWERSALIAS" val="the use of internment camps during World War II. |smicln|past government policies that oppressed and discriminated against Native Americans.|smicln|granting citizenship to Native Americans under the 1924 General Citizenship Act. |smicln|Jim Crow legislation enacted by southern states during the late 1800s and early 1900s. "/>
  <p:tag name="VALUEFORMAT" val="0%"/>
  <p:tag name="TPSTANDARDS" val="B.  Analyze the consequences of oppression, discrimination and conflict between cultures.|slsh|NA"/>
  <p:tag name="SLIDEORDER" val="2"/>
  <p:tag name="SLIDEGUID" val="75BA3A71FFBA41419B0FC480F4225637"/>
  <p:tag name="TOTALRESPONSES" val="3"/>
  <p:tag name="RESPONSECOUNT" val="3"/>
  <p:tag name="SLICED" val="False"/>
  <p:tag name="RESPONSES" val="-;-;-;-;-;-;-;-;-;-;-;2;-;-;-;-;-;-;-;-;-;-;4;-;-;2;-;-;"/>
  <p:tag name="CHARTSTRINGSTD" val="0 2 0 1"/>
  <p:tag name="CHARTSTRINGREV" val="1 0 2 0"/>
  <p:tag name="CHARTSTRINGSTDPER" val="0 0.666666666666667 0 0.333333333333333"/>
  <p:tag name="CHARTSTRINGREVPER" val="0.333333333333333 0 0.666666666666667 0"/>
  <p:tag name="VALUES" val="Incorrect|smicln|Correct|smicln|Incorrect|smicln|Incorrect"/>
  <p:tag name="RESPONSESGATHERED" val="False"/>
</p:tagLst>
</file>

<file path=ppt/tags/tag35.xml><?xml version="1.0" encoding="utf-8"?>
<p:tagLst xmlns:a="http://schemas.openxmlformats.org/drawingml/2006/main" xmlns:r="http://schemas.openxmlformats.org/officeDocument/2006/relationships" xmlns:p="http://schemas.openxmlformats.org/presentationml/2006/main">
  <p:tag name="CHARTTYPE" val="3"/>
</p:tagLst>
</file>

<file path=ppt/tags/tag36.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ags/tag37.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303"/>
  <p:tag name="FONTSIZE" val="24"/>
  <p:tag name="BULLETTYPE" val="ppBulletArabicPeriod"/>
  <p:tag name="ANSWERTEXT" val="the use of internment camps during World War II. &#10;past government policies that oppressed and discriminated against Native Americans.&#10;granting citizenship to Native Americans under the 1924 General Citizenship Act. &#10;Jim Crow legislation enacted by southern states during the late 1800s and early 1900s. "/>
</p:tagLst>
</file>

<file path=ppt/tags/tag38.xml><?xml version="1.0" encoding="utf-8"?>
<p:tagLst xmlns:a="http://schemas.openxmlformats.org/drawingml/2006/main" xmlns:r="http://schemas.openxmlformats.org/officeDocument/2006/relationships" xmlns:p="http://schemas.openxmlformats.org/presentationml/2006/main">
  <p:tag name="SLIDEID" val="9A9AF125DA6D4833B317CC49E94747EB"/>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1. What was one result of discrimination against American Indians by white settlers in the United States in the late 19th century?"/>
  <p:tag name="ANSWERSALIAS" val="A. American Indians were displaced from their homelands.|smicln|B. American Indians were forced to maintain their cultural heritage.|smicln|C. American Indians were prevented from trading with European settlers.|smicln|D. American Indians were persecuted for killing buffalo on the Great Plains."/>
  <p:tag name="TPSTANDARDS" val="B.  Analyze the consequences of oppression, discrimination and conflict between cultures.|slsh|NA"/>
  <p:tag name="TOTALRESPONSES" val="2"/>
  <p:tag name="RESPONSECOUNT" val="2"/>
  <p:tag name="SLICED" val="False"/>
  <p:tag name="RESPONSES" val="1;1;"/>
  <p:tag name="CHARTSTRINGSTD" val="2 0 0 0"/>
  <p:tag name="CHARTSTRINGREV" val="0 0 0 2"/>
  <p:tag name="CHARTSTRINGSTDPER" val="1 0 0 0"/>
  <p:tag name="CHARTSTRINGREVPER" val="0 0 0 1"/>
  <p:tag name="SLIDEORDER" val="2"/>
  <p:tag name="SLIDEGUID" val="01DC18DE312345ADB3B3B879355A5201"/>
  <p:tag name="VALUES" val="Correct|smicln|Incorrect|smicln|Incorrect|smicln|Incorrect"/>
  <p:tag name="RESPONSESGATHERED" val="False"/>
</p:tagLst>
</file>

<file path=ppt/tags/tag39.xml><?xml version="1.0" encoding="utf-8"?>
<p:tagLst xmlns:a="http://schemas.openxmlformats.org/drawingml/2006/main" xmlns:r="http://schemas.openxmlformats.org/officeDocument/2006/relationships" xmlns:p="http://schemas.openxmlformats.org/presentationml/2006/main">
  <p:tag name="CHARTTYPE" val="0"/>
</p:tagLst>
</file>

<file path=ppt/tags/tag4.xml><?xml version="1.0" encoding="utf-8"?>
<p:tagLst xmlns:a="http://schemas.openxmlformats.org/drawingml/2006/main" xmlns:r="http://schemas.openxmlformats.org/officeDocument/2006/relationships" xmlns:p="http://schemas.openxmlformats.org/presentationml/2006/main">
  <p:tag name="SLIDEID" val="D1147346BD7140BEB70910821DE1FF4E"/>
  <p:tag name="SLIDETYPE" val="Q"/>
  <p:tag name="DEMOGRAPHIC" val="False"/>
  <p:tag name="TEAMASSIGN" val="False"/>
  <p:tag name="SPEEDSCORING" val="False"/>
  <p:tag name="CORRECTPOINTVALUE" val="100"/>
  <p:tag name="INCORRECTPOINTVALUE" val="0"/>
  <p:tag name="ZEROBASED" val="False"/>
  <p:tag name="DELIMITERS" val="3.1"/>
  <p:tag name="QUESTIONALIAS" val="4. What perspective of African-Americans was reflected in the founding of the National Association for the Advancement of Colored People (NAACP) in 1909? "/>
  <p:tag name="ANSWERSALIAS" val="The desire for a return to their cultural heritage |smicln|the need to improve working conditions in factories |smicln|the desire to end legalized discrimination based on race |smicln|the belief in the importance of building a new country in Africa "/>
  <p:tag name="TPSTANDARDS" val="A. Analyze the influence of different cultural perspectives on the actions of groups.|slsh|NA"/>
  <p:tag name="SLIDEORDER" val="2"/>
  <p:tag name="SLIDEGUID" val="6EFBB3F09F224F978DAF37F220B3E732"/>
  <p:tag name="VALUEFORMAT" val="0%"/>
  <p:tag name="VALUES" val="Incorrect|smicln|Incorrect|smicln|Correct|smicln|Incorrect"/>
  <p:tag name="RESPONSESGATHERED" val="True"/>
  <p:tag name="TOTALRESPONSES" val="26"/>
  <p:tag name="RESPONSECOUNT" val="26"/>
  <p:tag name="SLICED" val="False"/>
  <p:tag name="RESPONSES" val="3;3;3;3;3;3;3;3;3;3;3;3;3;3;3;3;3;3;3;3;3;3;3;3;3;3;"/>
  <p:tag name="CHARTSTRINGSTD" val="0 0 26 0"/>
  <p:tag name="CHARTSTRINGREV" val="0 26 0 0"/>
  <p:tag name="CHARTSTRINGSTDPER" val="0 0 1 0"/>
  <p:tag name="CHARTSTRINGREVPER" val="0 1 0 0"/>
</p:tagLst>
</file>

<file path=ppt/tags/tag40.xml><?xml version="1.0" encoding="utf-8"?>
<p:tagLst xmlns:a="http://schemas.openxmlformats.org/drawingml/2006/main" xmlns:r="http://schemas.openxmlformats.org/officeDocument/2006/relationships" xmlns:p="http://schemas.openxmlformats.org/presentationml/2006/main">
  <p:tag name="ANSWERBULLETS" val="3"/>
  <p:tag name="TEXTLENGTH" val="274"/>
  <p:tag name="FONTSIZE" val="26"/>
  <p:tag name="BULLETTYPE" val="ppBulletArabicPeriod"/>
  <p:tag name="ANSWERTEXT" val="A. American Indians were displaced from their homelands.&#10;B. American Indians were forced to maintain their cultural heritage.&#10;C. American Indians were prevented from trading with European settlers.&#10;D. American Indians were persecuted for killing buffalo on the Great Plains."/>
  <p:tag name="OLDNUMANSWERS" val="4"/>
</p:tagLst>
</file>

<file path=ppt/tags/tag41.xml><?xml version="1.0" encoding="utf-8"?>
<p:tagLst xmlns:a="http://schemas.openxmlformats.org/drawingml/2006/main" xmlns:r="http://schemas.openxmlformats.org/officeDocument/2006/relationships" xmlns:p="http://schemas.openxmlformats.org/presentationml/2006/main">
  <p:tag name="CORSHAPE" val="True"/>
  <p:tag name="SHAPETYPE" val="1"/>
</p:tagLst>
</file>

<file path=ppt/tags/tag42.xml><?xml version="1.0" encoding="utf-8"?>
<p:tagLst xmlns:a="http://schemas.openxmlformats.org/drawingml/2006/main" xmlns:r="http://schemas.openxmlformats.org/officeDocument/2006/relationships" xmlns:p="http://schemas.openxmlformats.org/presentationml/2006/main">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SLIDEID" val="F40150E3D3084E5884BC2A5BC6D81E0E"/>
  <p:tag name="SLIDETYPE" val="E"/>
  <p:tag name="CORRECTPOINTVALUE" val="100"/>
  <p:tag name="INCORRECTPOINTVALUE" val="0"/>
  <p:tag name="FIBDISPLAYRESULTS" val="True"/>
  <p:tag name="FIBDISPLAYKEYWORDS" val="True"/>
  <p:tag name="FIBINCLUDEOTHER" val="True"/>
  <p:tag name="FIBNUMRESULTS" val="5"/>
  <p:tag name="QUESTIONALIAS" val="Enter question text..."/>
  <p:tag name="DELIMITERS" val="3.1"/>
  <p:tag name="TPSTANDARDS" val="A.  Analyze the influence of different cultural perspectives on the actions of groups.|slsh|NA"/>
  <p:tag name="SLIDEORDER" val="3"/>
  <p:tag name="SLIDEGUID" val="8B1B5C1211EB4925A801B5BEC1953BF7"/>
  <p:tag name="RESPONSESGATHERED" val="False"/>
</p:tagLst>
</file>

<file path=ppt/tags/tag44.xml><?xml version="1.0" encoding="utf-8"?>
<p:tagLst xmlns:a="http://schemas.openxmlformats.org/drawingml/2006/main" xmlns:r="http://schemas.openxmlformats.org/officeDocument/2006/relationships" xmlns:p="http://schemas.openxmlformats.org/presentationml/2006/main">
  <p:tag name="SLIDEID" val="02536FC938ED496CAA072AD0F77BF5A4"/>
  <p:tag name="SLIDETYPE" val="Q"/>
  <p:tag name="DEMOGRAPHIC" val="False"/>
  <p:tag name="TEAMASSIGN" val="False"/>
  <p:tag name="SPEEDSCORING" val="False"/>
  <p:tag name="CORRECTPOINTVALUE" val="100"/>
  <p:tag name="INCORRECTPOINTVALUE" val="0"/>
  <p:tag name="ZEROBASED" val="False"/>
  <p:tag name="DELIMITERS" val="3.1"/>
  <p:tag name="QUESTIONALIAS" val="41. In the 1960s and 1970s, Hispanic-American farm workers in the United States believed their employers were failing to provide reasonable wages and working conditions like those received by other American workers.  For this reason, Hispanic-American farm workers"/>
  <p:tag name="ANSWERSALIAS" val="urged the exportation of agricultural produce. |smicln|organized the United Farm Workers Association.|smicln|encouraged farm producers to lower prices. |smicln|opposed passage of anti-discrimination laws. "/>
  <p:tag name="TPSTANDARDS" val="A. Analyze the influence of different cultural perspectives on the actions of groups.|slsh|NA"/>
  <p:tag name="TOTALRESPONSES" val="3"/>
  <p:tag name="RESPONSECOUNT" val="3"/>
  <p:tag name="SLICED" val="False"/>
  <p:tag name="RESPONSES" val="2;1;3;-;-;"/>
  <p:tag name="CHARTSTRINGSTD" val="1 1 1 0"/>
  <p:tag name="CHARTSTRINGREV" val="0 1 1 1"/>
  <p:tag name="CHARTSTRINGSTDPER" val="0.333333333333333 0.333333333333333 0.333333333333333 0"/>
  <p:tag name="CHARTSTRINGREVPER" val="0 0.333333333333333 0.333333333333333 0.333333333333333"/>
  <p:tag name="SLIDEORDER" val="2"/>
  <p:tag name="SLIDEGUID" val="E86A07DAF3EE40F4B5FA51C201D356C2"/>
  <p:tag name="VALUES" val="Incorrect|smicln|Correct|smicln|Incorrect|smicln|Incorrect"/>
  <p:tag name="RESPONSESGATHERED" val="False"/>
</p:tagLst>
</file>

<file path=ppt/tags/tag45.xml><?xml version="1.0" encoding="utf-8"?>
<p:tagLst xmlns:a="http://schemas.openxmlformats.org/drawingml/2006/main" xmlns:r="http://schemas.openxmlformats.org/officeDocument/2006/relationships" xmlns:p="http://schemas.openxmlformats.org/presentationml/2006/main">
  <p:tag name="CHARTTYPE" val="2"/>
</p:tagLst>
</file>

<file path=ppt/tags/tag46.xml><?xml version="1.0" encoding="utf-8"?>
<p:tagLst xmlns:a="http://schemas.openxmlformats.org/drawingml/2006/main" xmlns:r="http://schemas.openxmlformats.org/officeDocument/2006/relationships" xmlns:p="http://schemas.openxmlformats.org/presentationml/2006/main">
  <p:tag name="CORSHAPE" val="True"/>
  <p:tag name="SHAPETYPE" val="2"/>
</p:tagLst>
</file>

<file path=ppt/tags/tag47.xml><?xml version="1.0" encoding="utf-8"?>
<p:tagLst xmlns:a="http://schemas.openxmlformats.org/drawingml/2006/main" xmlns:r="http://schemas.openxmlformats.org/officeDocument/2006/relationships" xmlns:p="http://schemas.openxmlformats.org/presentationml/2006/main">
  <p:tag name="ANSWERBULLETS" val="3"/>
  <p:tag name="TEXTLENGTH" val="184"/>
  <p:tag name="FONTSIZE" val="28"/>
  <p:tag name="BULLETTYPE" val="ppBulletArabicPeriod"/>
  <p:tag name="ANSWERTEXT" val="urged the exportation of agricultural produce. &#10;organized the United Farm Workers Association.&#10;encouraged farm producers to lower prices. &#10;opposed passage of anti-discrimination laws. "/>
  <p:tag name="OLDNUMANSWERS" val="4"/>
</p:tagLst>
</file>

<file path=ppt/tags/tag48.xml><?xml version="1.0" encoding="utf-8"?>
<p:tagLst xmlns:a="http://schemas.openxmlformats.org/drawingml/2006/main" xmlns:r="http://schemas.openxmlformats.org/officeDocument/2006/relationships" xmlns:p="http://schemas.openxmlformats.org/presentationml/2006/main">
  <p:tag name="SLIDEID" val="023A5FA7311C413C82425F3A9BD00EDE"/>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35. Which change in U.S. society in the 20th century was an outgrowth of the success of the civil rights movement of the 1950s and 1960s?"/>
  <p:tag name="ANSWERSALIAS" val="A. the passage of laws to protect the natural environment|smicln|B. the increase in funding for elementary and secondary education|smicln|C. the expansion of the role of state governments in economic affairs|smicln|D. the creation of new groups to advocate for the rights of other minorities"/>
  <p:tag name="TPSTANDARDS" val="F.  Identify major historical patterns in the domestic affairs of the United States during the 20th century and explain their significance.|slsh|NA"/>
  <p:tag name="TOTALRESPONSES" val="3"/>
  <p:tag name="RESPONSECOUNT" val="3"/>
  <p:tag name="SLICED" val="False"/>
  <p:tag name="RESPONSES" val="1;2;3;-;-;-;"/>
  <p:tag name="CHARTSTRINGSTD" val="1 1 1 0"/>
  <p:tag name="CHARTSTRINGREV" val="0 1 1 1"/>
  <p:tag name="CHARTSTRINGSTDPER" val="0.333333333333333 0.333333333333333 0.333333333333333 0"/>
  <p:tag name="CHARTSTRINGREVPER" val="0 0.333333333333333 0.333333333333333 0.333333333333333"/>
  <p:tag name="SLIDEORDER" val="2"/>
  <p:tag name="SLIDEGUID" val="57420409CB61491FB004E2FA708F6802"/>
  <p:tag name="VALUES" val="Incorrect|smicln|Incorrect|smicln|Incorrect|smicln|Correct"/>
  <p:tag name="RESPONSESGATHERED" val="False"/>
</p:tagLst>
</file>

<file path=ppt/tags/tag49.xml><?xml version="1.0" encoding="utf-8"?>
<p:tagLst xmlns:a="http://schemas.openxmlformats.org/drawingml/2006/main" xmlns:r="http://schemas.openxmlformats.org/officeDocument/2006/relationships" xmlns:p="http://schemas.openxmlformats.org/presentationml/2006/main">
  <p:tag name="CHARTTYPE" val="3"/>
</p:tagLst>
</file>

<file path=ppt/tags/tag5.xml><?xml version="1.0" encoding="utf-8"?>
<p:tagLst xmlns:a="http://schemas.openxmlformats.org/drawingml/2006/main" xmlns:r="http://schemas.openxmlformats.org/officeDocument/2006/relationships" xmlns:p="http://schemas.openxmlformats.org/presentationml/2006/main">
  <p:tag name="CHARTTYPE" val="2"/>
</p:tagLst>
</file>

<file path=ppt/tags/tag50.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51.xml><?xml version="1.0" encoding="utf-8"?>
<p:tagLst xmlns:a="http://schemas.openxmlformats.org/drawingml/2006/main" xmlns:r="http://schemas.openxmlformats.org/officeDocument/2006/relationships" xmlns:p="http://schemas.openxmlformats.org/presentationml/2006/main">
  <p:tag name="ANSWERBULLETS" val="3"/>
  <p:tag name="TEXTLENGTH" val="270"/>
  <p:tag name="FONTSIZE" val="30"/>
  <p:tag name="BULLETTYPE" val="ppBulletArabicPeriod"/>
  <p:tag name="ANSWERTEXT" val="A. the passage of laws to protect the natural environment&#10;B. the increase in funding for elementary and secondary education&#10;C. the expansion of the role of state governments in economic affairs&#10;D. the creation of new groups to advocate for the rights of other minorities"/>
  <p:tag name="OLDNUMANSWERS" val="4"/>
</p:tagLst>
</file>

<file path=ppt/tags/tag6.xml><?xml version="1.0" encoding="utf-8"?>
<p:tagLst xmlns:a="http://schemas.openxmlformats.org/drawingml/2006/main" xmlns:r="http://schemas.openxmlformats.org/officeDocument/2006/relationships" xmlns:p="http://schemas.openxmlformats.org/presentationml/2006/main">
  <p:tag name="OLDNUMANSWERS" val="4"/>
  <p:tag name="TEXTLENGTH" val="228"/>
  <p:tag name="FONTSIZE" val="28"/>
  <p:tag name="BULLETTYPE" val="ppBulletArabicPeriod"/>
  <p:tag name="ANSWERTEXT" val="The desire for a return to their cultural heritage &#10;the need to improve working conditions in factories &#10;the desire to end legalized discrimination based on race &#10;the belief in the importance of building a new country in Africa "/>
</p:tagLst>
</file>

<file path=ppt/tags/tag7.xml><?xml version="1.0" encoding="utf-8"?>
<p:tagLst xmlns:a="http://schemas.openxmlformats.org/drawingml/2006/main" xmlns:r="http://schemas.openxmlformats.org/officeDocument/2006/relationships" xmlns:p="http://schemas.openxmlformats.org/presentationml/2006/main">
  <p:tag name="CORSHAPE" val="True"/>
  <p:tag name="SHAPETYPE" val="4"/>
</p:tagLst>
</file>

<file path=ppt/tags/tag8.xml><?xml version="1.0" encoding="utf-8"?>
<p:tagLst xmlns:a="http://schemas.openxmlformats.org/drawingml/2006/main" xmlns:r="http://schemas.openxmlformats.org/officeDocument/2006/relationships" xmlns:p="http://schemas.openxmlformats.org/presentationml/2006/main">
  <p:tag name="SLIDEID" val="B432E9D16D7D45E985319682E9E909B5"/>
  <p:tag name="SLIDETYPE" val="Q"/>
  <p:tag name="DEMOGRAPHIC" val="False"/>
  <p:tag name="TEAMASSIGN" val="False"/>
  <p:tag name="SPEEDSCORING" val="False"/>
  <p:tag name="CORRECTPOINTVALUE" val="100"/>
  <p:tag name="INCORRECTPOINTVALUE" val="0"/>
  <p:tag name="ZEROBASED" val="False"/>
  <p:tag name="AUTOADVANCE" val="False"/>
  <p:tag name="DELIMITERS" val="3.1"/>
  <p:tag name="VALUEFORMAT" val="0%"/>
  <p:tag name="QUESTIONALIAS" val="11. What was one perspective of African-Americans that was reflected in the founding of the National Association for the Advancement of Colored People (NAACP)?"/>
  <p:tag name="ANSWERSALIAS" val="A. the hope of encouraging widespread emigration to Africa|smicln|B. the belief that racial segregation was justified in all circumstances|smicln|C. the goal of forming a new political party to represent African-Americans|smicln|D. the desire to bring about legal and social equality for African- Americans"/>
  <p:tag name="TPSTANDARDS" val="A. Analyze the influence of different cultural perspectives on the actions of groups.|slsh|NA"/>
  <p:tag name="SLIDEORDER" val="2"/>
  <p:tag name="SLIDEGUID" val="3A35E355DFCA46A69119F14CC8984ABB"/>
  <p:tag name="VALUES" val="Incorrect|smicln|Incorrect|smicln|Incorrect|smicln|Correct"/>
  <p:tag name="RESPONSESGATHERED" val="True"/>
  <p:tag name="TOTALRESPONSES" val="27"/>
  <p:tag name="RESPONSECOUNT" val="27"/>
  <p:tag name="SLICED" val="False"/>
  <p:tag name="RESPONSES" val="4;4;4;4;4;4;4;4;4;4;4;4;4;4;4;4;4;4;4;4;4;4;4;4;2;1;4;"/>
  <p:tag name="CHARTSTRINGSTD" val="1 1 0 25"/>
  <p:tag name="CHARTSTRINGREV" val="25 0 1 1"/>
  <p:tag name="CHARTSTRINGSTDPER" val="0.037037037037037 0.037037037037037 0 0.925925925925926"/>
  <p:tag name="CHARTSTRINGREVPER" val="0.925925925925926 0 0.037037037037037 0.037037037037037"/>
</p:tagLst>
</file>

<file path=ppt/tags/tag9.xml><?xml version="1.0" encoding="utf-8"?>
<p:tagLst xmlns:a="http://schemas.openxmlformats.org/drawingml/2006/main" xmlns:r="http://schemas.openxmlformats.org/officeDocument/2006/relationships" xmlns:p="http://schemas.openxmlformats.org/presentationml/2006/main">
  <p:tag name="CHARTTYPE" val="9"/>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484</TotalTime>
  <Words>946</Words>
  <Application>Microsoft Office PowerPoint</Application>
  <PresentationFormat>On-screen Show (4:3)</PresentationFormat>
  <Paragraphs>84</Paragraphs>
  <Slides>17</Slides>
  <Notes>0</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Technic</vt:lpstr>
      <vt:lpstr>Microsoft Graph Chart</vt:lpstr>
      <vt:lpstr>OGT – Civil Rights &amp; Political Action Groups</vt:lpstr>
      <vt:lpstr>NAACP</vt:lpstr>
      <vt:lpstr>4. What perspective of African-Americans was reflected in the founding of the National Association for the Advancement of Colored People (NAACP) in 1909?</vt:lpstr>
      <vt:lpstr>11. What was one perspective of African-Americans that was reflected in the founding of the National Association for the Advancement of Colored People (NAACP)?</vt:lpstr>
      <vt:lpstr>National Organization for Women (NOW)</vt:lpstr>
      <vt:lpstr>26. Actions taken by organizations such as those shown in the photo above helped bring about</vt:lpstr>
      <vt:lpstr>3. What was the perspective of women who founded the National Organization for Women (NOW) in 1966?</vt:lpstr>
      <vt:lpstr>28. In 1963, Betty Friedan, founder of the National Organization for Women, wrote,  We can no longer ignore that voice within women that says: “I want something more than my husband and my children and my home.”  Source: Betty Friedan, Excerpt from The Feminine Mystique (1963) reprinted in 100 Key Documents in American Democracy, ed. by Peter Levy, Praeger Pub., 1994, p. 436.  The excerpt above could be used to support the thesis that</vt:lpstr>
      <vt:lpstr>42. The United States Constitution is a living document that changes over time as a result of amendments and Supreme Court decisions. How did the Constitution change as a result of the 19th Amendment?</vt:lpstr>
      <vt:lpstr>American Indian Movement (AIM)</vt:lpstr>
      <vt:lpstr>25. In the 19th century, many Americans considered Native Americans to be inferior to people of European ancestry. This resulted in discrimination and conflict between European settlers and Native Americans.  One consequence of this discrimination was that many Native Americans were</vt:lpstr>
      <vt:lpstr>25. The Indian Tribal Justice Act of 1993 is an example of federal civil rights legislation. Read the following excerpt from the act:  Indian tribes possess the inherent authority to establish their own form of government, including tribal justice systems ... traditional tribal justice practices are essential to the maintenance of the culture and identity of Indian tribes. ...  This act was an attempt to redress the consequences of</vt:lpstr>
      <vt:lpstr>1. What was one result of discrimination against American Indians by white settlers in the United States in the late 19th century?</vt:lpstr>
      <vt:lpstr>United Farm Workers</vt:lpstr>
      <vt:lpstr>36. Hispanic-American farm workers organized the United Farm Workers to persuade farm owners to treat them more fairly. One perspective of these workers was their belief that the owners’ unfair hiring practices denied them equal opportunity for employment.  State two other perspectives of farm workers that led to the creation of the United Farm Workers. Write your answer in the Answer Document. (2 points)</vt:lpstr>
      <vt:lpstr>41. In the 1960s and 1970s, Hispanic-American farm workers in the United States believed their employers were failing to provide reasonable wages and working conditions like those received by other American workers.  For this reason, Hispanic-American farm workers</vt:lpstr>
      <vt:lpstr>35. Which change in U.S. society in the 20th century was an outgrowth of the success of the civil rights movement of the 1950s and 1960s?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OGT – Civil Rights &amp; Political Action Groups</dc:title>
  <dc:creator>Jennifer L Sanders</dc:creator>
  <cp:lastModifiedBy>Tom Preisse</cp:lastModifiedBy>
  <cp:revision>18</cp:revision>
  <dcterms:created xsi:type="dcterms:W3CDTF">2013-03-11T01:04:21Z</dcterms:created>
  <dcterms:modified xsi:type="dcterms:W3CDTF">2013-03-11T18:27:19Z</dcterms:modified>
</cp:coreProperties>
</file>