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5" r:id="rId4"/>
    <p:sldId id="304" r:id="rId5"/>
    <p:sldId id="303" r:id="rId6"/>
    <p:sldId id="302" r:id="rId7"/>
    <p:sldId id="301" r:id="rId8"/>
    <p:sldId id="300" r:id="rId9"/>
    <p:sldId id="298" r:id="rId10"/>
    <p:sldId id="297" r:id="rId11"/>
    <p:sldId id="296" r:id="rId12"/>
    <p:sldId id="294" r:id="rId13"/>
    <p:sldId id="293" r:id="rId14"/>
    <p:sldId id="292" r:id="rId15"/>
    <p:sldId id="291" r:id="rId16"/>
    <p:sldId id="290" r:id="rId17"/>
    <p:sldId id="289" r:id="rId18"/>
    <p:sldId id="288" r:id="rId19"/>
    <p:sldId id="287" r:id="rId20"/>
    <p:sldId id="286" r:id="rId21"/>
    <p:sldId id="284" r:id="rId22"/>
    <p:sldId id="283" r:id="rId23"/>
    <p:sldId id="282" r:id="rId24"/>
    <p:sldId id="281" r:id="rId25"/>
    <p:sldId id="280" r:id="rId26"/>
    <p:sldId id="278" r:id="rId27"/>
    <p:sldId id="277" r:id="rId28"/>
    <p:sldId id="276" r:id="rId29"/>
    <p:sldId id="275" r:id="rId30"/>
    <p:sldId id="274" r:id="rId31"/>
    <p:sldId id="273" r:id="rId32"/>
    <p:sldId id="272" r:id="rId33"/>
    <p:sldId id="271" r:id="rId34"/>
    <p:sldId id="270" r:id="rId35"/>
    <p:sldId id="269" r:id="rId36"/>
    <p:sldId id="268" r:id="rId37"/>
    <p:sldId id="266" r:id="rId38"/>
    <p:sldId id="265" r:id="rId39"/>
    <p:sldId id="264" r:id="rId40"/>
    <p:sldId id="262" r:id="rId41"/>
    <p:sldId id="263" r:id="rId42"/>
    <p:sldId id="261" r:id="rId43"/>
    <p:sldId id="260" r:id="rId44"/>
    <p:sldId id="259" r:id="rId45"/>
    <p:sldId id="258" r:id="rId46"/>
    <p:sldId id="267" r:id="rId47"/>
  </p:sldIdLst>
  <p:sldSz cx="9144000" cy="6858000" type="screen4x3"/>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F2E21-D89A-4E37-9089-7774DA9EB2AF}"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2F2E21-D89A-4E37-9089-7774DA9EB2AF}"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2F2E21-D89A-4E37-9089-7774DA9EB2AF}" type="datetimeFigureOut">
              <a:rPr lang="en-US" smtClean="0"/>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2F2E21-D89A-4E37-9089-7774DA9EB2AF}" type="datetimeFigureOut">
              <a:rPr lang="en-US" smtClean="0"/>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F2E21-D89A-4E37-9089-7774DA9EB2AF}" type="datetimeFigureOut">
              <a:rPr lang="en-US" smtClean="0"/>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F2E21-D89A-4E37-9089-7774DA9EB2AF}"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F2E21-D89A-4E37-9089-7774DA9EB2AF}"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502F0-AAB8-41BF-BA3A-A6466535A3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F2E21-D89A-4E37-9089-7774DA9EB2AF}" type="datetimeFigureOut">
              <a:rPr lang="en-US" smtClean="0"/>
              <a:t>3/8/2013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502F0-AAB8-41BF-BA3A-A6466535A3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44.xml"/><Relationship Id="rId7" Type="http://schemas.openxmlformats.org/officeDocument/2006/relationships/slideLayout" Target="../slideLayouts/slideLayout12.xml"/><Relationship Id="rId2" Type="http://schemas.openxmlformats.org/officeDocument/2006/relationships/tags" Target="../tags/tag43.xml"/><Relationship Id="rId1" Type="http://schemas.openxmlformats.org/officeDocument/2006/relationships/vmlDrawing" Target="../drawings/vmlDrawing9.v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9.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49.xml"/><Relationship Id="rId7"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vmlDrawing" Target="../drawings/vmlDrawing10.vml"/><Relationship Id="rId6" Type="http://schemas.openxmlformats.org/officeDocument/2006/relationships/tags" Target="../tags/tag52.xml"/><Relationship Id="rId5" Type="http://schemas.openxmlformats.org/officeDocument/2006/relationships/tags" Target="../tags/tag51.xml"/><Relationship Id="rId10" Type="http://schemas.openxmlformats.org/officeDocument/2006/relationships/image" Target="../media/image11.png"/><Relationship Id="rId4" Type="http://schemas.openxmlformats.org/officeDocument/2006/relationships/tags" Target="../tags/tag50.xml"/><Relationship Id="rId9" Type="http://schemas.openxmlformats.org/officeDocument/2006/relationships/image" Target="../media/image10.e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54.xml"/><Relationship Id="rId7" Type="http://schemas.openxmlformats.org/officeDocument/2006/relationships/slideLayout" Target="../slideLayouts/slideLayout12.xml"/><Relationship Id="rId2" Type="http://schemas.openxmlformats.org/officeDocument/2006/relationships/tags" Target="../tags/tag53.xml"/><Relationship Id="rId1" Type="http://schemas.openxmlformats.org/officeDocument/2006/relationships/vmlDrawing" Target="../drawings/vmlDrawing11.v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12.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tags" Target="../tags/tag59.xml"/><Relationship Id="rId7"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vmlDrawing" Target="../drawings/vmlDrawing12.v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9" Type="http://schemas.openxmlformats.org/officeDocument/2006/relationships/image" Target="../media/image13.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64.xml"/><Relationship Id="rId7" Type="http://schemas.openxmlformats.org/officeDocument/2006/relationships/slideLayout" Target="../slideLayouts/slideLayout12.xml"/><Relationship Id="rId2" Type="http://schemas.openxmlformats.org/officeDocument/2006/relationships/tags" Target="../tags/tag63.xml"/><Relationship Id="rId1" Type="http://schemas.openxmlformats.org/officeDocument/2006/relationships/vmlDrawing" Target="../drawings/vmlDrawing13.v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9" Type="http://schemas.openxmlformats.org/officeDocument/2006/relationships/image" Target="../media/image14.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tags" Target="../tags/tag69.xml"/><Relationship Id="rId7" Type="http://schemas.openxmlformats.org/officeDocument/2006/relationships/slideLayout" Target="../slideLayouts/slideLayout12.xml"/><Relationship Id="rId2" Type="http://schemas.openxmlformats.org/officeDocument/2006/relationships/tags" Target="../tags/tag68.xml"/><Relationship Id="rId1" Type="http://schemas.openxmlformats.org/officeDocument/2006/relationships/vmlDrawing" Target="../drawings/vmlDrawing14.v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image" Target="../media/image15.e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tags" Target="../tags/tag74.xml"/><Relationship Id="rId7" Type="http://schemas.openxmlformats.org/officeDocument/2006/relationships/slideLayout" Target="../slideLayouts/slideLayout12.xml"/><Relationship Id="rId2" Type="http://schemas.openxmlformats.org/officeDocument/2006/relationships/tags" Target="../tags/tag73.xml"/><Relationship Id="rId1" Type="http://schemas.openxmlformats.org/officeDocument/2006/relationships/vmlDrawing" Target="../drawings/vmlDrawing15.v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9" Type="http://schemas.openxmlformats.org/officeDocument/2006/relationships/image" Target="../media/image16.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79.xml"/><Relationship Id="rId7" Type="http://schemas.openxmlformats.org/officeDocument/2006/relationships/slideLayout" Target="../slideLayouts/slideLayout12.xml"/><Relationship Id="rId2" Type="http://schemas.openxmlformats.org/officeDocument/2006/relationships/tags" Target="../tags/tag78.xml"/><Relationship Id="rId1" Type="http://schemas.openxmlformats.org/officeDocument/2006/relationships/vmlDrawing" Target="../drawings/vmlDrawing16.v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9" Type="http://schemas.openxmlformats.org/officeDocument/2006/relationships/image" Target="../media/image17.e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84.xml"/><Relationship Id="rId7" Type="http://schemas.openxmlformats.org/officeDocument/2006/relationships/slideLayout" Target="../slideLayouts/slideLayout12.xml"/><Relationship Id="rId2" Type="http://schemas.openxmlformats.org/officeDocument/2006/relationships/tags" Target="../tags/tag83.xml"/><Relationship Id="rId1" Type="http://schemas.openxmlformats.org/officeDocument/2006/relationships/vmlDrawing" Target="../drawings/vmlDrawing17.v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9" Type="http://schemas.openxmlformats.org/officeDocument/2006/relationships/image" Target="../media/image18.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tags" Target="../tags/tag89.xml"/><Relationship Id="rId7" Type="http://schemas.openxmlformats.org/officeDocument/2006/relationships/slideLayout" Target="../slideLayouts/slideLayout12.xml"/><Relationship Id="rId2" Type="http://schemas.openxmlformats.org/officeDocument/2006/relationships/tags" Target="../tags/tag88.xml"/><Relationship Id="rId1" Type="http://schemas.openxmlformats.org/officeDocument/2006/relationships/vmlDrawing" Target="../drawings/vmlDrawing18.v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9"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1.e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tags" Target="../tags/tag94.xml"/><Relationship Id="rId7" Type="http://schemas.openxmlformats.org/officeDocument/2006/relationships/slideLayout" Target="../slideLayouts/slideLayout12.xml"/><Relationship Id="rId2" Type="http://schemas.openxmlformats.org/officeDocument/2006/relationships/tags" Target="../tags/tag93.xml"/><Relationship Id="rId1" Type="http://schemas.openxmlformats.org/officeDocument/2006/relationships/vmlDrawing" Target="../drawings/vmlDrawing19.v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image" Target="../media/image20.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tags" Target="../tags/tag99.xml"/><Relationship Id="rId7" Type="http://schemas.openxmlformats.org/officeDocument/2006/relationships/slideLayout" Target="../slideLayouts/slideLayout12.xml"/><Relationship Id="rId2" Type="http://schemas.openxmlformats.org/officeDocument/2006/relationships/tags" Target="../tags/tag98.xml"/><Relationship Id="rId1" Type="http://schemas.openxmlformats.org/officeDocument/2006/relationships/vmlDrawing" Target="../drawings/vmlDrawing20.v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9" Type="http://schemas.openxmlformats.org/officeDocument/2006/relationships/image" Target="../media/image21.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tags" Target="../tags/tag104.xml"/><Relationship Id="rId7" Type="http://schemas.openxmlformats.org/officeDocument/2006/relationships/slideLayout" Target="../slideLayouts/slideLayout12.xml"/><Relationship Id="rId2" Type="http://schemas.openxmlformats.org/officeDocument/2006/relationships/tags" Target="../tags/tag103.xml"/><Relationship Id="rId1" Type="http://schemas.openxmlformats.org/officeDocument/2006/relationships/vmlDrawing" Target="../drawings/vmlDrawing21.v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 Id="rId9" Type="http://schemas.openxmlformats.org/officeDocument/2006/relationships/image" Target="../media/image22.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tags" Target="../tags/tag109.xml"/><Relationship Id="rId7" Type="http://schemas.openxmlformats.org/officeDocument/2006/relationships/slideLayout" Target="../slideLayouts/slideLayout12.xml"/><Relationship Id="rId2" Type="http://schemas.openxmlformats.org/officeDocument/2006/relationships/tags" Target="../tags/tag108.xml"/><Relationship Id="rId1" Type="http://schemas.openxmlformats.org/officeDocument/2006/relationships/vmlDrawing" Target="../drawings/vmlDrawing22.v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9" Type="http://schemas.openxmlformats.org/officeDocument/2006/relationships/image" Target="../media/image23.e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tags" Target="../tags/tag114.xml"/><Relationship Id="rId7" Type="http://schemas.openxmlformats.org/officeDocument/2006/relationships/slideLayout" Target="../slideLayouts/slideLayout12.xml"/><Relationship Id="rId2" Type="http://schemas.openxmlformats.org/officeDocument/2006/relationships/tags" Target="../tags/tag113.xml"/><Relationship Id="rId1" Type="http://schemas.openxmlformats.org/officeDocument/2006/relationships/vmlDrawing" Target="../drawings/vmlDrawing23.v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9" Type="http://schemas.openxmlformats.org/officeDocument/2006/relationships/image" Target="../media/image24.e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tags" Target="../tags/tag119.xml"/><Relationship Id="rId7" Type="http://schemas.openxmlformats.org/officeDocument/2006/relationships/slideLayout" Target="../slideLayouts/slideLayout12.xml"/><Relationship Id="rId2" Type="http://schemas.openxmlformats.org/officeDocument/2006/relationships/tags" Target="../tags/tag118.xml"/><Relationship Id="rId1" Type="http://schemas.openxmlformats.org/officeDocument/2006/relationships/vmlDrawing" Target="../drawings/vmlDrawing24.v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9" Type="http://schemas.openxmlformats.org/officeDocument/2006/relationships/image" Target="../media/image25.e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tags" Target="../tags/tag124.xml"/><Relationship Id="rId7" Type="http://schemas.openxmlformats.org/officeDocument/2006/relationships/slideLayout" Target="../slideLayouts/slideLayout12.xml"/><Relationship Id="rId2" Type="http://schemas.openxmlformats.org/officeDocument/2006/relationships/tags" Target="../tags/tag123.xml"/><Relationship Id="rId1" Type="http://schemas.openxmlformats.org/officeDocument/2006/relationships/vmlDrawing" Target="../drawings/vmlDrawing25.v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9" Type="http://schemas.openxmlformats.org/officeDocument/2006/relationships/image" Target="../media/image26.e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tags" Target="../tags/tag129.xml"/><Relationship Id="rId7" Type="http://schemas.openxmlformats.org/officeDocument/2006/relationships/slideLayout" Target="../slideLayouts/slideLayout12.xml"/><Relationship Id="rId2" Type="http://schemas.openxmlformats.org/officeDocument/2006/relationships/tags" Target="../tags/tag128.xml"/><Relationship Id="rId1" Type="http://schemas.openxmlformats.org/officeDocument/2006/relationships/vmlDrawing" Target="../drawings/vmlDrawing26.v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 Id="rId9" Type="http://schemas.openxmlformats.org/officeDocument/2006/relationships/image" Target="../media/image27.e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tags" Target="../tags/tag134.xml"/><Relationship Id="rId7" Type="http://schemas.openxmlformats.org/officeDocument/2006/relationships/slideLayout" Target="../slideLayouts/slideLayout12.xml"/><Relationship Id="rId2" Type="http://schemas.openxmlformats.org/officeDocument/2006/relationships/tags" Target="../tags/tag133.xml"/><Relationship Id="rId1" Type="http://schemas.openxmlformats.org/officeDocument/2006/relationships/vmlDrawing" Target="../drawings/vmlDrawing27.v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9" Type="http://schemas.openxmlformats.org/officeDocument/2006/relationships/image" Target="../media/image28.e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tags" Target="../tags/tag139.xml"/><Relationship Id="rId7" Type="http://schemas.openxmlformats.org/officeDocument/2006/relationships/slideLayout" Target="../slideLayouts/slideLayout12.xml"/><Relationship Id="rId2" Type="http://schemas.openxmlformats.org/officeDocument/2006/relationships/tags" Target="../tags/tag138.xml"/><Relationship Id="rId1" Type="http://schemas.openxmlformats.org/officeDocument/2006/relationships/vmlDrawing" Target="../drawings/vmlDrawing28.v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9" Type="http://schemas.openxmlformats.org/officeDocument/2006/relationships/image" Target="../media/image29.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2.emf"/></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tags" Target="../tags/tag144.xml"/><Relationship Id="rId7" Type="http://schemas.openxmlformats.org/officeDocument/2006/relationships/slideLayout" Target="../slideLayouts/slideLayout12.xml"/><Relationship Id="rId2" Type="http://schemas.openxmlformats.org/officeDocument/2006/relationships/tags" Target="../tags/tag143.xml"/><Relationship Id="rId1" Type="http://schemas.openxmlformats.org/officeDocument/2006/relationships/vmlDrawing" Target="../drawings/vmlDrawing29.v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9" Type="http://schemas.openxmlformats.org/officeDocument/2006/relationships/image" Target="../media/image30.e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tags" Target="../tags/tag149.xml"/><Relationship Id="rId7" Type="http://schemas.openxmlformats.org/officeDocument/2006/relationships/slideLayout" Target="../slideLayouts/slideLayout12.xml"/><Relationship Id="rId2" Type="http://schemas.openxmlformats.org/officeDocument/2006/relationships/tags" Target="../tags/tag148.xml"/><Relationship Id="rId1" Type="http://schemas.openxmlformats.org/officeDocument/2006/relationships/vmlDrawing" Target="../drawings/vmlDrawing30.v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9" Type="http://schemas.openxmlformats.org/officeDocument/2006/relationships/image" Target="../media/image31.e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tags" Target="../tags/tag154.xml"/><Relationship Id="rId7" Type="http://schemas.openxmlformats.org/officeDocument/2006/relationships/slideLayout" Target="../slideLayouts/slideLayout12.xml"/><Relationship Id="rId2" Type="http://schemas.openxmlformats.org/officeDocument/2006/relationships/tags" Target="../tags/tag153.xml"/><Relationship Id="rId1" Type="http://schemas.openxmlformats.org/officeDocument/2006/relationships/vmlDrawing" Target="../drawings/vmlDrawing31.vml"/><Relationship Id="rId6" Type="http://schemas.openxmlformats.org/officeDocument/2006/relationships/tags" Target="../tags/tag157.xml"/><Relationship Id="rId5" Type="http://schemas.openxmlformats.org/officeDocument/2006/relationships/tags" Target="../tags/tag156.xml"/><Relationship Id="rId4" Type="http://schemas.openxmlformats.org/officeDocument/2006/relationships/tags" Target="../tags/tag155.xml"/><Relationship Id="rId9" Type="http://schemas.openxmlformats.org/officeDocument/2006/relationships/image" Target="../media/image32.e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tags" Target="../tags/tag159.xml"/><Relationship Id="rId7" Type="http://schemas.openxmlformats.org/officeDocument/2006/relationships/slideLayout" Target="../slideLayouts/slideLayout12.xml"/><Relationship Id="rId2" Type="http://schemas.openxmlformats.org/officeDocument/2006/relationships/tags" Target="../tags/tag158.xml"/><Relationship Id="rId1" Type="http://schemas.openxmlformats.org/officeDocument/2006/relationships/vmlDrawing" Target="../drawings/vmlDrawing32.v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tags" Target="../tags/tag160.xml"/><Relationship Id="rId9" Type="http://schemas.openxmlformats.org/officeDocument/2006/relationships/image" Target="../media/image33.e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tags" Target="../tags/tag164.xml"/><Relationship Id="rId7" Type="http://schemas.openxmlformats.org/officeDocument/2006/relationships/slideLayout" Target="../slideLayouts/slideLayout12.xml"/><Relationship Id="rId2" Type="http://schemas.openxmlformats.org/officeDocument/2006/relationships/tags" Target="../tags/tag163.xml"/><Relationship Id="rId1" Type="http://schemas.openxmlformats.org/officeDocument/2006/relationships/vmlDrawing" Target="../drawings/vmlDrawing33.v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tags" Target="../tags/tag165.xml"/><Relationship Id="rId9" Type="http://schemas.openxmlformats.org/officeDocument/2006/relationships/image" Target="../media/image34.e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tags" Target="../tags/tag169.xml"/><Relationship Id="rId7" Type="http://schemas.openxmlformats.org/officeDocument/2006/relationships/slideLayout" Target="../slideLayouts/slideLayout12.xml"/><Relationship Id="rId2" Type="http://schemas.openxmlformats.org/officeDocument/2006/relationships/tags" Target="../tags/tag168.xml"/><Relationship Id="rId1" Type="http://schemas.openxmlformats.org/officeDocument/2006/relationships/vmlDrawing" Target="../drawings/vmlDrawing34.v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 Id="rId9" Type="http://schemas.openxmlformats.org/officeDocument/2006/relationships/image" Target="../media/image35.e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tags" Target="../tags/tag174.xml"/><Relationship Id="rId7" Type="http://schemas.openxmlformats.org/officeDocument/2006/relationships/slideLayout" Target="../slideLayouts/slideLayout12.xml"/><Relationship Id="rId2" Type="http://schemas.openxmlformats.org/officeDocument/2006/relationships/tags" Target="../tags/tag173.xml"/><Relationship Id="rId1" Type="http://schemas.openxmlformats.org/officeDocument/2006/relationships/vmlDrawing" Target="../drawings/vmlDrawing35.v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9" Type="http://schemas.openxmlformats.org/officeDocument/2006/relationships/image" Target="../media/image36.e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tags" Target="../tags/tag179.xml"/><Relationship Id="rId7" Type="http://schemas.openxmlformats.org/officeDocument/2006/relationships/slideLayout" Target="../slideLayouts/slideLayout12.xml"/><Relationship Id="rId2" Type="http://schemas.openxmlformats.org/officeDocument/2006/relationships/tags" Target="../tags/tag178.xml"/><Relationship Id="rId1" Type="http://schemas.openxmlformats.org/officeDocument/2006/relationships/vmlDrawing" Target="../drawings/vmlDrawing36.vml"/><Relationship Id="rId6" Type="http://schemas.openxmlformats.org/officeDocument/2006/relationships/tags" Target="../tags/tag182.xml"/><Relationship Id="rId5" Type="http://schemas.openxmlformats.org/officeDocument/2006/relationships/tags" Target="../tags/tag181.xml"/><Relationship Id="rId4" Type="http://schemas.openxmlformats.org/officeDocument/2006/relationships/tags" Target="../tags/tag180.xml"/><Relationship Id="rId9" Type="http://schemas.openxmlformats.org/officeDocument/2006/relationships/image" Target="../media/image37.emf"/></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tags" Target="../tags/tag184.xml"/><Relationship Id="rId7" Type="http://schemas.openxmlformats.org/officeDocument/2006/relationships/slideLayout" Target="../slideLayouts/slideLayout12.xml"/><Relationship Id="rId2" Type="http://schemas.openxmlformats.org/officeDocument/2006/relationships/tags" Target="../tags/tag183.xml"/><Relationship Id="rId1" Type="http://schemas.openxmlformats.org/officeDocument/2006/relationships/vmlDrawing" Target="../drawings/vmlDrawing37.v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 Id="rId9" Type="http://schemas.openxmlformats.org/officeDocument/2006/relationships/image" Target="../media/image38.emf"/></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tags" Target="../tags/tag189.xml"/><Relationship Id="rId7" Type="http://schemas.openxmlformats.org/officeDocument/2006/relationships/slideLayout" Target="../slideLayouts/slideLayout12.xml"/><Relationship Id="rId2" Type="http://schemas.openxmlformats.org/officeDocument/2006/relationships/tags" Target="../tags/tag188.xml"/><Relationship Id="rId1" Type="http://schemas.openxmlformats.org/officeDocument/2006/relationships/vmlDrawing" Target="../drawings/vmlDrawing38.v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 Id="rId9" Type="http://schemas.openxmlformats.org/officeDocument/2006/relationships/image" Target="../media/image39.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4.xml"/><Relationship Id="rId7"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3.emf"/></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3.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tags" Target="../tags/tag195.xml"/><Relationship Id="rId7" Type="http://schemas.openxmlformats.org/officeDocument/2006/relationships/slideLayout" Target="../slideLayouts/slideLayout12.xml"/><Relationship Id="rId2" Type="http://schemas.openxmlformats.org/officeDocument/2006/relationships/tags" Target="../tags/tag194.xml"/><Relationship Id="rId1" Type="http://schemas.openxmlformats.org/officeDocument/2006/relationships/vmlDrawing" Target="../drawings/vmlDrawing39.vml"/><Relationship Id="rId6" Type="http://schemas.openxmlformats.org/officeDocument/2006/relationships/tags" Target="../tags/tag198.xml"/><Relationship Id="rId5" Type="http://schemas.openxmlformats.org/officeDocument/2006/relationships/tags" Target="../tags/tag197.xml"/><Relationship Id="rId4" Type="http://schemas.openxmlformats.org/officeDocument/2006/relationships/tags" Target="../tags/tag196.xml"/><Relationship Id="rId9" Type="http://schemas.openxmlformats.org/officeDocument/2006/relationships/image" Target="../media/image40.emf"/></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tags" Target="../tags/tag200.xml"/><Relationship Id="rId7" Type="http://schemas.openxmlformats.org/officeDocument/2006/relationships/slideLayout" Target="../slideLayouts/slideLayout12.xml"/><Relationship Id="rId2" Type="http://schemas.openxmlformats.org/officeDocument/2006/relationships/tags" Target="../tags/tag199.xml"/><Relationship Id="rId1" Type="http://schemas.openxmlformats.org/officeDocument/2006/relationships/vmlDrawing" Target="../drawings/vmlDrawing40.vml"/><Relationship Id="rId6" Type="http://schemas.openxmlformats.org/officeDocument/2006/relationships/tags" Target="../tags/tag203.xml"/><Relationship Id="rId5" Type="http://schemas.openxmlformats.org/officeDocument/2006/relationships/tags" Target="../tags/tag202.xml"/><Relationship Id="rId4" Type="http://schemas.openxmlformats.org/officeDocument/2006/relationships/tags" Target="../tags/tag201.xml"/><Relationship Id="rId9" Type="http://schemas.openxmlformats.org/officeDocument/2006/relationships/image" Target="../media/image41.e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tags" Target="../tags/tag205.xml"/><Relationship Id="rId7" Type="http://schemas.openxmlformats.org/officeDocument/2006/relationships/slideLayout" Target="../slideLayouts/slideLayout12.xml"/><Relationship Id="rId2" Type="http://schemas.openxmlformats.org/officeDocument/2006/relationships/tags" Target="../tags/tag204.xml"/><Relationship Id="rId1" Type="http://schemas.openxmlformats.org/officeDocument/2006/relationships/vmlDrawing" Target="../drawings/vmlDrawing41.v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 Id="rId9" Type="http://schemas.openxmlformats.org/officeDocument/2006/relationships/image" Target="../media/image42.e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tags" Target="../tags/tag210.xml"/><Relationship Id="rId7" Type="http://schemas.openxmlformats.org/officeDocument/2006/relationships/slideLayout" Target="../slideLayouts/slideLayout12.xml"/><Relationship Id="rId2" Type="http://schemas.openxmlformats.org/officeDocument/2006/relationships/tags" Target="../tags/tag209.xml"/><Relationship Id="rId1" Type="http://schemas.openxmlformats.org/officeDocument/2006/relationships/vmlDrawing" Target="../drawings/vmlDrawing42.vml"/><Relationship Id="rId6" Type="http://schemas.openxmlformats.org/officeDocument/2006/relationships/tags" Target="../tags/tag213.xml"/><Relationship Id="rId5" Type="http://schemas.openxmlformats.org/officeDocument/2006/relationships/tags" Target="../tags/tag212.xml"/><Relationship Id="rId4" Type="http://schemas.openxmlformats.org/officeDocument/2006/relationships/tags" Target="../tags/tag211.xml"/><Relationship Id="rId9" Type="http://schemas.openxmlformats.org/officeDocument/2006/relationships/image" Target="../media/image43.e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tags" Target="../tags/tag215.xml"/><Relationship Id="rId7" Type="http://schemas.openxmlformats.org/officeDocument/2006/relationships/slideLayout" Target="../slideLayouts/slideLayout12.xml"/><Relationship Id="rId2" Type="http://schemas.openxmlformats.org/officeDocument/2006/relationships/tags" Target="../tags/tag214.xml"/><Relationship Id="rId1" Type="http://schemas.openxmlformats.org/officeDocument/2006/relationships/vmlDrawing" Target="../drawings/vmlDrawing43.v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 Id="rId9" Type="http://schemas.openxmlformats.org/officeDocument/2006/relationships/image" Target="../media/image44.emf"/></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20.xml"/><Relationship Id="rId1" Type="http://schemas.openxmlformats.org/officeDocument/2006/relationships/tags" Target="../tags/tag219.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9.xml"/><Relationship Id="rId7"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vmlDrawing" Target="../drawings/vmlDrawing4.v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24.xml"/><Relationship Id="rId7"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29.xml"/><Relationship Id="rId7" Type="http://schemas.openxmlformats.org/officeDocument/2006/relationships/slideLayout" Target="../slideLayouts/slideLayout12.xml"/><Relationship Id="rId2" Type="http://schemas.openxmlformats.org/officeDocument/2006/relationships/tags" Target="../tags/tag28.xml"/><Relationship Id="rId1" Type="http://schemas.openxmlformats.org/officeDocument/2006/relationships/vmlDrawing" Target="../drawings/vmlDrawing6.v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34.xml"/><Relationship Id="rId7" Type="http://schemas.openxmlformats.org/officeDocument/2006/relationships/slideLayout" Target="../slideLayouts/slideLayout12.xml"/><Relationship Id="rId2" Type="http://schemas.openxmlformats.org/officeDocument/2006/relationships/tags" Target="../tags/tag33.xml"/><Relationship Id="rId1" Type="http://schemas.openxmlformats.org/officeDocument/2006/relationships/vmlDrawing" Target="../drawings/vmlDrawing7.v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39.xml"/><Relationship Id="rId7"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vmlDrawing" Target="../drawings/vmlDrawing8.v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OGT Quiz #3</a:t>
            </a:r>
            <a:endParaRPr lang="en-US" dirty="0"/>
          </a:p>
        </p:txBody>
      </p:sp>
      <p:sp>
        <p:nvSpPr>
          <p:cNvPr id="3" name="Subtitle 2"/>
          <p:cNvSpPr>
            <a:spLocks noGrp="1"/>
          </p:cNvSpPr>
          <p:nvPr>
            <p:ph type="subTitle" idx="1"/>
          </p:nvPr>
        </p:nvSpPr>
        <p:spPr/>
        <p:txBody>
          <a:bodyPr/>
          <a:lstStyle/>
          <a:p>
            <a:r>
              <a:rPr lang="en-US" dirty="0" smtClean="0"/>
              <a:t>Final Assessment before the real thing! </a:t>
            </a:r>
            <a:r>
              <a:rPr lang="en-US" b="1" dirty="0" err="1" smtClean="0">
                <a:solidFill>
                  <a:schemeClr val="tx1"/>
                </a:solidFill>
              </a:rPr>
              <a:t>Vamanos</a:t>
            </a:r>
            <a:r>
              <a:rPr lang="en-US" b="1" dirty="0" smtClean="0">
                <a:solidFill>
                  <a:schemeClr val="tx1"/>
                </a:solidFill>
              </a:rPr>
              <a:t> </a:t>
            </a:r>
            <a:r>
              <a:rPr lang="en-US" b="1" dirty="0" err="1" smtClean="0">
                <a:solidFill>
                  <a:schemeClr val="tx1"/>
                </a:solidFill>
              </a:rPr>
              <a:t>Muchachos</a:t>
            </a:r>
            <a:r>
              <a:rPr lang="en-US" b="1" dirty="0" smtClean="0">
                <a:solidFill>
                  <a:schemeClr val="tx1"/>
                </a:solidFill>
              </a:rPr>
              <a:t>!</a:t>
            </a:r>
            <a:endParaRPr lang="en-US" b="1"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74638"/>
            <a:ext cx="8839200" cy="1840087"/>
          </a:xfrm>
        </p:spPr>
        <p:txBody>
          <a:bodyPr>
            <a:normAutofit/>
          </a:bodyPr>
          <a:lstStyle/>
          <a:p>
            <a:pPr algn="l"/>
            <a:r>
              <a:rPr lang="en-US" sz="2800" dirty="0" smtClean="0"/>
              <a:t>One </a:t>
            </a:r>
            <a:r>
              <a:rPr lang="en-US" sz="2800" dirty="0"/>
              <a:t>effect of industrialization in the</a:t>
            </a:r>
            <a:br>
              <a:rPr lang="en-US" sz="2800" dirty="0"/>
            </a:br>
            <a:r>
              <a:rPr lang="en-US" sz="2800" dirty="0"/>
              <a:t>United States in the late 19th century </a:t>
            </a:r>
            <a:r>
              <a:rPr lang="en-US" sz="2800" dirty="0" smtClean="0"/>
              <a:t>was</a:t>
            </a:r>
            <a:endParaRPr lang="en-US" sz="28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90004720"/>
              </p:ext>
            </p:extLst>
          </p:nvPr>
        </p:nvGraphicFramePr>
        <p:xfrm>
          <a:off x="-127000" y="2298700"/>
          <a:ext cx="9144000" cy="3190875"/>
        </p:xfrm>
        <a:graphic>
          <a:graphicData uri="http://schemas.openxmlformats.org/presentationml/2006/ole">
            <mc:AlternateContent xmlns:mc="http://schemas.openxmlformats.org/markup-compatibility/2006">
              <mc:Choice xmlns:v="urn:schemas-microsoft-com:vml" Requires="v">
                <p:oleObj spid="_x0000_s36870" name="Chart" r:id="rId8" imgW="9144000" imgH="3190859" progId="MSGraph.Chart.8">
                  <p:embed followColorScheme="full"/>
                </p:oleObj>
              </mc:Choice>
              <mc:Fallback>
                <p:oleObj name="Chart" r:id="rId8" imgW="9144000" imgH="3190859" progId="MSGraph.Chart.8">
                  <p:embed followColorScheme="full"/>
                  <p:pic>
                    <p:nvPicPr>
                      <p:cNvPr id="0" name="Picture 2"/>
                      <p:cNvPicPr>
                        <a:picLocks noChangeArrowheads="1"/>
                      </p:cNvPicPr>
                      <p:nvPr/>
                    </p:nvPicPr>
                    <p:blipFill>
                      <a:blip r:embed="rId9"/>
                      <a:srcRect/>
                      <a:stretch>
                        <a:fillRect/>
                      </a:stretch>
                    </p:blipFill>
                    <p:spPr bwMode="auto">
                      <a:xfrm>
                        <a:off x="-127000" y="2298700"/>
                        <a:ext cx="9144000" cy="319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2" name="Countdown"/>
          <p:cNvGrpSpPr/>
          <p:nvPr>
            <p:custDataLst>
              <p:tags r:id="rId4"/>
            </p:custDataLst>
          </p:nvPr>
        </p:nvGrpSpPr>
        <p:grpSpPr>
          <a:xfrm>
            <a:off x="7391400" y="1219200"/>
            <a:ext cx="1270000" cy="635000"/>
            <a:chOff x="7683500" y="5842000"/>
            <a:chExt cx="1270000" cy="635000"/>
          </a:xfrm>
        </p:grpSpPr>
        <p:sp>
          <p:nvSpPr>
            <p:cNvPr id="10"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11"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4" name="CorShape1"/>
          <p:cNvSpPr/>
          <p:nvPr>
            <p:custDataLst>
              <p:tags r:id="rId5"/>
            </p:custDataLst>
          </p:nvPr>
        </p:nvSpPr>
        <p:spPr>
          <a:xfrm>
            <a:off x="858519" y="4748445"/>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2438400"/>
            <a:ext cx="8229600" cy="4525963"/>
          </a:xfrm>
        </p:spPr>
        <p:txBody>
          <a:bodyPr tIns="45720" bIns="45720">
            <a:noAutofit/>
          </a:bodyPr>
          <a:lstStyle/>
          <a:p>
            <a:pPr marL="514350" indent="-514350">
              <a:buFont typeface="Wingdings" pitchFamily="2" charset="2"/>
              <a:buAutoNum type="arabicPeriod"/>
            </a:pPr>
            <a:r>
              <a:rPr lang="en-US" sz="3200" dirty="0" smtClean="0"/>
              <a:t>a </a:t>
            </a:r>
            <a:r>
              <a:rPr lang="en-US" sz="3200" dirty="0"/>
              <a:t>decrease in child labor.</a:t>
            </a:r>
          </a:p>
          <a:p>
            <a:pPr marL="514350" indent="-514350">
              <a:buFont typeface="Wingdings" pitchFamily="2" charset="2"/>
              <a:buAutoNum type="arabicPeriod"/>
            </a:pPr>
            <a:r>
              <a:rPr lang="en-US" sz="3200" dirty="0" smtClean="0"/>
              <a:t>an </a:t>
            </a:r>
            <a:r>
              <a:rPr lang="en-US" sz="3200" dirty="0"/>
              <a:t>increase in demand for handicraft goods.</a:t>
            </a:r>
          </a:p>
          <a:p>
            <a:pPr marL="514350" indent="-514350">
              <a:buFont typeface="Wingdings" pitchFamily="2" charset="2"/>
              <a:buAutoNum type="arabicPeriod"/>
            </a:pPr>
            <a:r>
              <a:rPr lang="en-US" sz="3200" dirty="0" smtClean="0"/>
              <a:t>a </a:t>
            </a:r>
            <a:r>
              <a:rPr lang="en-US" sz="3200" dirty="0"/>
              <a:t>decrease in immigration to the United States.</a:t>
            </a:r>
          </a:p>
          <a:p>
            <a:pPr marL="514350" indent="-514350">
              <a:buFont typeface="Wingdings" pitchFamily="2" charset="2"/>
              <a:buAutoNum type="arabicPeriod"/>
            </a:pPr>
            <a:r>
              <a:rPr lang="en-US" sz="3200" dirty="0" smtClean="0"/>
              <a:t>an </a:t>
            </a:r>
            <a:r>
              <a:rPr lang="en-US" sz="3200" dirty="0"/>
              <a:t>increase in </a:t>
            </a:r>
            <a:r>
              <a:rPr lang="en-US" sz="3200"/>
              <a:t>urbanization</a:t>
            </a:r>
            <a:r>
              <a:rPr lang="en-US" sz="3200" smtClean="0"/>
              <a:t>.</a:t>
            </a:r>
            <a:endParaRPr lang="en-US" sz="3200" dirty="0"/>
          </a:p>
        </p:txBody>
      </p:sp>
    </p:spTree>
    <p:custDataLst>
      <p:tags r:id="rId2"/>
    </p:custDataLst>
    <p:extLst>
      <p:ext uri="{BB962C8B-B14F-4D97-AF65-F5344CB8AC3E}">
        <p14:creationId xmlns:p14="http://schemas.microsoft.com/office/powerpoint/2010/main" val="40566256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143000"/>
            <a:ext cx="4724400" cy="1840087"/>
          </a:xfrm>
        </p:spPr>
        <p:txBody>
          <a:bodyPr>
            <a:normAutofit/>
          </a:bodyPr>
          <a:lstStyle/>
          <a:p>
            <a:pPr algn="l"/>
            <a:r>
              <a:rPr lang="en-US" sz="2400" dirty="0"/>
              <a:t>What effect of 19th-century industrialization in the United States is represented by the changes shown in the above graph?</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921223304"/>
              </p:ext>
            </p:extLst>
          </p:nvPr>
        </p:nvGraphicFramePr>
        <p:xfrm>
          <a:off x="152400" y="4038600"/>
          <a:ext cx="9144000" cy="2543175"/>
        </p:xfrm>
        <a:graphic>
          <a:graphicData uri="http://schemas.openxmlformats.org/presentationml/2006/ole">
            <mc:AlternateContent xmlns:mc="http://schemas.openxmlformats.org/markup-compatibility/2006">
              <mc:Choice xmlns:v="urn:schemas-microsoft-com:vml" Requires="v">
                <p:oleObj spid="_x0000_s35846" name="Chart" r:id="rId8" imgW="9144000" imgH="2543231" progId="MSGraph.Chart.8">
                  <p:embed followColorScheme="full"/>
                </p:oleObj>
              </mc:Choice>
              <mc:Fallback>
                <p:oleObj name="Chart" r:id="rId8" imgW="9144000" imgH="2543231" progId="MSGraph.Chart.8">
                  <p:embed followColorScheme="full"/>
                  <p:pic>
                    <p:nvPicPr>
                      <p:cNvPr id="0" name="Picture 2"/>
                      <p:cNvPicPr>
                        <a:picLocks noChangeArrowheads="1"/>
                      </p:cNvPicPr>
                      <p:nvPr/>
                    </p:nvPicPr>
                    <p:blipFill>
                      <a:blip r:embed="rId9"/>
                      <a:srcRect/>
                      <a:stretch>
                        <a:fillRect/>
                      </a:stretch>
                    </p:blipFill>
                    <p:spPr bwMode="auto">
                      <a:xfrm>
                        <a:off x="152400" y="4038600"/>
                        <a:ext cx="9144000" cy="254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218"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0" y="304800"/>
            <a:ext cx="38100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Countdown"/>
          <p:cNvGrpSpPr/>
          <p:nvPr>
            <p:custDataLst>
              <p:tags r:id="rId4"/>
            </p:custDataLst>
          </p:nvPr>
        </p:nvGrpSpPr>
        <p:grpSpPr>
          <a:xfrm>
            <a:off x="3352800" y="2895600"/>
            <a:ext cx="1270000" cy="635000"/>
            <a:chOff x="7683500" y="5842000"/>
            <a:chExt cx="1270000" cy="635000"/>
          </a:xfrm>
        </p:grpSpPr>
        <p:sp>
          <p:nvSpPr>
            <p:cNvPr id="11"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12"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5" name="CorShape1"/>
          <p:cNvSpPr/>
          <p:nvPr>
            <p:custDataLst>
              <p:tags r:id="rId5"/>
            </p:custDataLst>
          </p:nvPr>
        </p:nvSpPr>
        <p:spPr>
          <a:xfrm>
            <a:off x="248920" y="4690533"/>
            <a:ext cx="355599"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533400" y="4038600"/>
            <a:ext cx="8229600" cy="4525963"/>
          </a:xfrm>
        </p:spPr>
        <p:txBody>
          <a:bodyPr tIns="45720" bIns="45720">
            <a:noAutofit/>
          </a:bodyPr>
          <a:lstStyle/>
          <a:p>
            <a:pPr marL="514350" indent="-514350">
              <a:buFont typeface="Wingdings" pitchFamily="2" charset="2"/>
              <a:buAutoNum type="arabicPeriod"/>
            </a:pPr>
            <a:r>
              <a:rPr lang="en-US" sz="3200" dirty="0"/>
              <a:t>increased regulation of child labor </a:t>
            </a:r>
          </a:p>
          <a:p>
            <a:pPr marL="514350" indent="-514350">
              <a:buFont typeface="Wingdings" pitchFamily="2" charset="2"/>
              <a:buAutoNum type="arabicPeriod"/>
            </a:pPr>
            <a:r>
              <a:rPr lang="en-US" sz="3200" dirty="0" smtClean="0"/>
              <a:t>modernization </a:t>
            </a:r>
            <a:r>
              <a:rPr lang="en-US" sz="3200" dirty="0"/>
              <a:t>of agriculture </a:t>
            </a:r>
          </a:p>
          <a:p>
            <a:pPr marL="514350" indent="-514350">
              <a:buFont typeface="Wingdings" pitchFamily="2" charset="2"/>
              <a:buAutoNum type="arabicPeriod"/>
            </a:pPr>
            <a:r>
              <a:rPr lang="en-US" sz="3200" dirty="0" smtClean="0"/>
              <a:t>decreased </a:t>
            </a:r>
            <a:r>
              <a:rPr lang="en-US" sz="3200" dirty="0"/>
              <a:t>demand for farm products </a:t>
            </a:r>
          </a:p>
          <a:p>
            <a:pPr marL="514350" indent="-514350">
              <a:buFont typeface="Wingdings" pitchFamily="2" charset="2"/>
              <a:buAutoNum type="arabicPeriod"/>
            </a:pPr>
            <a:r>
              <a:rPr lang="en-US" sz="3200" dirty="0" smtClean="0"/>
              <a:t>emigration </a:t>
            </a:r>
            <a:r>
              <a:rPr lang="en-US" sz="3200" dirty="0"/>
              <a:t>from the United </a:t>
            </a:r>
            <a:r>
              <a:rPr lang="en-US" sz="3200" dirty="0" smtClean="0"/>
              <a:t>States</a:t>
            </a:r>
            <a:endParaRPr lang="en-US" sz="2000" dirty="0"/>
          </a:p>
        </p:txBody>
      </p:sp>
    </p:spTree>
    <p:custDataLst>
      <p:tags r:id="rId2"/>
    </p:custDataLst>
    <p:extLst>
      <p:ext uri="{BB962C8B-B14F-4D97-AF65-F5344CB8AC3E}">
        <p14:creationId xmlns:p14="http://schemas.microsoft.com/office/powerpoint/2010/main" val="1370017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219200"/>
            <a:ext cx="7125113" cy="924475"/>
          </a:xfrm>
        </p:spPr>
        <p:txBody>
          <a:bodyPr>
            <a:noAutofit/>
          </a:bodyPr>
          <a:lstStyle/>
          <a:p>
            <a:r>
              <a:rPr lang="en-US" sz="2000" dirty="0"/>
              <a:t>The famous American writer Mark Twain expressed his opinion about U.S. actions in the Philippines after the Spanish-American War with the following words:</a:t>
            </a:r>
            <a:br>
              <a:rPr lang="en-US" sz="2000" dirty="0"/>
            </a:br>
            <a:r>
              <a:rPr lang="en-US" sz="2000" dirty="0"/>
              <a:t>“I have seen that we do not intend to free, but to subjugate (place under control) the people of the Philippines. We have gone to conquer, not to redeem (save). … I am opposed to having the [American] eagle put its talons on any other land.”</a:t>
            </a:r>
            <a:br>
              <a:rPr lang="en-US" sz="2000" dirty="0"/>
            </a:br>
            <a:r>
              <a:rPr lang="en-US" sz="2000" dirty="0"/>
              <a:t>The New York Herald, October 15, 1900</a:t>
            </a:r>
            <a:br>
              <a:rPr lang="en-US" sz="2000" dirty="0"/>
            </a:br>
            <a:r>
              <a:rPr lang="en-US" sz="2000" dirty="0"/>
              <a:t>This statement would be helpful in supporting the thesis that Mark Twain believed that</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055882380"/>
              </p:ext>
            </p:extLst>
          </p:nvPr>
        </p:nvGraphicFramePr>
        <p:xfrm>
          <a:off x="-355600" y="3060700"/>
          <a:ext cx="9220200" cy="5494338"/>
        </p:xfrm>
        <a:graphic>
          <a:graphicData uri="http://schemas.openxmlformats.org/presentationml/2006/ole">
            <mc:AlternateContent xmlns:mc="http://schemas.openxmlformats.org/markup-compatibility/2006">
              <mc:Choice xmlns:v="urn:schemas-microsoft-com:vml" Requires="v">
                <p:oleObj spid="_x0000_s34822" name="Chart" r:id="rId8" imgW="9144000" imgH="3571817" progId="MSGraph.Chart.8">
                  <p:embed followColorScheme="full"/>
                </p:oleObj>
              </mc:Choice>
              <mc:Fallback>
                <p:oleObj name="Chart" r:id="rId8" imgW="9144000" imgH="3571817" progId="MSGraph.Chart.8">
                  <p:embed followColorScheme="full"/>
                  <p:pic>
                    <p:nvPicPr>
                      <p:cNvPr id="0" name="Picture 2"/>
                      <p:cNvPicPr>
                        <a:picLocks noChangeArrowheads="1"/>
                      </p:cNvPicPr>
                      <p:nvPr/>
                    </p:nvPicPr>
                    <p:blipFill>
                      <a:blip r:embed="rId9"/>
                      <a:srcRect/>
                      <a:stretch>
                        <a:fillRect/>
                      </a:stretch>
                    </p:blipFill>
                    <p:spPr bwMode="auto">
                      <a:xfrm>
                        <a:off x="-355600" y="3060700"/>
                        <a:ext cx="9220200" cy="549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229600" y="25908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9" name="CorShape1"/>
          <p:cNvSpPr/>
          <p:nvPr>
            <p:custDataLst>
              <p:tags r:id="rId5"/>
            </p:custDataLst>
          </p:nvPr>
        </p:nvSpPr>
        <p:spPr>
          <a:xfrm rot="10800000">
            <a:off x="467360" y="3432387"/>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200400"/>
            <a:ext cx="8229600" cy="4525963"/>
          </a:xfrm>
        </p:spPr>
        <p:txBody>
          <a:bodyPr tIns="45720" bIns="45720">
            <a:noAutofit/>
          </a:bodyPr>
          <a:lstStyle/>
          <a:p>
            <a:pPr>
              <a:buFont typeface="Wingdings 2" charset="2"/>
              <a:buAutoNum type="arabicPeriod"/>
            </a:pPr>
            <a:r>
              <a:rPr lang="en-US" sz="2800" dirty="0" smtClean="0"/>
              <a:t>U.S</a:t>
            </a:r>
            <a:r>
              <a:rPr lang="en-US" sz="2800" dirty="0"/>
              <a:t>. imperialism was wrong.	 </a:t>
            </a:r>
          </a:p>
          <a:p>
            <a:pPr>
              <a:buFont typeface="Wingdings 2" charset="2"/>
              <a:buAutoNum type="arabicPeriod"/>
            </a:pPr>
            <a:r>
              <a:rPr lang="en-US" sz="2800" dirty="0" smtClean="0"/>
              <a:t>U.S</a:t>
            </a:r>
            <a:r>
              <a:rPr lang="en-US" sz="2800" dirty="0"/>
              <a:t>. imperialism would bring stable government to the Philippines.	 </a:t>
            </a:r>
          </a:p>
          <a:p>
            <a:pPr>
              <a:buFont typeface="Wingdings 2" charset="2"/>
              <a:buAutoNum type="arabicPeriod"/>
            </a:pPr>
            <a:r>
              <a:rPr lang="en-US" sz="2800" dirty="0" smtClean="0"/>
              <a:t>U.S</a:t>
            </a:r>
            <a:r>
              <a:rPr lang="en-US" sz="2800" dirty="0"/>
              <a:t>. imperialism was necessary for the United States to become a world power.	 </a:t>
            </a:r>
          </a:p>
          <a:p>
            <a:pPr>
              <a:buFont typeface="Wingdings 2" charset="2"/>
              <a:buAutoNum type="arabicPeriod"/>
            </a:pPr>
            <a:r>
              <a:rPr lang="en-US" sz="2800" dirty="0" smtClean="0"/>
              <a:t>U.S</a:t>
            </a:r>
            <a:r>
              <a:rPr lang="en-US" sz="2800" dirty="0"/>
              <a:t>. imperialism civilized the people of the Philippines.</a:t>
            </a:r>
          </a:p>
        </p:txBody>
      </p:sp>
    </p:spTree>
    <p:custDataLst>
      <p:tags r:id="rId2"/>
    </p:custDataLst>
    <p:extLst>
      <p:ext uri="{BB962C8B-B14F-4D97-AF65-F5344CB8AC3E}">
        <p14:creationId xmlns:p14="http://schemas.microsoft.com/office/powerpoint/2010/main" val="155047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1143000"/>
            <a:ext cx="8534400" cy="924475"/>
          </a:xfrm>
        </p:spPr>
        <p:txBody>
          <a:bodyPr>
            <a:normAutofit fontScale="90000"/>
          </a:bodyPr>
          <a:lstStyle/>
          <a:p>
            <a:r>
              <a:rPr lang="en-US" dirty="0"/>
              <a:t>One factor that motivated U.S. imperialism during the late 19th and early 20th centuries was the</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267846834"/>
              </p:ext>
            </p:extLst>
          </p:nvPr>
        </p:nvGraphicFramePr>
        <p:xfrm>
          <a:off x="-203200" y="2527300"/>
          <a:ext cx="9134475" cy="3921125"/>
        </p:xfrm>
        <a:graphic>
          <a:graphicData uri="http://schemas.openxmlformats.org/presentationml/2006/ole">
            <mc:AlternateContent xmlns:mc="http://schemas.openxmlformats.org/markup-compatibility/2006">
              <mc:Choice xmlns:v="urn:schemas-microsoft-com:vml" Requires="v">
                <p:oleObj spid="_x0000_s33798" name="Chart" r:id="rId8" imgW="9144000" imgH="3914679" progId="MSGraph.Chart.8">
                  <p:embed followColorScheme="full"/>
                </p:oleObj>
              </mc:Choice>
              <mc:Fallback>
                <p:oleObj name="Chart" r:id="rId8" imgW="9144000" imgH="3914679" progId="MSGraph.Chart.8">
                  <p:embed followColorScheme="full"/>
                  <p:pic>
                    <p:nvPicPr>
                      <p:cNvPr id="0" name="Picture 2"/>
                      <p:cNvPicPr>
                        <a:picLocks noChangeArrowheads="1"/>
                      </p:cNvPicPr>
                      <p:nvPr/>
                    </p:nvPicPr>
                    <p:blipFill>
                      <a:blip r:embed="rId9"/>
                      <a:srcRect/>
                      <a:stretch>
                        <a:fillRect/>
                      </a:stretch>
                    </p:blipFill>
                    <p:spPr bwMode="auto">
                      <a:xfrm>
                        <a:off x="-203200" y="2527300"/>
                        <a:ext cx="9134475" cy="392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Countdown"/>
          <p:cNvGrpSpPr/>
          <p:nvPr>
            <p:custDataLst>
              <p:tags r:id="rId4"/>
            </p:custDataLst>
          </p:nvPr>
        </p:nvGrpSpPr>
        <p:grpSpPr>
          <a:xfrm>
            <a:off x="8001000" y="2057400"/>
            <a:ext cx="635000" cy="635000"/>
            <a:chOff x="8318500" y="6032500"/>
            <a:chExt cx="635000" cy="635000"/>
          </a:xfrm>
        </p:grpSpPr>
        <p:sp>
          <p:nvSpPr>
            <p:cNvPr id="9"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7" name="CorShape1"/>
          <p:cNvSpPr/>
          <p:nvPr>
            <p:custDataLst>
              <p:tags r:id="rId5"/>
            </p:custDataLst>
          </p:nvPr>
        </p:nvSpPr>
        <p:spPr>
          <a:xfrm rot="10800000">
            <a:off x="548640" y="5562092"/>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066800" y="2667000"/>
            <a:ext cx="8229600" cy="4525963"/>
          </a:xfrm>
        </p:spPr>
        <p:txBody>
          <a:bodyPr tIns="45720" bIns="45720">
            <a:noAutofit/>
          </a:bodyPr>
          <a:lstStyle/>
          <a:p>
            <a:pPr>
              <a:buFont typeface="Wingdings 2" charset="2"/>
              <a:buAutoNum type="arabicPeriod"/>
            </a:pPr>
            <a:r>
              <a:rPr lang="en-US" sz="3200" dirty="0" smtClean="0"/>
              <a:t>development </a:t>
            </a:r>
            <a:r>
              <a:rPr lang="en-US" sz="3200" dirty="0"/>
              <a:t>of closer political ties with European nations.	 </a:t>
            </a:r>
          </a:p>
          <a:p>
            <a:pPr>
              <a:buFont typeface="Wingdings 2" charset="2"/>
              <a:buAutoNum type="arabicPeriod"/>
            </a:pPr>
            <a:r>
              <a:rPr lang="en-US" sz="3200" dirty="0" smtClean="0"/>
              <a:t>closing </a:t>
            </a:r>
            <a:r>
              <a:rPr lang="en-US" sz="3200" dirty="0"/>
              <a:t>of China to all foreign trade.	 </a:t>
            </a:r>
          </a:p>
          <a:p>
            <a:pPr>
              <a:buFont typeface="Wingdings 2" charset="2"/>
              <a:buAutoNum type="arabicPeriod"/>
            </a:pPr>
            <a:r>
              <a:rPr lang="en-US" sz="3200" dirty="0" smtClean="0"/>
              <a:t>support </a:t>
            </a:r>
            <a:r>
              <a:rPr lang="en-US" sz="3200" dirty="0"/>
              <a:t>of international peacekeeping operations.	 </a:t>
            </a:r>
          </a:p>
          <a:p>
            <a:pPr>
              <a:buFont typeface="Wingdings 2" charset="2"/>
              <a:buAutoNum type="arabicPeriod"/>
            </a:pPr>
            <a:r>
              <a:rPr lang="en-US" sz="3200" dirty="0" smtClean="0"/>
              <a:t>acquisition </a:t>
            </a:r>
            <a:r>
              <a:rPr lang="en-US" sz="3200" dirty="0"/>
              <a:t>of new markets and sources of raw materials.</a:t>
            </a:r>
          </a:p>
        </p:txBody>
      </p:sp>
    </p:spTree>
    <p:custDataLst>
      <p:tags r:id="rId2"/>
    </p:custDataLst>
    <p:extLst>
      <p:ext uri="{BB962C8B-B14F-4D97-AF65-F5344CB8AC3E}">
        <p14:creationId xmlns:p14="http://schemas.microsoft.com/office/powerpoint/2010/main" val="15830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371600"/>
            <a:ext cx="8534400" cy="924475"/>
          </a:xfrm>
        </p:spPr>
        <p:txBody>
          <a:bodyPr>
            <a:noAutofit/>
          </a:bodyPr>
          <a:lstStyle/>
          <a:p>
            <a:r>
              <a:rPr lang="en-US" sz="3600" dirty="0"/>
              <a:t>In 1898, U.S. support for Cuban independence led to war with Spain and contributed to the United States becoming an imperial power. </a:t>
            </a:r>
            <a:br>
              <a:rPr lang="en-US" sz="3600" dirty="0"/>
            </a:br>
            <a:r>
              <a:rPr lang="en-US" sz="3600" dirty="0"/>
              <a:t>What was a decisive factor in the decision to go to war?</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658175384"/>
              </p:ext>
            </p:extLst>
          </p:nvPr>
        </p:nvGraphicFramePr>
        <p:xfrm>
          <a:off x="-355600" y="3136900"/>
          <a:ext cx="9134475" cy="3559175"/>
        </p:xfrm>
        <a:graphic>
          <a:graphicData uri="http://schemas.openxmlformats.org/presentationml/2006/ole">
            <mc:AlternateContent xmlns:mc="http://schemas.openxmlformats.org/markup-compatibility/2006">
              <mc:Choice xmlns:v="urn:schemas-microsoft-com:vml" Requires="v">
                <p:oleObj spid="_x0000_s32774" name="Chart" r:id="rId8" imgW="9144000" imgH="3552904" progId="MSGraph.Chart.8">
                  <p:embed followColorScheme="full"/>
                </p:oleObj>
              </mc:Choice>
              <mc:Fallback>
                <p:oleObj name="Chart" r:id="rId8" imgW="9144000" imgH="3552904" progId="MSGraph.Chart.8">
                  <p:embed followColorScheme="full"/>
                  <p:pic>
                    <p:nvPicPr>
                      <p:cNvPr id="0" name="Picture 2"/>
                      <p:cNvPicPr>
                        <a:picLocks noChangeArrowheads="1"/>
                      </p:cNvPicPr>
                      <p:nvPr/>
                    </p:nvPicPr>
                    <p:blipFill>
                      <a:blip r:embed="rId9"/>
                      <a:srcRect/>
                      <a:stretch>
                        <a:fillRect/>
                      </a:stretch>
                    </p:blipFill>
                    <p:spPr bwMode="auto">
                      <a:xfrm>
                        <a:off x="-355600" y="3136900"/>
                        <a:ext cx="9134475" cy="355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077200" y="29718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396240" y="4611116"/>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276600"/>
            <a:ext cx="8229600" cy="4525963"/>
          </a:xfrm>
        </p:spPr>
        <p:txBody>
          <a:bodyPr tIns="45720" bIns="45720">
            <a:noAutofit/>
          </a:bodyPr>
          <a:lstStyle/>
          <a:p>
            <a:pPr>
              <a:buFont typeface="Wingdings 2" charset="2"/>
              <a:buAutoNum type="arabicPeriod"/>
            </a:pPr>
            <a:r>
              <a:rPr lang="en-US" sz="3200" dirty="0" smtClean="0"/>
              <a:t>the </a:t>
            </a:r>
            <a:r>
              <a:rPr lang="en-US" sz="3200" dirty="0"/>
              <a:t>opportunity to annex Hawaii 	 </a:t>
            </a:r>
            <a:endParaRPr lang="en-US" sz="3200" dirty="0" smtClean="0"/>
          </a:p>
          <a:p>
            <a:pPr>
              <a:buFont typeface="Wingdings 2" charset="2"/>
              <a:buAutoNum type="arabicPeriod"/>
            </a:pPr>
            <a:r>
              <a:rPr lang="en-US" sz="3200" dirty="0" smtClean="0"/>
              <a:t>the </a:t>
            </a:r>
            <a:r>
              <a:rPr lang="en-US" sz="3200" dirty="0"/>
              <a:t>desire to acquire a naval base 	</a:t>
            </a:r>
            <a:endParaRPr lang="en-US" sz="3200" dirty="0" smtClean="0"/>
          </a:p>
          <a:p>
            <a:pPr>
              <a:buFont typeface="Wingdings 2" charset="2"/>
              <a:buAutoNum type="arabicPeriod"/>
            </a:pPr>
            <a:r>
              <a:rPr lang="en-US" sz="3200" dirty="0" smtClean="0"/>
              <a:t>the </a:t>
            </a:r>
            <a:r>
              <a:rPr lang="en-US" sz="3200" dirty="0"/>
              <a:t>protection of U.S. commerce and trade 	 </a:t>
            </a:r>
            <a:endParaRPr lang="en-US" sz="3200" dirty="0" smtClean="0"/>
          </a:p>
          <a:p>
            <a:pPr>
              <a:buFont typeface="Wingdings 2" charset="2"/>
              <a:buAutoNum type="arabicPeriod"/>
            </a:pPr>
            <a:r>
              <a:rPr lang="en-US" sz="3200" dirty="0" smtClean="0"/>
              <a:t>the </a:t>
            </a:r>
            <a:r>
              <a:rPr lang="en-US" sz="3200" dirty="0"/>
              <a:t>need for a shorter route from the Atlantic to the Pacific</a:t>
            </a:r>
          </a:p>
        </p:txBody>
      </p:sp>
    </p:spTree>
    <p:custDataLst>
      <p:tags r:id="rId2"/>
    </p:custDataLst>
    <p:extLst>
      <p:ext uri="{BB962C8B-B14F-4D97-AF65-F5344CB8AC3E}">
        <p14:creationId xmlns:p14="http://schemas.microsoft.com/office/powerpoint/2010/main" val="81729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02771" y="1230085"/>
            <a:ext cx="8534400" cy="924475"/>
          </a:xfrm>
        </p:spPr>
        <p:txBody>
          <a:bodyPr>
            <a:noAutofit/>
          </a:bodyPr>
          <a:lstStyle/>
          <a:p>
            <a:r>
              <a:rPr lang="en-US" sz="2800" dirty="0"/>
              <a:t>During the late 19th and early 20th centuries, U.S. foreign policy was closely tied to domestic economic concerns. The annexation of Hawaii, the Open Door Policy with China, and the construction of the Panama Canal in Latin America were all motivated by an interest in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929764287"/>
              </p:ext>
            </p:extLst>
          </p:nvPr>
        </p:nvGraphicFramePr>
        <p:xfrm>
          <a:off x="-355600" y="2527300"/>
          <a:ext cx="9134475" cy="3560762"/>
        </p:xfrm>
        <a:graphic>
          <a:graphicData uri="http://schemas.openxmlformats.org/presentationml/2006/ole">
            <mc:AlternateContent xmlns:mc="http://schemas.openxmlformats.org/markup-compatibility/2006">
              <mc:Choice xmlns:v="urn:schemas-microsoft-com:vml" Requires="v">
                <p:oleObj spid="_x0000_s31750" name="Chart" r:id="rId8" imgW="9144000" imgH="3552904" progId="MSGraph.Chart.8">
                  <p:embed followColorScheme="full"/>
                </p:oleObj>
              </mc:Choice>
              <mc:Fallback>
                <p:oleObj name="Chart" r:id="rId8" imgW="9144000" imgH="3552904" progId="MSGraph.Chart.8">
                  <p:embed followColorScheme="full"/>
                  <p:pic>
                    <p:nvPicPr>
                      <p:cNvPr id="0" name="Picture 2"/>
                      <p:cNvPicPr>
                        <a:picLocks noChangeArrowheads="1"/>
                      </p:cNvPicPr>
                      <p:nvPr/>
                    </p:nvPicPr>
                    <p:blipFill>
                      <a:blip r:embed="rId9"/>
                      <a:srcRect/>
                      <a:stretch>
                        <a:fillRect/>
                      </a:stretch>
                    </p:blipFill>
                    <p:spPr bwMode="auto">
                      <a:xfrm>
                        <a:off x="-355600" y="2527300"/>
                        <a:ext cx="9134475" cy="356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229600" y="25908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10</a:t>
              </a:r>
              <a:endParaRPr lang="en-US" sz="2400" b="1">
                <a:latin typeface="Tahoma"/>
              </a:endParaRPr>
            </a:p>
          </p:txBody>
        </p:sp>
      </p:grpSp>
      <p:sp>
        <p:nvSpPr>
          <p:cNvPr id="10" name="CorShape1"/>
          <p:cNvSpPr/>
          <p:nvPr>
            <p:custDataLst>
              <p:tags r:id="rId5"/>
            </p:custDataLst>
          </p:nvPr>
        </p:nvSpPr>
        <p:spPr>
          <a:xfrm rot="10800000">
            <a:off x="396240" y="4489196"/>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2667000"/>
            <a:ext cx="8229600" cy="4525963"/>
          </a:xfrm>
        </p:spPr>
        <p:txBody>
          <a:bodyPr tIns="45720" bIns="45720">
            <a:noAutofit/>
          </a:bodyPr>
          <a:lstStyle/>
          <a:p>
            <a:pPr>
              <a:buFont typeface="Wingdings 2" charset="2"/>
              <a:buAutoNum type="arabicPeriod"/>
            </a:pPr>
            <a:r>
              <a:rPr lang="en-US" sz="3200" dirty="0" smtClean="0"/>
              <a:t>breaking </a:t>
            </a:r>
            <a:r>
              <a:rPr lang="en-US" sz="3200" dirty="0"/>
              <a:t>up monopolies and </a:t>
            </a:r>
            <a:r>
              <a:rPr lang="en-US" sz="3200" dirty="0" smtClean="0"/>
              <a:t>trusts.</a:t>
            </a:r>
          </a:p>
          <a:p>
            <a:pPr>
              <a:buFont typeface="Wingdings 2" charset="2"/>
              <a:buAutoNum type="arabicPeriod"/>
            </a:pPr>
            <a:r>
              <a:rPr lang="en-US" sz="3200" dirty="0" smtClean="0"/>
              <a:t>extending </a:t>
            </a:r>
            <a:r>
              <a:rPr lang="en-US" sz="3200" dirty="0"/>
              <a:t>land grants for railroad construction.	 </a:t>
            </a:r>
            <a:endParaRPr lang="en-US" sz="3200" dirty="0" smtClean="0"/>
          </a:p>
          <a:p>
            <a:pPr>
              <a:buFont typeface="Wingdings 2" charset="2"/>
              <a:buAutoNum type="arabicPeriod"/>
            </a:pPr>
            <a:r>
              <a:rPr lang="en-US" sz="3200" dirty="0" smtClean="0"/>
              <a:t>acquiring </a:t>
            </a:r>
            <a:r>
              <a:rPr lang="en-US" sz="3200" dirty="0"/>
              <a:t>new markets and sources of raw materials.	 </a:t>
            </a:r>
            <a:endParaRPr lang="en-US" sz="3200" dirty="0" smtClean="0"/>
          </a:p>
          <a:p>
            <a:pPr>
              <a:buFont typeface="Wingdings 2" charset="2"/>
              <a:buAutoNum type="arabicPeriod"/>
            </a:pPr>
            <a:r>
              <a:rPr lang="en-US" sz="3200" dirty="0" smtClean="0"/>
              <a:t>limiting </a:t>
            </a:r>
            <a:r>
              <a:rPr lang="en-US" sz="3200" dirty="0"/>
              <a:t>the power of labor unions to strike.</a:t>
            </a:r>
          </a:p>
        </p:txBody>
      </p:sp>
    </p:spTree>
    <p:custDataLst>
      <p:tags r:id="rId2"/>
    </p:custDataLst>
    <p:extLst>
      <p:ext uri="{BB962C8B-B14F-4D97-AF65-F5344CB8AC3E}">
        <p14:creationId xmlns:p14="http://schemas.microsoft.com/office/powerpoint/2010/main" val="72053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066800"/>
            <a:ext cx="8686800" cy="924475"/>
          </a:xfrm>
        </p:spPr>
        <p:txBody>
          <a:bodyPr>
            <a:noAutofit/>
          </a:bodyPr>
          <a:lstStyle/>
          <a:p>
            <a:r>
              <a:rPr lang="en-US" sz="3600" dirty="0"/>
              <a:t>During the Spanish-American War, the U.S. Navy destroyed the Spanish fleet in Manila Bay in the Philippines. The U.S. Congress later voted for annexation of the Philippines. What was one reason for this act of U.S. imperialism?</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12705993"/>
              </p:ext>
            </p:extLst>
          </p:nvPr>
        </p:nvGraphicFramePr>
        <p:xfrm>
          <a:off x="-660400" y="2984500"/>
          <a:ext cx="9144000" cy="2698750"/>
        </p:xfrm>
        <a:graphic>
          <a:graphicData uri="http://schemas.openxmlformats.org/presentationml/2006/ole">
            <mc:AlternateContent xmlns:mc="http://schemas.openxmlformats.org/markup-compatibility/2006">
              <mc:Choice xmlns:v="urn:schemas-microsoft-com:vml" Requires="v">
                <p:oleObj spid="_x0000_s30726" name="Chart" r:id="rId8" imgW="9144000" imgH="3352699" progId="MSGraph.Chart.8">
                  <p:embed followColorScheme="full"/>
                </p:oleObj>
              </mc:Choice>
              <mc:Fallback>
                <p:oleObj name="Chart" r:id="rId8" imgW="9144000" imgH="3352699" progId="MSGraph.Chart.8">
                  <p:embed followColorScheme="full"/>
                  <p:pic>
                    <p:nvPicPr>
                      <p:cNvPr id="0" name="Picture 2"/>
                      <p:cNvPicPr>
                        <a:picLocks noChangeArrowheads="1"/>
                      </p:cNvPicPr>
                      <p:nvPr/>
                    </p:nvPicPr>
                    <p:blipFill>
                      <a:blip r:embed="rId9"/>
                      <a:srcRect/>
                      <a:stretch>
                        <a:fillRect/>
                      </a:stretch>
                    </p:blipFill>
                    <p:spPr bwMode="auto">
                      <a:xfrm>
                        <a:off x="-660400" y="2984500"/>
                        <a:ext cx="9144000" cy="269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077200" y="22860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223520" y="3330787"/>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609600" y="3124200"/>
            <a:ext cx="8229600" cy="4525963"/>
          </a:xfrm>
        </p:spPr>
        <p:txBody>
          <a:bodyPr tIns="45720" bIns="45720">
            <a:noAutofit/>
          </a:bodyPr>
          <a:lstStyle/>
          <a:p>
            <a:pPr>
              <a:buFont typeface="Wingdings 2" charset="2"/>
              <a:buAutoNum type="arabicPeriod"/>
            </a:pPr>
            <a:r>
              <a:rPr lang="en-US" sz="2400" dirty="0" smtClean="0"/>
              <a:t>to </a:t>
            </a:r>
            <a:r>
              <a:rPr lang="en-US" sz="2400" dirty="0"/>
              <a:t>provide the U.S. with a valuable naval base in the Pacific	</a:t>
            </a:r>
            <a:endParaRPr lang="en-US" sz="2400" dirty="0" smtClean="0"/>
          </a:p>
          <a:p>
            <a:pPr>
              <a:buFont typeface="Wingdings 2" charset="2"/>
              <a:buAutoNum type="arabicPeriod"/>
            </a:pPr>
            <a:r>
              <a:rPr lang="en-US" sz="2400" dirty="0" smtClean="0"/>
              <a:t>to </a:t>
            </a:r>
            <a:r>
              <a:rPr lang="en-US" sz="2400" dirty="0"/>
              <a:t>provide the U.S. with a place to relocate its immigrant population	</a:t>
            </a:r>
          </a:p>
          <a:p>
            <a:pPr>
              <a:buFont typeface="Wingdings 2" charset="2"/>
              <a:buAutoNum type="arabicPeriod"/>
            </a:pPr>
            <a:r>
              <a:rPr lang="en-US" sz="2400" dirty="0" smtClean="0"/>
              <a:t>to </a:t>
            </a:r>
            <a:r>
              <a:rPr lang="en-US" sz="2400" dirty="0"/>
              <a:t>decrease the U.S. need to export raw materials for industrialization	 </a:t>
            </a:r>
          </a:p>
          <a:p>
            <a:pPr>
              <a:buFont typeface="Wingdings 2" charset="2"/>
              <a:buAutoNum type="arabicPeriod"/>
            </a:pPr>
            <a:r>
              <a:rPr lang="en-US" sz="2400" dirty="0" smtClean="0"/>
              <a:t>to </a:t>
            </a:r>
            <a:r>
              <a:rPr lang="en-US" sz="2400" dirty="0"/>
              <a:t>increase the U.S. population by extending citizenship to the Filipinos</a:t>
            </a:r>
          </a:p>
        </p:txBody>
      </p:sp>
    </p:spTree>
    <p:custDataLst>
      <p:tags r:id="rId2"/>
    </p:custDataLst>
    <p:extLst>
      <p:ext uri="{BB962C8B-B14F-4D97-AF65-F5344CB8AC3E}">
        <p14:creationId xmlns:p14="http://schemas.microsoft.com/office/powerpoint/2010/main" val="121360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371600"/>
            <a:ext cx="7125113" cy="924475"/>
          </a:xfrm>
        </p:spPr>
        <p:txBody>
          <a:bodyPr>
            <a:normAutofit fontScale="90000"/>
          </a:bodyPr>
          <a:lstStyle/>
          <a:p>
            <a:r>
              <a:rPr lang="en-US" dirty="0"/>
              <a:t>How did the political systems in Africa change as a result of European colonialism in the 19th century?</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798854771"/>
              </p:ext>
            </p:extLst>
          </p:nvPr>
        </p:nvGraphicFramePr>
        <p:xfrm>
          <a:off x="-50800" y="3136900"/>
          <a:ext cx="9144000" cy="3571875"/>
        </p:xfrm>
        <a:graphic>
          <a:graphicData uri="http://schemas.openxmlformats.org/presentationml/2006/ole">
            <mc:AlternateContent xmlns:mc="http://schemas.openxmlformats.org/markup-compatibility/2006">
              <mc:Choice xmlns:v="urn:schemas-microsoft-com:vml" Requires="v">
                <p:oleObj spid="_x0000_s29702" name="Chart" r:id="rId8" imgW="9144000" imgH="3571817" progId="MSGraph.Chart.8">
                  <p:embed followColorScheme="full"/>
                </p:oleObj>
              </mc:Choice>
              <mc:Fallback>
                <p:oleObj name="Chart" r:id="rId8" imgW="9144000" imgH="3571817" progId="MSGraph.Chart.8">
                  <p:embed followColorScheme="full"/>
                  <p:pic>
                    <p:nvPicPr>
                      <p:cNvPr id="0" name="Picture 2"/>
                      <p:cNvPicPr>
                        <a:picLocks noChangeArrowheads="1"/>
                      </p:cNvPicPr>
                      <p:nvPr/>
                    </p:nvPicPr>
                    <p:blipFill>
                      <a:blip r:embed="rId9"/>
                      <a:srcRect/>
                      <a:stretch>
                        <a:fillRect/>
                      </a:stretch>
                    </p:blipFill>
                    <p:spPr bwMode="auto">
                      <a:xfrm>
                        <a:off x="-50800" y="3136900"/>
                        <a:ext cx="9144000"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001000" y="24384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772160" y="4874090"/>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3276600"/>
            <a:ext cx="8229600" cy="4525963"/>
          </a:xfrm>
        </p:spPr>
        <p:txBody>
          <a:bodyPr tIns="45720" bIns="45720">
            <a:noAutofit/>
          </a:bodyPr>
          <a:lstStyle/>
          <a:p>
            <a:pPr>
              <a:buFont typeface="Wingdings 2" charset="2"/>
              <a:buAutoNum type="arabicPeriod"/>
            </a:pPr>
            <a:r>
              <a:rPr lang="en-US" sz="2800" dirty="0"/>
              <a:t> Opportunities for self-rule increased.	 </a:t>
            </a:r>
            <a:endParaRPr lang="en-US" sz="2800" dirty="0" smtClean="0"/>
          </a:p>
          <a:p>
            <a:pPr>
              <a:buFont typeface="Wingdings 2" charset="2"/>
              <a:buAutoNum type="arabicPeriod"/>
            </a:pPr>
            <a:r>
              <a:rPr lang="en-US" sz="2800" dirty="0" smtClean="0"/>
              <a:t>Administrative </a:t>
            </a:r>
            <a:r>
              <a:rPr lang="en-US" sz="2800" dirty="0"/>
              <a:t>units were set up along ethnic lines.	 </a:t>
            </a:r>
            <a:endParaRPr lang="en-US" sz="2800" dirty="0" smtClean="0"/>
          </a:p>
          <a:p>
            <a:pPr>
              <a:buFont typeface="Wingdings 2" charset="2"/>
              <a:buAutoNum type="arabicPeriod"/>
            </a:pPr>
            <a:r>
              <a:rPr lang="en-US" sz="2800" dirty="0" smtClean="0"/>
              <a:t>Traditional </a:t>
            </a:r>
            <a:r>
              <a:rPr lang="en-US" sz="2800" dirty="0"/>
              <a:t>forms of tribal authority were weakened.	</a:t>
            </a:r>
            <a:endParaRPr lang="en-US" sz="2800" dirty="0" smtClean="0"/>
          </a:p>
          <a:p>
            <a:pPr>
              <a:buFont typeface="Wingdings 2" charset="2"/>
              <a:buAutoNum type="arabicPeriod"/>
            </a:pPr>
            <a:r>
              <a:rPr lang="en-US" sz="2800" dirty="0" smtClean="0"/>
              <a:t> </a:t>
            </a:r>
            <a:r>
              <a:rPr lang="en-US" sz="2800" dirty="0"/>
              <a:t>Administrative units became smaller for better control. </a:t>
            </a:r>
          </a:p>
        </p:txBody>
      </p:sp>
    </p:spTree>
    <p:custDataLst>
      <p:tags r:id="rId2"/>
    </p:custDataLst>
    <p:extLst>
      <p:ext uri="{BB962C8B-B14F-4D97-AF65-F5344CB8AC3E}">
        <p14:creationId xmlns:p14="http://schemas.microsoft.com/office/powerpoint/2010/main" val="51776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534400" cy="924475"/>
          </a:xfrm>
        </p:spPr>
        <p:txBody>
          <a:bodyPr>
            <a:noAutofit/>
          </a:bodyPr>
          <a:lstStyle/>
          <a:p>
            <a:r>
              <a:rPr lang="en-US" sz="2800" dirty="0"/>
              <a:t>In the 19th century, European countries claimed that the conquest of Africa would bring the benefits of Western civilization to that continent. </a:t>
            </a:r>
            <a:br>
              <a:rPr lang="en-US" sz="2800" dirty="0"/>
            </a:br>
            <a:r>
              <a:rPr lang="en-US" sz="2800" dirty="0"/>
              <a:t>From the perspective of African peoples, the effect was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917149130"/>
              </p:ext>
            </p:extLst>
          </p:nvPr>
        </p:nvGraphicFramePr>
        <p:xfrm>
          <a:off x="-584200" y="2374900"/>
          <a:ext cx="9134475" cy="2660650"/>
        </p:xfrm>
        <a:graphic>
          <a:graphicData uri="http://schemas.openxmlformats.org/presentationml/2006/ole">
            <mc:AlternateContent xmlns:mc="http://schemas.openxmlformats.org/markup-compatibility/2006">
              <mc:Choice xmlns:v="urn:schemas-microsoft-com:vml" Requires="v">
                <p:oleObj spid="_x0000_s28678" name="Chart" r:id="rId8" imgW="9144000" imgH="3257594" progId="MSGraph.Chart.8">
                  <p:embed followColorScheme="full"/>
                </p:oleObj>
              </mc:Choice>
              <mc:Fallback>
                <p:oleObj name="Chart" r:id="rId8" imgW="9144000" imgH="3257594" progId="MSGraph.Chart.8">
                  <p:embed followColorScheme="full"/>
                  <p:pic>
                    <p:nvPicPr>
                      <p:cNvPr id="0" name="Picture 2"/>
                      <p:cNvPicPr>
                        <a:picLocks noChangeArrowheads="1"/>
                      </p:cNvPicPr>
                      <p:nvPr/>
                    </p:nvPicPr>
                    <p:blipFill>
                      <a:blip r:embed="rId9"/>
                      <a:srcRect/>
                      <a:stretch>
                        <a:fillRect/>
                      </a:stretch>
                    </p:blipFill>
                    <p:spPr bwMode="auto">
                      <a:xfrm>
                        <a:off x="-584200" y="2374900"/>
                        <a:ext cx="9134475" cy="266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153400" y="25146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441960" y="2661920"/>
            <a:ext cx="304800" cy="304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685800" y="2514600"/>
            <a:ext cx="8229600" cy="3611563"/>
          </a:xfrm>
        </p:spPr>
        <p:txBody>
          <a:bodyPr tIns="45720" bIns="45720">
            <a:noAutofit/>
          </a:bodyPr>
          <a:lstStyle/>
          <a:p>
            <a:pPr>
              <a:buFont typeface="Wingdings 2" charset="2"/>
              <a:buAutoNum type="arabicPeriod"/>
            </a:pPr>
            <a:r>
              <a:rPr lang="en-US" sz="2800" dirty="0" smtClean="0"/>
              <a:t>loss </a:t>
            </a:r>
            <a:r>
              <a:rPr lang="en-US" sz="2800" dirty="0"/>
              <a:t>of political independence. 	 </a:t>
            </a:r>
          </a:p>
          <a:p>
            <a:pPr>
              <a:buFont typeface="Wingdings 2" charset="2"/>
              <a:buAutoNum type="arabicPeriod"/>
            </a:pPr>
            <a:r>
              <a:rPr lang="en-US" sz="2800" dirty="0" smtClean="0"/>
              <a:t>fewer </a:t>
            </a:r>
            <a:r>
              <a:rPr lang="en-US" sz="2800" dirty="0"/>
              <a:t>agricultural products for foreign trade. 	 </a:t>
            </a:r>
          </a:p>
          <a:p>
            <a:pPr>
              <a:buFont typeface="Wingdings 2" charset="2"/>
              <a:buAutoNum type="arabicPeriod"/>
            </a:pPr>
            <a:r>
              <a:rPr lang="en-US" sz="2800" dirty="0" smtClean="0"/>
              <a:t>new </a:t>
            </a:r>
            <a:r>
              <a:rPr lang="en-US" sz="2800" dirty="0"/>
              <a:t>national boundaries based on ethnic and cultural similarities. 	</a:t>
            </a:r>
            <a:endParaRPr lang="en-US" sz="2800" dirty="0" smtClean="0"/>
          </a:p>
          <a:p>
            <a:pPr>
              <a:buFont typeface="Wingdings 2" charset="2"/>
              <a:buAutoNum type="arabicPeriod"/>
            </a:pPr>
            <a:r>
              <a:rPr lang="en-US" sz="2800" dirty="0" smtClean="0"/>
              <a:t>global </a:t>
            </a:r>
            <a:r>
              <a:rPr lang="en-US" sz="2800" dirty="0"/>
              <a:t>appreciation for African cultures and encouragement of their development.</a:t>
            </a:r>
          </a:p>
        </p:txBody>
      </p:sp>
    </p:spTree>
    <p:custDataLst>
      <p:tags r:id="rId2"/>
    </p:custDataLst>
    <p:extLst>
      <p:ext uri="{BB962C8B-B14F-4D97-AF65-F5344CB8AC3E}">
        <p14:creationId xmlns:p14="http://schemas.microsoft.com/office/powerpoint/2010/main" val="139016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371600"/>
            <a:ext cx="8610600" cy="924475"/>
          </a:xfrm>
        </p:spPr>
        <p:txBody>
          <a:bodyPr>
            <a:noAutofit/>
          </a:bodyPr>
          <a:lstStyle/>
          <a:p>
            <a:r>
              <a:rPr lang="en-US" sz="3200" dirty="0"/>
              <a:t>The term “Latin America” is generally used to describe a unique cultural region which includes all of South America, Central America, and Mexico. What characteristic helps define Latin America as a region?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719415238"/>
              </p:ext>
            </p:extLst>
          </p:nvPr>
        </p:nvGraphicFramePr>
        <p:xfrm>
          <a:off x="-355600" y="2984500"/>
          <a:ext cx="9058275" cy="2500313"/>
        </p:xfrm>
        <a:graphic>
          <a:graphicData uri="http://schemas.openxmlformats.org/presentationml/2006/ole">
            <mc:AlternateContent xmlns:mc="http://schemas.openxmlformats.org/markup-compatibility/2006">
              <mc:Choice xmlns:v="urn:schemas-microsoft-com:vml" Requires="v">
                <p:oleObj spid="_x0000_s27654" name="Chart" r:id="rId8" imgW="9144000" imgH="3095755" progId="MSGraph.Chart.8">
                  <p:embed followColorScheme="full"/>
                </p:oleObj>
              </mc:Choice>
              <mc:Fallback>
                <p:oleObj name="Chart" r:id="rId8" imgW="9144000" imgH="3095755" progId="MSGraph.Chart.8">
                  <p:embed followColorScheme="full"/>
                  <p:pic>
                    <p:nvPicPr>
                      <p:cNvPr id="0" name="Picture 2"/>
                      <p:cNvPicPr>
                        <a:picLocks noChangeArrowheads="1"/>
                      </p:cNvPicPr>
                      <p:nvPr/>
                    </p:nvPicPr>
                    <p:blipFill>
                      <a:blip r:embed="rId9"/>
                      <a:srcRect/>
                      <a:stretch>
                        <a:fillRect/>
                      </a:stretch>
                    </p:blipFill>
                    <p:spPr bwMode="auto">
                      <a:xfrm>
                        <a:off x="-355600" y="2984500"/>
                        <a:ext cx="9058275" cy="250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153400" y="26670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528320" y="4501219"/>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124200"/>
            <a:ext cx="8229600" cy="4525963"/>
          </a:xfrm>
        </p:spPr>
        <p:txBody>
          <a:bodyPr tIns="45720" bIns="45720">
            <a:noAutofit/>
          </a:bodyPr>
          <a:lstStyle/>
          <a:p>
            <a:pPr>
              <a:buFont typeface="Wingdings 2" charset="2"/>
              <a:buAutoNum type="arabicPeriod"/>
            </a:pPr>
            <a:r>
              <a:rPr lang="en-US" sz="2400" dirty="0" smtClean="0"/>
              <a:t>Islam </a:t>
            </a:r>
            <a:r>
              <a:rPr lang="en-US" sz="2400" dirty="0"/>
              <a:t>is the most widely practiced religion.	 </a:t>
            </a:r>
          </a:p>
          <a:p>
            <a:pPr>
              <a:buFont typeface="Wingdings 2" charset="2"/>
              <a:buAutoNum type="arabicPeriod"/>
            </a:pPr>
            <a:r>
              <a:rPr lang="en-US" sz="2400" dirty="0" smtClean="0"/>
              <a:t>Most </a:t>
            </a:r>
            <a:r>
              <a:rPr lang="en-US" sz="2400" dirty="0"/>
              <a:t>countries in this region have command economies.	 </a:t>
            </a:r>
          </a:p>
          <a:p>
            <a:pPr>
              <a:buFont typeface="Wingdings 2" charset="2"/>
              <a:buAutoNum type="arabicPeriod"/>
            </a:pPr>
            <a:r>
              <a:rPr lang="en-US" sz="2400" dirty="0" smtClean="0"/>
              <a:t>Spanish </a:t>
            </a:r>
            <a:r>
              <a:rPr lang="en-US" sz="2400" dirty="0"/>
              <a:t>and Portuguese are the most widely spoken languages.	</a:t>
            </a:r>
          </a:p>
          <a:p>
            <a:pPr>
              <a:buFont typeface="Wingdings 2" charset="2"/>
              <a:buAutoNum type="arabicPeriod"/>
            </a:pPr>
            <a:r>
              <a:rPr lang="en-US" sz="2400" dirty="0" smtClean="0"/>
              <a:t>Most </a:t>
            </a:r>
            <a:r>
              <a:rPr lang="en-US" sz="2400" dirty="0"/>
              <a:t>countries in this region are former colonies of France or Italy.</a:t>
            </a:r>
          </a:p>
        </p:txBody>
      </p:sp>
    </p:spTree>
    <p:custDataLst>
      <p:tags r:id="rId2"/>
    </p:custDataLst>
    <p:extLst>
      <p:ext uri="{BB962C8B-B14F-4D97-AF65-F5344CB8AC3E}">
        <p14:creationId xmlns:p14="http://schemas.microsoft.com/office/powerpoint/2010/main" val="341374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762000"/>
            <a:ext cx="7772400" cy="1143000"/>
          </a:xfrm>
        </p:spPr>
        <p:txBody>
          <a:bodyPr>
            <a:normAutofit fontScale="90000"/>
          </a:bodyPr>
          <a:lstStyle/>
          <a:p>
            <a:r>
              <a:rPr lang="en-US" dirty="0"/>
              <a:t>How do absolute monarchs differ from constitutional monarchs in their ability to use power?</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769878315"/>
              </p:ext>
            </p:extLst>
          </p:nvPr>
        </p:nvGraphicFramePr>
        <p:xfrm>
          <a:off x="9525" y="2438400"/>
          <a:ext cx="9134475" cy="4419600"/>
        </p:xfrm>
        <a:graphic>
          <a:graphicData uri="http://schemas.openxmlformats.org/presentationml/2006/ole">
            <mc:AlternateContent xmlns:mc="http://schemas.openxmlformats.org/markup-compatibility/2006">
              <mc:Choice xmlns:v="urn:schemas-microsoft-com:vml" Requires="v">
                <p:oleObj spid="_x0000_s45062" name="Chart" r:id="rId8" imgW="9144000" imgH="3914679" progId="MSGraph.Chart.8">
                  <p:embed followColorScheme="full"/>
                </p:oleObj>
              </mc:Choice>
              <mc:Fallback>
                <p:oleObj name="Chart" r:id="rId8" imgW="9144000" imgH="3914679" progId="MSGraph.Chart.8">
                  <p:embed followColorScheme="full"/>
                  <p:pic>
                    <p:nvPicPr>
                      <p:cNvPr id="0" name="Picture 2"/>
                      <p:cNvPicPr>
                        <a:picLocks noChangeArrowheads="1"/>
                      </p:cNvPicPr>
                      <p:nvPr/>
                    </p:nvPicPr>
                    <p:blipFill>
                      <a:blip r:embed="rId9"/>
                      <a:srcRect/>
                      <a:stretch>
                        <a:fillRect/>
                      </a:stretch>
                    </p:blipFill>
                    <p:spPr bwMode="auto">
                      <a:xfrm>
                        <a:off x="9525" y="2438400"/>
                        <a:ext cx="9134475"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762000" y="2667000"/>
            <a:ext cx="8229600" cy="4525963"/>
          </a:xfrm>
        </p:spPr>
        <p:txBody>
          <a:bodyPr tIns="45720" bIns="45720">
            <a:noAutofit/>
          </a:bodyPr>
          <a:lstStyle/>
          <a:p>
            <a:pPr marL="525780" indent="-457200">
              <a:spcBef>
                <a:spcPct val="20000"/>
              </a:spcBef>
              <a:buFont typeface="Wingdings 3" pitchFamily="18" charset="2"/>
              <a:buAutoNum type="arabicPeriod"/>
            </a:pPr>
            <a:r>
              <a:rPr lang="en-US" sz="3200" dirty="0"/>
              <a:t>The power of absolute monarchs is unlimited.</a:t>
            </a:r>
          </a:p>
          <a:p>
            <a:pPr marL="525780" indent="-457200">
              <a:spcBef>
                <a:spcPct val="20000"/>
              </a:spcBef>
              <a:buFont typeface="Wingdings 3" pitchFamily="18" charset="2"/>
              <a:buAutoNum type="arabicPeriod"/>
            </a:pPr>
            <a:r>
              <a:rPr lang="en-US" sz="3200" dirty="0"/>
              <a:t>The power of absolute monarchs is maintained through periodic elections. </a:t>
            </a:r>
          </a:p>
          <a:p>
            <a:pPr marL="525780" indent="-457200">
              <a:spcBef>
                <a:spcPct val="20000"/>
              </a:spcBef>
              <a:buFont typeface="Wingdings 3" pitchFamily="18" charset="2"/>
              <a:buAutoNum type="arabicPeriod"/>
            </a:pPr>
            <a:r>
              <a:rPr lang="en-US" sz="3200" dirty="0"/>
              <a:t>The power of absolute monarchs is limited by the fundamental laws of the country.</a:t>
            </a:r>
          </a:p>
          <a:p>
            <a:pPr marL="525780" indent="-457200">
              <a:spcBef>
                <a:spcPct val="20000"/>
              </a:spcBef>
              <a:buFont typeface="Wingdings 3" pitchFamily="18" charset="2"/>
              <a:buAutoNum type="arabicPeriod"/>
            </a:pPr>
            <a:r>
              <a:rPr lang="en-US" sz="3200" dirty="0"/>
              <a:t>The power of absolute monarchs depends on continued support from their political party.</a:t>
            </a:r>
          </a:p>
        </p:txBody>
      </p:sp>
      <p:grpSp>
        <p:nvGrpSpPr>
          <p:cNvPr id="5" name="Countdown"/>
          <p:cNvGrpSpPr/>
          <p:nvPr>
            <p:custDataLst>
              <p:tags r:id="rId5"/>
            </p:custDataLst>
          </p:nvPr>
        </p:nvGrpSpPr>
        <p:grpSpPr>
          <a:xfrm>
            <a:off x="7924800" y="1524000"/>
            <a:ext cx="635000" cy="635000"/>
            <a:chOff x="8318500" y="6032500"/>
            <a:chExt cx="635000" cy="635000"/>
          </a:xfrm>
        </p:grpSpPr>
        <p:sp>
          <p:nvSpPr>
            <p:cNvPr id="9"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1" name="CorShape1"/>
          <p:cNvSpPr/>
          <p:nvPr>
            <p:custDataLst>
              <p:tags r:id="rId6"/>
            </p:custDataLst>
          </p:nvPr>
        </p:nvSpPr>
        <p:spPr>
          <a:xfrm>
            <a:off x="243840" y="2928620"/>
            <a:ext cx="647699" cy="6477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58630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066800"/>
            <a:ext cx="8839200" cy="924475"/>
          </a:xfrm>
        </p:spPr>
        <p:txBody>
          <a:bodyPr>
            <a:noAutofit/>
          </a:bodyPr>
          <a:lstStyle/>
          <a:p>
            <a:r>
              <a:rPr lang="en-US" sz="2400" dirty="0"/>
              <a:t>As British rule in India came to an end, violence sparked by religious differences between Hindus and Muslims led to the decision by Britain to divide the country into Hindu India and Muslim Pakistan. However, after the partition, many Muslims still lived within the borders of Hindu India.</a:t>
            </a:r>
            <a:br>
              <a:rPr lang="en-US" sz="2400" dirty="0"/>
            </a:br>
            <a:r>
              <a:rPr lang="en-US" sz="2400" dirty="0"/>
              <a:t>The perception of Hindus and Muslims that the cultural differences between them were greater than their similarities led to</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53332758"/>
              </p:ext>
            </p:extLst>
          </p:nvPr>
        </p:nvGraphicFramePr>
        <p:xfrm>
          <a:off x="-812800" y="2908300"/>
          <a:ext cx="9134475" cy="1854200"/>
        </p:xfrm>
        <a:graphic>
          <a:graphicData uri="http://schemas.openxmlformats.org/presentationml/2006/ole">
            <mc:AlternateContent xmlns:mc="http://schemas.openxmlformats.org/markup-compatibility/2006">
              <mc:Choice xmlns:v="urn:schemas-microsoft-com:vml" Requires="v">
                <p:oleObj spid="_x0000_s26630" name="Chart" r:id="rId8" imgW="9144000" imgH="2543231" progId="MSGraph.Chart.8">
                  <p:embed followColorScheme="full"/>
                </p:oleObj>
              </mc:Choice>
              <mc:Fallback>
                <p:oleObj name="Chart" r:id="rId8" imgW="9144000" imgH="2543231" progId="MSGraph.Chart.8">
                  <p:embed followColorScheme="full"/>
                  <p:pic>
                    <p:nvPicPr>
                      <p:cNvPr id="0" name="Picture 2"/>
                      <p:cNvPicPr>
                        <a:picLocks noChangeArrowheads="1"/>
                      </p:cNvPicPr>
                      <p:nvPr/>
                    </p:nvPicPr>
                    <p:blipFill>
                      <a:blip r:embed="rId9"/>
                      <a:srcRect/>
                      <a:stretch>
                        <a:fillRect/>
                      </a:stretch>
                    </p:blipFill>
                    <p:spPr bwMode="auto">
                      <a:xfrm>
                        <a:off x="-812800" y="2908300"/>
                        <a:ext cx="9134475" cy="185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153400" y="23622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rot="10800000">
            <a:off x="172720" y="42851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457200" y="3048000"/>
            <a:ext cx="8229600" cy="4525963"/>
          </a:xfrm>
        </p:spPr>
        <p:txBody>
          <a:bodyPr tIns="45720" bIns="45720">
            <a:noAutofit/>
          </a:bodyPr>
          <a:lstStyle/>
          <a:p>
            <a:pPr>
              <a:buFont typeface="Wingdings 2" charset="2"/>
              <a:buAutoNum type="arabicPeriod"/>
            </a:pPr>
            <a:r>
              <a:rPr lang="en-US" sz="3200" dirty="0"/>
              <a:t> </a:t>
            </a:r>
            <a:r>
              <a:rPr lang="en-US" sz="3200" dirty="0" smtClean="0"/>
              <a:t>invasion </a:t>
            </a:r>
            <a:r>
              <a:rPr lang="en-US" sz="3200" dirty="0"/>
              <a:t>by neighboring countries.	</a:t>
            </a:r>
            <a:endParaRPr lang="en-US" sz="3200" dirty="0" smtClean="0"/>
          </a:p>
          <a:p>
            <a:pPr>
              <a:buFont typeface="Wingdings 2" charset="2"/>
              <a:buAutoNum type="arabicPeriod"/>
            </a:pPr>
            <a:r>
              <a:rPr lang="en-US" sz="3200" dirty="0" smtClean="0"/>
              <a:t>a </a:t>
            </a:r>
            <a:r>
              <a:rPr lang="en-US" sz="3200" dirty="0"/>
              <a:t>return to British rule to establish order.	 </a:t>
            </a:r>
          </a:p>
          <a:p>
            <a:pPr>
              <a:buFont typeface="Wingdings 2" charset="2"/>
              <a:buAutoNum type="arabicPeriod"/>
            </a:pPr>
            <a:r>
              <a:rPr lang="en-US" sz="3200" dirty="0" smtClean="0"/>
              <a:t>continued </a:t>
            </a:r>
            <a:r>
              <a:rPr lang="en-US" sz="3200" dirty="0"/>
              <a:t>violence and many refugees.	 </a:t>
            </a:r>
          </a:p>
          <a:p>
            <a:pPr>
              <a:buFont typeface="Wingdings 2" charset="2"/>
              <a:buAutoNum type="arabicPeriod"/>
            </a:pPr>
            <a:r>
              <a:rPr lang="en-US" sz="3200" dirty="0" smtClean="0"/>
              <a:t>the </a:t>
            </a:r>
            <a:r>
              <a:rPr lang="en-US" sz="3200" dirty="0"/>
              <a:t>end of democratic government in India.</a:t>
            </a:r>
          </a:p>
        </p:txBody>
      </p:sp>
    </p:spTree>
    <p:custDataLst>
      <p:tags r:id="rId2"/>
    </p:custDataLst>
    <p:extLst>
      <p:ext uri="{BB962C8B-B14F-4D97-AF65-F5344CB8AC3E}">
        <p14:creationId xmlns:p14="http://schemas.microsoft.com/office/powerpoint/2010/main" val="78740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676400"/>
            <a:ext cx="8153400" cy="990600"/>
          </a:xfrm>
        </p:spPr>
        <p:txBody>
          <a:bodyPr>
            <a:noAutofit/>
          </a:bodyPr>
          <a:lstStyle/>
          <a:p>
            <a:r>
              <a:rPr lang="en-US" sz="2400" dirty="0" smtClean="0"/>
              <a:t>During World War I, two revolutions took place in Russia while Russia was at war with Germany. Vladimir Lenin, leader of the Bolshevik Revolution, said:</a:t>
            </a:r>
            <a:br>
              <a:rPr lang="en-US" sz="2400" dirty="0" smtClean="0"/>
            </a:br>
            <a:r>
              <a:rPr lang="en-US" sz="2400" dirty="0" smtClean="0"/>
              <a:t>	There can be no doubt that our army is absolutely in no condition... to beat back a German offensive successfully. ...</a:t>
            </a:r>
            <a:br>
              <a:rPr lang="en-US" sz="2400" dirty="0" smtClean="0"/>
            </a:br>
            <a:r>
              <a:rPr lang="en-US" sz="2400" dirty="0" smtClean="0"/>
              <a:t>Source: V. I. Lenin, </a:t>
            </a:r>
            <a:r>
              <a:rPr lang="en-US" sz="2400" i="1" dirty="0" smtClean="0"/>
              <a:t>Collected Works, 4</a:t>
            </a:r>
            <a:r>
              <a:rPr lang="en-US" sz="2400" i="1" baseline="30000" dirty="0" smtClean="0"/>
              <a:t>th</a:t>
            </a:r>
            <a:r>
              <a:rPr lang="en-US" sz="2400" i="1" dirty="0" smtClean="0"/>
              <a:t> English Edition</a:t>
            </a:r>
            <a:r>
              <a:rPr lang="en-US" sz="2400" dirty="0" smtClean="0"/>
              <a:t>, Progress Publishers, Moscow, 1964, p. 447.</a:t>
            </a:r>
            <a:br>
              <a:rPr lang="en-US" sz="2400" dirty="0" smtClean="0"/>
            </a:br>
            <a:r>
              <a:rPr lang="en-US" sz="2400" dirty="0" smtClean="0"/>
              <a:t>The excerpt above could be used to support the thesis that</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849137727"/>
              </p:ext>
            </p:extLst>
          </p:nvPr>
        </p:nvGraphicFramePr>
        <p:xfrm>
          <a:off x="-355600" y="3670300"/>
          <a:ext cx="9144000" cy="2798762"/>
        </p:xfrm>
        <a:graphic>
          <a:graphicData uri="http://schemas.openxmlformats.org/presentationml/2006/ole">
            <mc:AlternateContent xmlns:mc="http://schemas.openxmlformats.org/markup-compatibility/2006">
              <mc:Choice xmlns:v="urn:schemas-microsoft-com:vml" Requires="v">
                <p:oleObj spid="_x0000_s25606" name="Chart" r:id="rId8" imgW="9144000" imgH="2828814" progId="MSGraph.Chart.8">
                  <p:embed followColorScheme="full"/>
                </p:oleObj>
              </mc:Choice>
              <mc:Fallback>
                <p:oleObj name="Chart" r:id="rId8" imgW="9144000" imgH="2828814" progId="MSGraph.Chart.8">
                  <p:embed followColorScheme="full"/>
                  <p:pic>
                    <p:nvPicPr>
                      <p:cNvPr id="0" name="TPChart"/>
                      <p:cNvPicPr>
                        <a:picLocks noChangeAspect="1" noChangeArrowheads="1"/>
                      </p:cNvPicPr>
                      <p:nvPr/>
                    </p:nvPicPr>
                    <p:blipFill>
                      <a:blip r:embed="rId9"/>
                      <a:srcRect/>
                      <a:stretch>
                        <a:fillRect/>
                      </a:stretch>
                    </p:blipFill>
                    <p:spPr bwMode="auto">
                      <a:xfrm>
                        <a:off x="-355600" y="3670300"/>
                        <a:ext cx="9144000" cy="279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Countdown"/>
          <p:cNvGrpSpPr/>
          <p:nvPr>
            <p:custDataLst>
              <p:tags r:id="rId4"/>
            </p:custDataLst>
          </p:nvPr>
        </p:nvGrpSpPr>
        <p:grpSpPr>
          <a:xfrm>
            <a:off x="7874000" y="32004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a:off x="1494790" y="4660391"/>
            <a:ext cx="7517384" cy="804672"/>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810000"/>
            <a:ext cx="8229600" cy="4525962"/>
          </a:xfrm>
        </p:spPr>
        <p:txBody>
          <a:bodyPr tIns="45719" bIns="45719">
            <a:noAutofit/>
          </a:bodyPr>
          <a:lstStyle/>
          <a:p>
            <a:pPr marL="514350" indent="-514350">
              <a:buFont typeface="Wingdings"/>
              <a:buAutoNum type="arabicPeriod"/>
            </a:pPr>
            <a:r>
              <a:rPr lang="en-US" sz="2400" dirty="0" smtClean="0"/>
              <a:t>Lenin had few skills as a military leader	</a:t>
            </a:r>
          </a:p>
          <a:p>
            <a:pPr marL="514350" indent="-514350">
              <a:buFont typeface="Wingdings"/>
              <a:buAutoNum type="arabicPeriod"/>
            </a:pPr>
            <a:r>
              <a:rPr lang="en-US" sz="2400" dirty="0" smtClean="0"/>
              <a:t>Russia shared in the responsibility for World War I.	 </a:t>
            </a:r>
          </a:p>
          <a:p>
            <a:pPr marL="514350" indent="-514350">
              <a:buFont typeface="Wingdings"/>
              <a:buAutoNum type="arabicPeriod"/>
            </a:pPr>
            <a:r>
              <a:rPr lang="en-US" sz="2400" dirty="0" smtClean="0"/>
              <a:t>Lenin believed that Russia should withdraw from World War I.	 </a:t>
            </a:r>
          </a:p>
          <a:p>
            <a:pPr marL="514350" indent="-514350">
              <a:buFont typeface="Wingdings"/>
              <a:buAutoNum type="arabicPeriod"/>
            </a:pPr>
            <a:r>
              <a:rPr lang="en-US" sz="2400" dirty="0" smtClean="0"/>
              <a:t>The Bolshevik Revolution had the support of the Russian army.</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752600"/>
            <a:ext cx="8153400" cy="990600"/>
          </a:xfrm>
        </p:spPr>
        <p:txBody>
          <a:bodyPr>
            <a:noAutofit/>
          </a:bodyPr>
          <a:lstStyle/>
          <a:p>
            <a:r>
              <a:rPr lang="en-US" sz="2400" dirty="0" smtClean="0"/>
              <a:t>The Weimar Republic was established in Germany following World War I. An important factor leading to the collapse of the Weimar Republic and the rise of Nazi dictatorship that took Germany into World War II was</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26602462"/>
              </p:ext>
            </p:extLst>
          </p:nvPr>
        </p:nvGraphicFramePr>
        <p:xfrm>
          <a:off x="-127000" y="2984500"/>
          <a:ext cx="9144000" cy="3327400"/>
        </p:xfrm>
        <a:graphic>
          <a:graphicData uri="http://schemas.openxmlformats.org/presentationml/2006/ole">
            <mc:AlternateContent xmlns:mc="http://schemas.openxmlformats.org/markup-compatibility/2006">
              <mc:Choice xmlns:v="urn:schemas-microsoft-com:vml" Requires="v">
                <p:oleObj spid="_x0000_s24582" name="Chart" r:id="rId8" imgW="9144000" imgH="3352699" progId="MSGraph.Chart.8">
                  <p:embed followColorScheme="full"/>
                </p:oleObj>
              </mc:Choice>
              <mc:Fallback>
                <p:oleObj name="Chart" r:id="rId8" imgW="9144000" imgH="3352699" progId="MSGraph.Chart.8">
                  <p:embed followColorScheme="full"/>
                  <p:pic>
                    <p:nvPicPr>
                      <p:cNvPr id="0" name="TPChart"/>
                      <p:cNvPicPr>
                        <a:picLocks noChangeAspect="1" noChangeArrowheads="1"/>
                      </p:cNvPicPr>
                      <p:nvPr/>
                    </p:nvPicPr>
                    <p:blipFill>
                      <a:blip r:embed="rId9"/>
                      <a:srcRect/>
                      <a:stretch>
                        <a:fillRect/>
                      </a:stretch>
                    </p:blipFill>
                    <p:spPr bwMode="auto">
                      <a:xfrm>
                        <a:off x="-127000" y="29845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Countdown"/>
          <p:cNvGrpSpPr/>
          <p:nvPr>
            <p:custDataLst>
              <p:tags r:id="rId4"/>
            </p:custDataLst>
          </p:nvPr>
        </p:nvGrpSpPr>
        <p:grpSpPr>
          <a:xfrm>
            <a:off x="7696200" y="25146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a:off x="1723390" y="5510783"/>
            <a:ext cx="6874066" cy="804672"/>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3124200"/>
            <a:ext cx="8229600" cy="4525962"/>
          </a:xfrm>
        </p:spPr>
        <p:txBody>
          <a:bodyPr tIns="45719" bIns="45719">
            <a:noAutofit/>
          </a:bodyPr>
          <a:lstStyle/>
          <a:p>
            <a:pPr marL="514350" indent="-514350">
              <a:buFont typeface="Wingdings"/>
              <a:buAutoNum type="arabicPeriod"/>
            </a:pPr>
            <a:r>
              <a:rPr lang="en-US" sz="2400" dirty="0" smtClean="0"/>
              <a:t>Germany’s resentment of U.S. involvement in European affairs. 	 </a:t>
            </a:r>
          </a:p>
          <a:p>
            <a:pPr marL="514350" indent="-514350">
              <a:buFont typeface="Wingdings"/>
              <a:buAutoNum type="arabicPeriod"/>
            </a:pPr>
            <a:r>
              <a:rPr lang="en-US" sz="2400" dirty="0" smtClean="0"/>
              <a:t>the rise of independence movements in Germany’s overseas colonies.	 </a:t>
            </a:r>
          </a:p>
          <a:p>
            <a:pPr marL="514350" indent="-514350">
              <a:buFont typeface="Wingdings"/>
              <a:buAutoNum type="arabicPeriod"/>
            </a:pPr>
            <a:r>
              <a:rPr lang="en-US" sz="2400" dirty="0" smtClean="0"/>
              <a:t>Germany’s failure to rebuild its armed forces following World War I.	 </a:t>
            </a:r>
          </a:p>
          <a:p>
            <a:pPr marL="514350" indent="-514350">
              <a:buFont typeface="Wingdings"/>
              <a:buAutoNum type="arabicPeriod"/>
            </a:pPr>
            <a:r>
              <a:rPr lang="en-US" sz="2400" dirty="0" smtClean="0"/>
              <a:t>the economic burden of war reparations (payments) to Germany’s former enemies.</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905000"/>
            <a:ext cx="8153400" cy="990600"/>
          </a:xfrm>
        </p:spPr>
        <p:txBody>
          <a:bodyPr>
            <a:noAutofit/>
          </a:bodyPr>
          <a:lstStyle/>
          <a:p>
            <a:r>
              <a:rPr lang="en-US" sz="3200" dirty="0" smtClean="0"/>
              <a:t>Britain and France suffered heavy casualties during World War I. Because of this, when faced with Axis expansion before World War II, these countries were</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663611376"/>
              </p:ext>
            </p:extLst>
          </p:nvPr>
        </p:nvGraphicFramePr>
        <p:xfrm>
          <a:off x="-355600" y="3365500"/>
          <a:ext cx="9144000" cy="2800350"/>
        </p:xfrm>
        <a:graphic>
          <a:graphicData uri="http://schemas.openxmlformats.org/presentationml/2006/ole">
            <mc:AlternateContent xmlns:mc="http://schemas.openxmlformats.org/markup-compatibility/2006">
              <mc:Choice xmlns:v="urn:schemas-microsoft-com:vml" Requires="v">
                <p:oleObj spid="_x0000_s23558" name="Chart" r:id="rId8" imgW="9144000" imgH="2828814" progId="MSGraph.Chart.8">
                  <p:embed followColorScheme="full"/>
                </p:oleObj>
              </mc:Choice>
              <mc:Fallback>
                <p:oleObj name="Chart" r:id="rId8" imgW="9144000" imgH="2828814" progId="MSGraph.Chart.8">
                  <p:embed followColorScheme="full"/>
                  <p:pic>
                    <p:nvPicPr>
                      <p:cNvPr id="0" name="TPChart"/>
                      <p:cNvPicPr>
                        <a:picLocks noChangeAspect="1" noChangeArrowheads="1"/>
                      </p:cNvPicPr>
                      <p:nvPr/>
                    </p:nvPicPr>
                    <p:blipFill>
                      <a:blip r:embed="rId9"/>
                      <a:srcRect/>
                      <a:stretch>
                        <a:fillRect/>
                      </a:stretch>
                    </p:blipFill>
                    <p:spPr bwMode="auto">
                      <a:xfrm>
                        <a:off x="-355600" y="3365500"/>
                        <a:ext cx="9144000" cy="280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Countdown"/>
          <p:cNvGrpSpPr/>
          <p:nvPr>
            <p:custDataLst>
              <p:tags r:id="rId4"/>
            </p:custDataLst>
          </p:nvPr>
        </p:nvGrpSpPr>
        <p:grpSpPr>
          <a:xfrm>
            <a:off x="7620000" y="28956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a:off x="1494790" y="3550919"/>
            <a:ext cx="6751066" cy="365760"/>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505200"/>
            <a:ext cx="8229600" cy="4525962"/>
          </a:xfrm>
        </p:spPr>
        <p:txBody>
          <a:bodyPr tIns="45719" bIns="45719">
            <a:noAutofit/>
          </a:bodyPr>
          <a:lstStyle/>
          <a:p>
            <a:pPr marL="514350" indent="-514350">
              <a:buFont typeface="Wingdings"/>
              <a:buAutoNum type="arabicPeriod"/>
            </a:pPr>
            <a:r>
              <a:rPr lang="en-US" sz="2400" dirty="0" smtClean="0"/>
              <a:t>Unwilling to take actions that might start another war.</a:t>
            </a:r>
          </a:p>
          <a:p>
            <a:pPr marL="514350" indent="-514350">
              <a:buFont typeface="Wingdings"/>
              <a:buAutoNum type="arabicPeriod"/>
            </a:pPr>
            <a:r>
              <a:rPr lang="en-US" sz="2400" dirty="0" smtClean="0"/>
              <a:t>prepared to use military intervention wherever necessary.</a:t>
            </a:r>
          </a:p>
          <a:p>
            <a:pPr marL="514350" indent="-514350">
              <a:buFont typeface="Wingdings"/>
              <a:buAutoNum type="arabicPeriod"/>
            </a:pPr>
            <a:r>
              <a:rPr lang="en-US" sz="2400" dirty="0" smtClean="0"/>
              <a:t>dependent on the United States to intervene in an international crisis. 	 </a:t>
            </a:r>
          </a:p>
          <a:p>
            <a:pPr marL="514350" indent="-514350">
              <a:buFont typeface="Wingdings"/>
              <a:buAutoNum type="arabicPeriod"/>
            </a:pPr>
            <a:r>
              <a:rPr lang="en-US" sz="2400" dirty="0" smtClean="0"/>
              <a:t>reluctant to call upon the League of Nations to settle disputes. </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057400"/>
            <a:ext cx="8153400" cy="990600"/>
          </a:xfrm>
        </p:spPr>
        <p:txBody>
          <a:bodyPr>
            <a:noAutofit/>
          </a:bodyPr>
          <a:lstStyle/>
          <a:p>
            <a:r>
              <a:rPr lang="en-US" sz="2800" dirty="0" smtClean="0"/>
              <a:t>After World War I, the League of Nations was created to help resolve international conflicts before they led to war.  What did Japan’s successful invasion of Manchuria in 1931 indicate about the ability of the League of Nations to prevent World War II?</a:t>
            </a:r>
            <a:endParaRPr lang="en-US" sz="28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884949335"/>
              </p:ext>
            </p:extLst>
          </p:nvPr>
        </p:nvGraphicFramePr>
        <p:xfrm>
          <a:off x="-355600" y="3517900"/>
          <a:ext cx="9144000" cy="3562350"/>
        </p:xfrm>
        <a:graphic>
          <a:graphicData uri="http://schemas.openxmlformats.org/presentationml/2006/ole">
            <mc:AlternateContent xmlns:mc="http://schemas.openxmlformats.org/markup-compatibility/2006">
              <mc:Choice xmlns:v="urn:schemas-microsoft-com:vml" Requires="v">
                <p:oleObj spid="_x0000_s22534" name="Chart" r:id="rId8" imgW="9144000" imgH="3591000" progId="MSGraph.Chart.8">
                  <p:embed followColorScheme="full"/>
                </p:oleObj>
              </mc:Choice>
              <mc:Fallback>
                <p:oleObj name="Chart" r:id="rId8" imgW="9144000" imgH="3591000" progId="MSGraph.Chart.8">
                  <p:embed followColorScheme="full"/>
                  <p:pic>
                    <p:nvPicPr>
                      <p:cNvPr id="0" name="TPChart"/>
                      <p:cNvPicPr>
                        <a:picLocks noChangeAspect="1" noChangeArrowheads="1"/>
                      </p:cNvPicPr>
                      <p:nvPr/>
                    </p:nvPicPr>
                    <p:blipFill>
                      <a:blip r:embed="rId9"/>
                      <a:srcRect/>
                      <a:stretch>
                        <a:fillRect/>
                      </a:stretch>
                    </p:blipFill>
                    <p:spPr bwMode="auto">
                      <a:xfrm>
                        <a:off x="-355600" y="3517900"/>
                        <a:ext cx="9144000" cy="356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Countdown"/>
          <p:cNvGrpSpPr/>
          <p:nvPr>
            <p:custDataLst>
              <p:tags r:id="rId4"/>
            </p:custDataLst>
          </p:nvPr>
        </p:nvGrpSpPr>
        <p:grpSpPr>
          <a:xfrm>
            <a:off x="7874000" y="31242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a:off x="1494790" y="3703319"/>
            <a:ext cx="6902768" cy="853440"/>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657600"/>
            <a:ext cx="8229600" cy="4525962"/>
          </a:xfrm>
        </p:spPr>
        <p:txBody>
          <a:bodyPr tIns="45719" bIns="45719">
            <a:noAutofit/>
          </a:bodyPr>
          <a:lstStyle/>
          <a:p>
            <a:pPr marL="514350" indent="-514350">
              <a:buFont typeface="Wingdings"/>
              <a:buAutoNum type="arabicPeriod"/>
            </a:pPr>
            <a:r>
              <a:rPr lang="en-US" sz="3200" dirty="0" smtClean="0"/>
              <a:t> </a:t>
            </a:r>
            <a:r>
              <a:rPr lang="en-US" sz="2400" dirty="0" smtClean="0"/>
              <a:t>The League had little power to stop acts of aggression. 	 </a:t>
            </a:r>
          </a:p>
          <a:p>
            <a:pPr marL="514350" indent="-514350">
              <a:buFont typeface="Wingdings"/>
              <a:buAutoNum type="arabicPeriod"/>
            </a:pPr>
            <a:r>
              <a:rPr lang="en-US" sz="2400" dirty="0" smtClean="0"/>
              <a:t>The League was concerned only with disputes in Europe. 	 </a:t>
            </a:r>
          </a:p>
          <a:p>
            <a:pPr marL="514350" indent="-514350">
              <a:buFont typeface="Wingdings"/>
              <a:buAutoNum type="arabicPeriod"/>
            </a:pPr>
            <a:r>
              <a:rPr lang="en-US" sz="2400" dirty="0" smtClean="0"/>
              <a:t>The League’s army was unprepared for modern warfare. 	 </a:t>
            </a:r>
          </a:p>
          <a:p>
            <a:pPr marL="514350" indent="-514350">
              <a:buFont typeface="Wingdings"/>
              <a:buAutoNum type="arabicPeriod"/>
            </a:pPr>
            <a:r>
              <a:rPr lang="en-US" sz="2400" dirty="0" smtClean="0"/>
              <a:t>The League was led by countries with the weakest military forces.</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828800"/>
            <a:ext cx="8153400" cy="990600"/>
          </a:xfrm>
        </p:spPr>
        <p:txBody>
          <a:bodyPr>
            <a:noAutofit/>
          </a:bodyPr>
          <a:lstStyle/>
          <a:p>
            <a:r>
              <a:rPr lang="en-US" sz="2400" dirty="0" smtClean="0"/>
              <a:t>The League of Nations was created after World War I as a forum for resolving international conflicts. However, the League was unable to resolve tensions that led to World War II.</a:t>
            </a:r>
            <a:br>
              <a:rPr lang="en-US" sz="2400" dirty="0" smtClean="0"/>
            </a:br>
            <a:r>
              <a:rPr lang="en-US" sz="2400" dirty="0" smtClean="0"/>
              <a:t>One factor that contributed to the ineffectiveness of the League was the</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5480747"/>
              </p:ext>
            </p:extLst>
          </p:nvPr>
        </p:nvGraphicFramePr>
        <p:xfrm>
          <a:off x="-355600" y="3213100"/>
          <a:ext cx="8788400" cy="2335213"/>
        </p:xfrm>
        <a:graphic>
          <a:graphicData uri="http://schemas.openxmlformats.org/presentationml/2006/ole">
            <mc:AlternateContent xmlns:mc="http://schemas.openxmlformats.org/markup-compatibility/2006">
              <mc:Choice xmlns:v="urn:schemas-microsoft-com:vml" Requires="v">
                <p:oleObj spid="_x0000_s21510" name="Chart" r:id="rId8" imgW="9144000" imgH="3047932" progId="MSGraph.Chart.8">
                  <p:embed followColorScheme="full"/>
                </p:oleObj>
              </mc:Choice>
              <mc:Fallback>
                <p:oleObj name="Chart" r:id="rId8" imgW="9144000" imgH="3047932" progId="MSGraph.Chart.8">
                  <p:embed followColorScheme="full"/>
                  <p:pic>
                    <p:nvPicPr>
                      <p:cNvPr id="0" name="TPChart"/>
                      <p:cNvPicPr>
                        <a:picLocks noChangeAspect="1" noChangeArrowheads="1"/>
                      </p:cNvPicPr>
                      <p:nvPr/>
                    </p:nvPicPr>
                    <p:blipFill>
                      <a:blip r:embed="rId9"/>
                      <a:srcRect/>
                      <a:stretch>
                        <a:fillRect/>
                      </a:stretch>
                    </p:blipFill>
                    <p:spPr bwMode="auto">
                      <a:xfrm>
                        <a:off x="-355600" y="3213100"/>
                        <a:ext cx="8788400" cy="2335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3124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a:off x="1494790" y="3886199"/>
            <a:ext cx="6962775" cy="438912"/>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352800"/>
            <a:ext cx="8229600" cy="4525962"/>
          </a:xfrm>
        </p:spPr>
        <p:txBody>
          <a:bodyPr tIns="45719" bIns="45719">
            <a:noAutofit/>
          </a:bodyPr>
          <a:lstStyle/>
          <a:p>
            <a:pPr marL="514350" indent="-514350">
              <a:buFont typeface="Wingdings"/>
              <a:buAutoNum type="arabicPeriod"/>
            </a:pPr>
            <a:r>
              <a:rPr lang="en-US" sz="3200" dirty="0" smtClean="0"/>
              <a:t> </a:t>
            </a:r>
            <a:r>
              <a:rPr lang="en-US" sz="2400" dirty="0" smtClean="0"/>
              <a:t>breakup of colonial empires in Africa and Asia.	 </a:t>
            </a:r>
          </a:p>
          <a:p>
            <a:pPr marL="514350" indent="-514350">
              <a:buFont typeface="Wingdings"/>
              <a:buAutoNum type="arabicPeriod"/>
            </a:pPr>
            <a:r>
              <a:rPr lang="en-US" sz="2400" dirty="0" smtClean="0"/>
              <a:t>decision of the United States not to join the League.	 </a:t>
            </a:r>
          </a:p>
          <a:p>
            <a:pPr marL="514350" indent="-514350">
              <a:buFont typeface="Wingdings"/>
              <a:buAutoNum type="arabicPeriod"/>
            </a:pPr>
            <a:r>
              <a:rPr lang="en-US" sz="2400" dirty="0" smtClean="0"/>
              <a:t>opposition of League members to the Treaty of Versailles.	 </a:t>
            </a:r>
          </a:p>
          <a:p>
            <a:pPr marL="514350" indent="-514350">
              <a:buFont typeface="Wingdings"/>
              <a:buAutoNum type="arabicPeriod"/>
            </a:pPr>
            <a:r>
              <a:rPr lang="en-US" sz="2400" dirty="0" smtClean="0"/>
              <a:t>rise of the Cold War between the United States and the Soviet Union.</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295400"/>
            <a:ext cx="7467600" cy="1143000"/>
          </a:xfrm>
        </p:spPr>
        <p:txBody>
          <a:bodyPr>
            <a:noAutofit/>
          </a:bodyPr>
          <a:lstStyle/>
          <a:p>
            <a:r>
              <a:rPr lang="en-US" sz="3200" dirty="0" smtClean="0"/>
              <a:t>The use of atomic weapons at the end of World War II fostered fears about their potential use during the Cold War years.  These fears were critical in determining the U.S. response to</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483787167"/>
              </p:ext>
            </p:extLst>
          </p:nvPr>
        </p:nvGraphicFramePr>
        <p:xfrm>
          <a:off x="-50800" y="2832100"/>
          <a:ext cx="9144000" cy="2516188"/>
        </p:xfrm>
        <a:graphic>
          <a:graphicData uri="http://schemas.openxmlformats.org/presentationml/2006/ole">
            <mc:AlternateContent xmlns:mc="http://schemas.openxmlformats.org/markup-compatibility/2006">
              <mc:Choice xmlns:v="urn:schemas-microsoft-com:vml" Requires="v">
                <p:oleObj spid="_x0000_s20486" name="Chart" r:id="rId8" imgW="9144000" imgH="2543231" progId="MSGraph.Chart.8">
                  <p:embed followColorScheme="full"/>
                </p:oleObj>
              </mc:Choice>
              <mc:Fallback>
                <p:oleObj name="Chart" r:id="rId8" imgW="9144000" imgH="2543231" progId="MSGraph.Chart.8">
                  <p:embed followColorScheme="full"/>
                  <p:pic>
                    <p:nvPicPr>
                      <p:cNvPr id="0" name="TPChart"/>
                      <p:cNvPicPr>
                        <a:picLocks noChangeAspect="1" noChangeArrowheads="1"/>
                      </p:cNvPicPr>
                      <p:nvPr/>
                    </p:nvPicPr>
                    <p:blipFill>
                      <a:blip r:embed="rId9"/>
                      <a:srcRect/>
                      <a:stretch>
                        <a:fillRect/>
                      </a:stretch>
                    </p:blipFill>
                    <p:spPr bwMode="auto">
                      <a:xfrm>
                        <a:off x="-50800" y="2832100"/>
                        <a:ext cx="9144000" cy="251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819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934720" y="42089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2971800"/>
            <a:ext cx="8229600" cy="4525962"/>
          </a:xfrm>
        </p:spPr>
        <p:txBody>
          <a:bodyPr tIns="45719" bIns="45719">
            <a:noAutofit/>
          </a:bodyPr>
          <a:lstStyle/>
          <a:p>
            <a:pPr marL="550926" indent="-514350">
              <a:buFont typeface="Wingdings 2"/>
              <a:buAutoNum type="arabicPeriod"/>
            </a:pPr>
            <a:r>
              <a:rPr lang="en-US" sz="3200" dirty="0" smtClean="0"/>
              <a:t>The Marshall Plan. 	 </a:t>
            </a:r>
          </a:p>
          <a:p>
            <a:pPr marL="550926" indent="-514350">
              <a:buFont typeface="Wingdings 2"/>
              <a:buAutoNum type="arabicPeriod"/>
            </a:pPr>
            <a:r>
              <a:rPr lang="en-US" sz="3200" dirty="0" smtClean="0"/>
              <a:t>the Berlin Blockade. 	 </a:t>
            </a:r>
          </a:p>
          <a:p>
            <a:pPr marL="550926" indent="-514350">
              <a:buFont typeface="Wingdings 2"/>
              <a:buAutoNum type="arabicPeriod"/>
            </a:pPr>
            <a:r>
              <a:rPr lang="en-US" sz="3200" dirty="0" smtClean="0"/>
              <a:t>the Cuban Missile Crisis. 	 </a:t>
            </a:r>
          </a:p>
          <a:p>
            <a:pPr marL="550926" indent="-514350">
              <a:buFont typeface="Wingdings 2"/>
              <a:buAutoNum type="arabicPeriod"/>
            </a:pPr>
            <a:r>
              <a:rPr lang="en-US" sz="3200" dirty="0" smtClean="0"/>
              <a:t>the independence movement in India. </a:t>
            </a:r>
            <a:endParaRPr lang="en-US"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95400"/>
            <a:ext cx="7467600" cy="1143000"/>
          </a:xfrm>
        </p:spPr>
        <p:txBody>
          <a:bodyPr>
            <a:noAutofit/>
          </a:bodyPr>
          <a:lstStyle/>
          <a:p>
            <a:pPr algn="ctr"/>
            <a:r>
              <a:rPr lang="en-US" sz="2400" dirty="0" smtClean="0"/>
              <a:t>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521683708"/>
              </p:ext>
            </p:extLst>
          </p:nvPr>
        </p:nvGraphicFramePr>
        <p:xfrm>
          <a:off x="-50800" y="3746500"/>
          <a:ext cx="9144000" cy="2535238"/>
        </p:xfrm>
        <a:graphic>
          <a:graphicData uri="http://schemas.openxmlformats.org/presentationml/2006/ole">
            <mc:AlternateContent xmlns:mc="http://schemas.openxmlformats.org/markup-compatibility/2006">
              <mc:Choice xmlns:v="urn:schemas-microsoft-com:vml" Requires="v">
                <p:oleObj spid="_x0000_s19462" name="Chart" r:id="rId8" imgW="9144000" imgH="2562144" progId="MSGraph.Chart.8">
                  <p:embed followColorScheme="full"/>
                </p:oleObj>
              </mc:Choice>
              <mc:Fallback>
                <p:oleObj name="Chart" r:id="rId8" imgW="9144000" imgH="2562144" progId="MSGraph.Chart.8">
                  <p:embed followColorScheme="full"/>
                  <p:pic>
                    <p:nvPicPr>
                      <p:cNvPr id="0" name="TPChart"/>
                      <p:cNvPicPr>
                        <a:picLocks noChangeAspect="1" noChangeArrowheads="1"/>
                      </p:cNvPicPr>
                      <p:nvPr/>
                    </p:nvPicPr>
                    <p:blipFill>
                      <a:blip r:embed="rId9"/>
                      <a:srcRect/>
                      <a:stretch>
                        <a:fillRect/>
                      </a:stretch>
                    </p:blipFill>
                    <p:spPr bwMode="auto">
                      <a:xfrm>
                        <a:off x="-50800" y="3746500"/>
                        <a:ext cx="9144000" cy="253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3124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1005840" y="4825491"/>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3886200"/>
            <a:ext cx="8229600" cy="4525962"/>
          </a:xfrm>
        </p:spPr>
        <p:txBody>
          <a:bodyPr tIns="45719" bIns="45719">
            <a:noAutofit/>
          </a:bodyPr>
          <a:lstStyle/>
          <a:p>
            <a:pPr marL="550926" indent="-514350">
              <a:buFont typeface="Wingdings 2"/>
              <a:buAutoNum type="arabicPeriod"/>
            </a:pPr>
            <a:r>
              <a:rPr lang="en-US" sz="2400" dirty="0" smtClean="0"/>
              <a:t>a policy of opposing colonialism	 </a:t>
            </a:r>
          </a:p>
          <a:p>
            <a:pPr marL="550926" indent="-514350">
              <a:buFont typeface="Wingdings 2"/>
              <a:buAutoNum type="arabicPeriod"/>
            </a:pPr>
            <a:r>
              <a:rPr lang="en-US" sz="2400" dirty="0" smtClean="0"/>
              <a:t>a policy of helping Japan rebuild its economy	 </a:t>
            </a:r>
          </a:p>
          <a:p>
            <a:pPr marL="550926" indent="-514350">
              <a:buFont typeface="Wingdings 2"/>
              <a:buAutoNum type="arabicPeriod"/>
            </a:pPr>
            <a:r>
              <a:rPr lang="en-US" sz="2400" dirty="0" smtClean="0"/>
              <a:t>a policy of containing the spread of communism	 </a:t>
            </a:r>
          </a:p>
          <a:p>
            <a:pPr marL="550926" indent="-514350">
              <a:buFont typeface="Wingdings 2"/>
              <a:buAutoNum type="arabicPeriod"/>
            </a:pPr>
            <a:r>
              <a:rPr lang="en-US" sz="2400" dirty="0" smtClean="0"/>
              <a:t>a policy of participating in United Nations’ peacekeeping efforts</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7467600" cy="1143000"/>
          </a:xfrm>
        </p:spPr>
        <p:txBody>
          <a:bodyPr>
            <a:normAutofit fontScale="90000"/>
          </a:bodyPr>
          <a:lstStyle/>
          <a:p>
            <a:r>
              <a:rPr lang="en-US" sz="2800" dirty="0" smtClean="0"/>
              <a:t>During World War II, Japanese troops occupied much of China. This weakened the Chinese government, and in 1949, communist forces overthrew the government and established a communist state. What effect did the Chinese Communist Revolution have on the development of the Cold War?</a:t>
            </a:r>
            <a:endParaRPr lang="en-US" sz="28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060458775"/>
              </p:ext>
            </p:extLst>
          </p:nvPr>
        </p:nvGraphicFramePr>
        <p:xfrm>
          <a:off x="-355600" y="2679700"/>
          <a:ext cx="9144000" cy="3327400"/>
        </p:xfrm>
        <a:graphic>
          <a:graphicData uri="http://schemas.openxmlformats.org/presentationml/2006/ole">
            <mc:AlternateContent xmlns:mc="http://schemas.openxmlformats.org/markup-compatibility/2006">
              <mc:Choice xmlns:v="urn:schemas-microsoft-com:vml" Requires="v">
                <p:oleObj spid="_x0000_s18438" name="Chart" r:id="rId8" imgW="9144000" imgH="3352699" progId="MSGraph.Chart.8">
                  <p:embed followColorScheme="full"/>
                </p:oleObj>
              </mc:Choice>
              <mc:Fallback>
                <p:oleObj name="Chart" r:id="rId8" imgW="9144000" imgH="3352699" progId="MSGraph.Chart.8">
                  <p:embed followColorScheme="full"/>
                  <p:pic>
                    <p:nvPicPr>
                      <p:cNvPr id="0" name="TPChart"/>
                      <p:cNvPicPr>
                        <a:picLocks noChangeAspect="1" noChangeArrowheads="1"/>
                      </p:cNvPicPr>
                      <p:nvPr/>
                    </p:nvPicPr>
                    <p:blipFill>
                      <a:blip r:embed="rId9"/>
                      <a:srcRect/>
                      <a:stretch>
                        <a:fillRect/>
                      </a:stretch>
                    </p:blipFill>
                    <p:spPr bwMode="auto">
                      <a:xfrm>
                        <a:off x="-355600" y="26797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1905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528320" y="4562177"/>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2819400"/>
            <a:ext cx="8229600" cy="4525962"/>
          </a:xfrm>
        </p:spPr>
        <p:txBody>
          <a:bodyPr tIns="45719" bIns="45719">
            <a:noAutofit/>
          </a:bodyPr>
          <a:lstStyle/>
          <a:p>
            <a:pPr marL="550926" indent="-514350">
              <a:buFont typeface="Wingdings 2"/>
              <a:buAutoNum type="arabicPeriod"/>
            </a:pPr>
            <a:r>
              <a:rPr lang="en-US" sz="2400" dirty="0" smtClean="0"/>
              <a:t>It decreased tensions, because it led to the formation of the Warsaw Pact.	 </a:t>
            </a:r>
          </a:p>
          <a:p>
            <a:pPr marL="550926" indent="-514350">
              <a:buFont typeface="Wingdings 2"/>
              <a:buAutoNum type="arabicPeriod"/>
            </a:pPr>
            <a:r>
              <a:rPr lang="en-US" sz="2400" dirty="0" smtClean="0"/>
              <a:t>It increased tensions, because it strengthened the independence movement in India.	 </a:t>
            </a:r>
          </a:p>
          <a:p>
            <a:pPr marL="550926" indent="-514350">
              <a:buFont typeface="Wingdings 2"/>
              <a:buAutoNum type="arabicPeriod"/>
            </a:pPr>
            <a:r>
              <a:rPr lang="en-US" sz="2400" dirty="0" smtClean="0"/>
              <a:t>It increased tensions, because it increased Western fears of communist expansion.	 </a:t>
            </a:r>
          </a:p>
          <a:p>
            <a:pPr marL="550926" indent="-514350">
              <a:buFont typeface="Wingdings 2"/>
              <a:buAutoNum type="arabicPeriod"/>
            </a:pPr>
            <a:r>
              <a:rPr lang="en-US" sz="2400" dirty="0" smtClean="0"/>
              <a:t>It decreased tensions, because it led to the collapse of communism in the Soviet Union.</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447800"/>
            <a:ext cx="7467600" cy="1143000"/>
          </a:xfrm>
        </p:spPr>
        <p:txBody>
          <a:bodyPr>
            <a:noAutofit/>
          </a:bodyPr>
          <a:lstStyle/>
          <a:p>
            <a:r>
              <a:rPr lang="en-US" sz="2000" dirty="0" smtClean="0"/>
              <a:t>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a:t>
            </a:r>
            <a:br>
              <a:rPr lang="en-US" sz="2000" dirty="0" smtClean="0"/>
            </a:br>
            <a:r>
              <a:rPr lang="en-US" sz="2000" dirty="0" smtClean="0"/>
              <a:t>President Harry S. Truman, address to Congress, March 12, 1947 </a:t>
            </a:r>
            <a:br>
              <a:rPr lang="en-US" sz="2000" dirty="0" smtClean="0"/>
            </a:br>
            <a:r>
              <a:rPr lang="en-US" sz="2000" dirty="0" smtClean="0"/>
              <a:t>This statement would be helpful in supporting the thesis that, in 1947, President Truman believed the United States</a:t>
            </a:r>
            <a:endParaRPr lang="en-US" sz="20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158657277"/>
              </p:ext>
            </p:extLst>
          </p:nvPr>
        </p:nvGraphicFramePr>
        <p:xfrm>
          <a:off x="-660400" y="3746500"/>
          <a:ext cx="9144000" cy="1730375"/>
        </p:xfrm>
        <a:graphic>
          <a:graphicData uri="http://schemas.openxmlformats.org/presentationml/2006/ole">
            <mc:AlternateContent xmlns:mc="http://schemas.openxmlformats.org/markup-compatibility/2006">
              <mc:Choice xmlns:v="urn:schemas-microsoft-com:vml" Requires="v">
                <p:oleObj spid="_x0000_s17414" name="Chart" r:id="rId8" imgW="9144000" imgH="2219282" progId="MSGraph.Chart.8">
                  <p:embed followColorScheme="full"/>
                </p:oleObj>
              </mc:Choice>
              <mc:Fallback>
                <p:oleObj name="Chart" r:id="rId8" imgW="9144000" imgH="2219282" progId="MSGraph.Chart.8">
                  <p:embed followColorScheme="full"/>
                  <p:pic>
                    <p:nvPicPr>
                      <p:cNvPr id="0" name="TPChart"/>
                      <p:cNvPicPr>
                        <a:picLocks noChangeAspect="1" noChangeArrowheads="1"/>
                      </p:cNvPicPr>
                      <p:nvPr/>
                    </p:nvPicPr>
                    <p:blipFill>
                      <a:blip r:embed="rId9"/>
                      <a:srcRect/>
                      <a:stretch>
                        <a:fillRect/>
                      </a:stretch>
                    </p:blipFill>
                    <p:spPr bwMode="auto">
                      <a:xfrm>
                        <a:off x="-660400" y="3746500"/>
                        <a:ext cx="914400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3276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284480" y="4737946"/>
            <a:ext cx="406400" cy="406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609600" y="3886200"/>
            <a:ext cx="8229600" cy="3276600"/>
          </a:xfrm>
        </p:spPr>
        <p:txBody>
          <a:bodyPr tIns="45719" bIns="45719">
            <a:noAutofit/>
          </a:bodyPr>
          <a:lstStyle/>
          <a:p>
            <a:pPr marL="550926" indent="-514350">
              <a:buFont typeface="Wingdings 2"/>
              <a:buAutoNum type="arabicPeriod"/>
            </a:pPr>
            <a:r>
              <a:rPr lang="en-US" sz="2000" dirty="0" smtClean="0"/>
              <a:t>Had little to gain from membership in the United Nations. 	 </a:t>
            </a:r>
          </a:p>
          <a:p>
            <a:pPr marL="550926" indent="-514350">
              <a:buFont typeface="Wingdings 2"/>
              <a:buAutoNum type="arabicPeriod"/>
            </a:pPr>
            <a:r>
              <a:rPr lang="en-US" sz="2000" dirty="0" smtClean="0"/>
              <a:t>was more interested in foreign policy than in domestic issues. 	 </a:t>
            </a:r>
          </a:p>
          <a:p>
            <a:pPr marL="550926" indent="-514350">
              <a:buFont typeface="Wingdings 2"/>
              <a:buAutoNum type="arabicPeriod"/>
            </a:pPr>
            <a:r>
              <a:rPr lang="en-US" sz="2000" dirty="0" smtClean="0"/>
              <a:t>should help maintain democratic governments in other countries. 	 </a:t>
            </a:r>
          </a:p>
          <a:p>
            <a:pPr marL="550926" indent="-514350">
              <a:buFont typeface="Wingdings 2"/>
              <a:buAutoNum type="arabicPeriod"/>
            </a:pPr>
            <a:r>
              <a:rPr lang="en-US" sz="2000" dirty="0" smtClean="0"/>
              <a:t>should conserve its resources to maintain its own economic strength.</a:t>
            </a:r>
            <a:endParaRPr lang="en-US" sz="20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066800"/>
            <a:ext cx="7772400" cy="1143000"/>
          </a:xfrm>
        </p:spPr>
        <p:txBody>
          <a:bodyPr>
            <a:noAutofit/>
          </a:bodyPr>
          <a:lstStyle/>
          <a:p>
            <a:r>
              <a:rPr lang="en-US" sz="2800" dirty="0"/>
              <a:t>One way absolute monarchies are similar to dictatorships is that citizens under both systems of government typically</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335774483"/>
              </p:ext>
            </p:extLst>
          </p:nvPr>
        </p:nvGraphicFramePr>
        <p:xfrm>
          <a:off x="0" y="2514600"/>
          <a:ext cx="9134475" cy="3267075"/>
        </p:xfrm>
        <a:graphic>
          <a:graphicData uri="http://schemas.openxmlformats.org/presentationml/2006/ole">
            <mc:AlternateContent xmlns:mc="http://schemas.openxmlformats.org/markup-compatibility/2006">
              <mc:Choice xmlns:v="urn:schemas-microsoft-com:vml" Requires="v">
                <p:oleObj spid="_x0000_s44038" name="Chart" r:id="rId8" imgW="9144000" imgH="3257594" progId="MSGraph.Chart.8">
                  <p:embed followColorScheme="full"/>
                </p:oleObj>
              </mc:Choice>
              <mc:Fallback>
                <p:oleObj name="Chart" r:id="rId8" imgW="9144000" imgH="3257594" progId="MSGraph.Chart.8">
                  <p:embed followColorScheme="full"/>
                  <p:pic>
                    <p:nvPicPr>
                      <p:cNvPr id="0" name="Picture 2"/>
                      <p:cNvPicPr>
                        <a:picLocks noChangeArrowheads="1"/>
                      </p:cNvPicPr>
                      <p:nvPr/>
                    </p:nvPicPr>
                    <p:blipFill>
                      <a:blip r:embed="rId9"/>
                      <a:srcRect/>
                      <a:stretch>
                        <a:fillRect/>
                      </a:stretch>
                    </p:blipFill>
                    <p:spPr bwMode="auto">
                      <a:xfrm>
                        <a:off x="0" y="2514600"/>
                        <a:ext cx="9134475" cy="326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762000" y="2819400"/>
            <a:ext cx="8229600" cy="4525963"/>
          </a:xfrm>
        </p:spPr>
        <p:txBody>
          <a:bodyPr tIns="45720" bIns="45720">
            <a:noAutofit/>
          </a:bodyPr>
          <a:lstStyle/>
          <a:p>
            <a:pPr marL="525780" indent="-457200">
              <a:spcBef>
                <a:spcPct val="20000"/>
              </a:spcBef>
              <a:buFont typeface="Wingdings 3" pitchFamily="18" charset="2"/>
              <a:buAutoNum type="arabicPeriod"/>
            </a:pPr>
            <a:r>
              <a:rPr lang="en-US" sz="2800" dirty="0"/>
              <a:t>can elect new leadership by voting in elections. </a:t>
            </a:r>
          </a:p>
          <a:p>
            <a:pPr marL="525780" indent="-457200">
              <a:spcBef>
                <a:spcPct val="20000"/>
              </a:spcBef>
              <a:buFont typeface="Wingdings 3" pitchFamily="18" charset="2"/>
              <a:buAutoNum type="arabicPeriod"/>
            </a:pPr>
            <a:r>
              <a:rPr lang="en-US" sz="2800" dirty="0"/>
              <a:t>have greater freedoms than citizens in democracies. </a:t>
            </a:r>
          </a:p>
          <a:p>
            <a:pPr marL="525780" indent="-457200">
              <a:spcBef>
                <a:spcPct val="20000"/>
              </a:spcBef>
              <a:buFont typeface="Wingdings 3" pitchFamily="18" charset="2"/>
              <a:buAutoNum type="arabicPeriod"/>
            </a:pPr>
            <a:r>
              <a:rPr lang="en-US" sz="2800" dirty="0"/>
              <a:t>can amend their constitutions by gathering signatures on petitions. </a:t>
            </a:r>
          </a:p>
          <a:p>
            <a:pPr marL="525780" indent="-457200">
              <a:spcBef>
                <a:spcPct val="20000"/>
              </a:spcBef>
              <a:buFont typeface="Wingdings 3" pitchFamily="18" charset="2"/>
              <a:buAutoNum type="arabicPeriod"/>
            </a:pPr>
            <a:r>
              <a:rPr lang="en-US" sz="2800" dirty="0"/>
              <a:t>must engage in revolution in order to achieve governmental change</a:t>
            </a:r>
          </a:p>
        </p:txBody>
      </p:sp>
      <p:sp>
        <p:nvSpPr>
          <p:cNvPr id="5" name="CorShape1"/>
          <p:cNvSpPr/>
          <p:nvPr>
            <p:custDataLst>
              <p:tags r:id="rId5"/>
            </p:custDataLst>
          </p:nvPr>
        </p:nvSpPr>
        <p:spPr>
          <a:xfrm>
            <a:off x="314959" y="4928954"/>
            <a:ext cx="558801" cy="5588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Countdown"/>
          <p:cNvGrpSpPr/>
          <p:nvPr>
            <p:custDataLst>
              <p:tags r:id="rId6"/>
            </p:custDataLst>
          </p:nvPr>
        </p:nvGrpSpPr>
        <p:grpSpPr>
          <a:xfrm>
            <a:off x="8229600" y="2209800"/>
            <a:ext cx="635000" cy="635000"/>
            <a:chOff x="8318500" y="6032500"/>
            <a:chExt cx="635000" cy="635000"/>
          </a:xfrm>
        </p:grpSpPr>
        <p:sp>
          <p:nvSpPr>
            <p:cNvPr id="7"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Tree>
    <p:custDataLst>
      <p:tags r:id="rId2"/>
    </p:custDataLst>
    <p:extLst>
      <p:ext uri="{BB962C8B-B14F-4D97-AF65-F5344CB8AC3E}">
        <p14:creationId xmlns:p14="http://schemas.microsoft.com/office/powerpoint/2010/main" val="331171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467600" cy="1143000"/>
          </a:xfrm>
        </p:spPr>
        <p:txBody>
          <a:bodyPr>
            <a:noAutofit/>
          </a:bodyPr>
          <a:lstStyle/>
          <a:p>
            <a:r>
              <a:rPr lang="en-US" sz="2800" dirty="0" smtClean="0"/>
              <a:t>At the end of World War II, Soviet armies liberated the countries of Eastern Europe from Nazi Germany.</a:t>
            </a:r>
            <a:br>
              <a:rPr lang="en-US" sz="2800" dirty="0" smtClean="0"/>
            </a:br>
            <a:r>
              <a:rPr lang="en-US" sz="2800" dirty="0" smtClean="0"/>
              <a:t>The occupation of these countries by the Soviet Union contributed to the development of the Cold War by</a:t>
            </a:r>
            <a:endParaRPr lang="en-US" sz="28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252670490"/>
              </p:ext>
            </p:extLst>
          </p:nvPr>
        </p:nvGraphicFramePr>
        <p:xfrm>
          <a:off x="-355600" y="2984500"/>
          <a:ext cx="9144000" cy="3884612"/>
        </p:xfrm>
        <a:graphic>
          <a:graphicData uri="http://schemas.openxmlformats.org/presentationml/2006/ole">
            <mc:AlternateContent xmlns:mc="http://schemas.openxmlformats.org/markup-compatibility/2006">
              <mc:Choice xmlns:v="urn:schemas-microsoft-com:vml" Requires="v">
                <p:oleObj spid="_x0000_s16390" name="Chart" r:id="rId8" imgW="9144000" imgH="3914679" progId="MSGraph.Chart.8">
                  <p:embed followColorScheme="full"/>
                </p:oleObj>
              </mc:Choice>
              <mc:Fallback>
                <p:oleObj name="Chart" r:id="rId8" imgW="9144000" imgH="3914679" progId="MSGraph.Chart.8">
                  <p:embed followColorScheme="full"/>
                  <p:pic>
                    <p:nvPicPr>
                      <p:cNvPr id="0" name="TPChart"/>
                      <p:cNvPicPr>
                        <a:picLocks noChangeAspect="1" noChangeArrowheads="1"/>
                      </p:cNvPicPr>
                      <p:nvPr/>
                    </p:nvPicPr>
                    <p:blipFill>
                      <a:blip r:embed="rId9"/>
                      <a:srcRect/>
                      <a:stretch>
                        <a:fillRect/>
                      </a:stretch>
                    </p:blipFill>
                    <p:spPr bwMode="auto">
                      <a:xfrm>
                        <a:off x="-355600" y="2984500"/>
                        <a:ext cx="9144000" cy="388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874000" y="2514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396240" y="6019291"/>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124200"/>
            <a:ext cx="8229600" cy="4525962"/>
          </a:xfrm>
        </p:spPr>
        <p:txBody>
          <a:bodyPr tIns="45719" bIns="45719">
            <a:noAutofit/>
          </a:bodyPr>
          <a:lstStyle/>
          <a:p>
            <a:pPr marL="550926" indent="-514350">
              <a:buFont typeface="Wingdings 2"/>
              <a:buAutoNum type="arabicPeriod"/>
            </a:pPr>
            <a:r>
              <a:rPr lang="en-US" sz="3200" dirty="0" smtClean="0"/>
              <a:t>contributing to conflict in the Middle East.</a:t>
            </a:r>
          </a:p>
          <a:p>
            <a:pPr marL="550926" indent="-514350">
              <a:buFont typeface="Wingdings 2"/>
              <a:buAutoNum type="arabicPeriod"/>
            </a:pPr>
            <a:r>
              <a:rPr lang="en-US" sz="3200" dirty="0" smtClean="0"/>
              <a:t>bringing about the reunification of Germany.	 </a:t>
            </a:r>
          </a:p>
          <a:p>
            <a:pPr marL="550926" indent="-514350">
              <a:buFont typeface="Wingdings 2"/>
              <a:buAutoNum type="arabicPeriod"/>
            </a:pPr>
            <a:r>
              <a:rPr lang="en-US" sz="3200" dirty="0" smtClean="0"/>
              <a:t>strengthening the authority of the United Nations.	 </a:t>
            </a:r>
          </a:p>
          <a:p>
            <a:pPr marL="550926" indent="-514350">
              <a:buFont typeface="Wingdings 2"/>
              <a:buAutoNum type="arabicPeriod"/>
            </a:pPr>
            <a:r>
              <a:rPr lang="en-US" sz="3200" dirty="0" smtClean="0"/>
              <a:t>dividing Europe into communist and non-communist spheres.</a:t>
            </a:r>
            <a:endParaRPr lang="en-US"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467600" cy="1143000"/>
          </a:xfrm>
        </p:spPr>
        <p:txBody>
          <a:bodyPr>
            <a:normAutofit fontScale="90000"/>
          </a:bodyPr>
          <a:lstStyle/>
          <a:p>
            <a:r>
              <a:rPr lang="en-US" sz="3200" dirty="0" smtClean="0"/>
              <a:t>In the United Nations Charter, member nations pledge to “unite our strength to maintain international peace and security.” Since ratification of its charter following World War II, the primary goal of the United Nations has been to</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338594229"/>
              </p:ext>
            </p:extLst>
          </p:nvPr>
        </p:nvGraphicFramePr>
        <p:xfrm>
          <a:off x="-355600" y="2908300"/>
          <a:ext cx="9144000" cy="3063875"/>
        </p:xfrm>
        <a:graphic>
          <a:graphicData uri="http://schemas.openxmlformats.org/presentationml/2006/ole">
            <mc:AlternateContent xmlns:mc="http://schemas.openxmlformats.org/markup-compatibility/2006">
              <mc:Choice xmlns:v="urn:schemas-microsoft-com:vml" Requires="v">
                <p:oleObj spid="_x0000_s15366" name="Chart" r:id="rId8" imgW="9144000" imgH="3095755" progId="MSGraph.Chart.8">
                  <p:embed followColorScheme="full"/>
                </p:oleObj>
              </mc:Choice>
              <mc:Fallback>
                <p:oleObj name="Chart" r:id="rId8" imgW="9144000" imgH="3095755" progId="MSGraph.Chart.8">
                  <p:embed followColorScheme="full"/>
                  <p:pic>
                    <p:nvPicPr>
                      <p:cNvPr id="0" name="TPChart"/>
                      <p:cNvPicPr>
                        <a:picLocks noChangeAspect="1" noChangeArrowheads="1"/>
                      </p:cNvPicPr>
                      <p:nvPr/>
                    </p:nvPicPr>
                    <p:blipFill>
                      <a:blip r:embed="rId9"/>
                      <a:srcRect/>
                      <a:stretch>
                        <a:fillRect/>
                      </a:stretch>
                    </p:blipFill>
                    <p:spPr bwMode="auto">
                      <a:xfrm>
                        <a:off x="-355600" y="2908300"/>
                        <a:ext cx="9144000" cy="306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2438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528320" y="5229690"/>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048000"/>
            <a:ext cx="8229600" cy="4525962"/>
          </a:xfrm>
        </p:spPr>
        <p:txBody>
          <a:bodyPr tIns="45719" bIns="45719">
            <a:noAutofit/>
          </a:bodyPr>
          <a:lstStyle/>
          <a:p>
            <a:pPr marL="550926" indent="-514350">
              <a:buFont typeface="Wingdings 2"/>
              <a:buAutoNum type="arabicPeriod"/>
            </a:pPr>
            <a:r>
              <a:rPr lang="en-US" sz="2400" dirty="0" smtClean="0"/>
              <a:t>restore world trade disrupted by World War II. 	 </a:t>
            </a:r>
          </a:p>
          <a:p>
            <a:pPr marL="550926" indent="-514350">
              <a:buFont typeface="Wingdings 2"/>
              <a:buAutoNum type="arabicPeriod"/>
            </a:pPr>
            <a:r>
              <a:rPr lang="en-US" sz="2400" dirty="0" smtClean="0"/>
              <a:t>encourage industrial growth begun during World War II. 	 </a:t>
            </a:r>
          </a:p>
          <a:p>
            <a:pPr marL="550926" indent="-514350">
              <a:buFont typeface="Wingdings 2"/>
              <a:buAutoNum type="arabicPeriod"/>
            </a:pPr>
            <a:r>
              <a:rPr lang="en-US" sz="2400" dirty="0" smtClean="0"/>
              <a:t>establish policies to help nations pay World War II debts. 	 </a:t>
            </a:r>
          </a:p>
          <a:p>
            <a:pPr marL="550926" indent="-514350">
              <a:buFont typeface="Wingdings 2"/>
              <a:buAutoNum type="arabicPeriod"/>
            </a:pPr>
            <a:r>
              <a:rPr lang="en-US" sz="2400" dirty="0" smtClean="0"/>
              <a:t>intervene in world conflicts to prevent another war such as World War II. </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219200"/>
            <a:ext cx="7467600" cy="1143000"/>
          </a:xfrm>
        </p:spPr>
        <p:txBody>
          <a:bodyPr>
            <a:noAutofit/>
          </a:bodyPr>
          <a:lstStyle/>
          <a:p>
            <a:pPr algn="ctr"/>
            <a:r>
              <a:rPr lang="en-US" sz="3200" dirty="0" smtClean="0"/>
              <a:t>In the years following World War II, the countries of communist Eastern Europe were often referred to as being “behind the iron curtain.” </a:t>
            </a:r>
            <a:br>
              <a:rPr lang="en-US" sz="3200" dirty="0" smtClean="0"/>
            </a:br>
            <a:r>
              <a:rPr lang="en-US" sz="3200" dirty="0" smtClean="0"/>
              <a:t>These countries were perceived as a single region based on</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47694661"/>
              </p:ext>
            </p:extLst>
          </p:nvPr>
        </p:nvGraphicFramePr>
        <p:xfrm>
          <a:off x="-203200" y="3365500"/>
          <a:ext cx="9144000" cy="2524125"/>
        </p:xfrm>
        <a:graphic>
          <a:graphicData uri="http://schemas.openxmlformats.org/presentationml/2006/ole">
            <mc:AlternateContent xmlns:mc="http://schemas.openxmlformats.org/markup-compatibility/2006">
              <mc:Choice xmlns:v="urn:schemas-microsoft-com:vml" Requires="v">
                <p:oleObj spid="_x0000_s14342" name="Chart" r:id="rId8" imgW="9144000" imgH="2543231" progId="MSGraph.Chart.8">
                  <p:embed followColorScheme="full"/>
                </p:oleObj>
              </mc:Choice>
              <mc:Fallback>
                <p:oleObj name="Chart" r:id="rId8" imgW="9144000" imgH="2543231" progId="MSGraph.Chart.8">
                  <p:embed followColorScheme="full"/>
                  <p:pic>
                    <p:nvPicPr>
                      <p:cNvPr id="0" name="TPChart"/>
                      <p:cNvPicPr>
                        <a:picLocks noChangeAspect="1" noChangeArrowheads="1"/>
                      </p:cNvPicPr>
                      <p:nvPr/>
                    </p:nvPicPr>
                    <p:blipFill>
                      <a:blip r:embed="rId9"/>
                      <a:srcRect/>
                      <a:stretch>
                        <a:fillRect/>
                      </a:stretch>
                    </p:blipFill>
                    <p:spPr bwMode="auto">
                      <a:xfrm>
                        <a:off x="-203200" y="3365500"/>
                        <a:ext cx="9144000" cy="252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971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782320" y="47423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066800" y="3505200"/>
            <a:ext cx="8229600" cy="4525962"/>
          </a:xfrm>
        </p:spPr>
        <p:txBody>
          <a:bodyPr tIns="45719" bIns="45719">
            <a:noAutofit/>
          </a:bodyPr>
          <a:lstStyle/>
          <a:p>
            <a:pPr marL="550926" indent="-514350">
              <a:buFont typeface="Wingdings 2"/>
              <a:buAutoNum type="arabicPeriod"/>
            </a:pPr>
            <a:r>
              <a:rPr lang="en-US" sz="3200" dirty="0" smtClean="0"/>
              <a:t>a common cultural heritage. 	 </a:t>
            </a:r>
          </a:p>
          <a:p>
            <a:pPr marL="550926" indent="-514350">
              <a:buFont typeface="Wingdings 2"/>
              <a:buAutoNum type="arabicPeriod"/>
            </a:pPr>
            <a:r>
              <a:rPr lang="en-US" sz="3200" dirty="0" smtClean="0"/>
              <a:t>unique physical features. 	 </a:t>
            </a:r>
          </a:p>
          <a:p>
            <a:pPr marL="550926" indent="-514350">
              <a:buFont typeface="Wingdings 2"/>
              <a:buAutoNum type="arabicPeriod"/>
            </a:pPr>
            <a:r>
              <a:rPr lang="en-US" sz="3200" dirty="0" smtClean="0"/>
              <a:t>economic and political characteristics.</a:t>
            </a:r>
          </a:p>
          <a:p>
            <a:pPr marL="550926" indent="-514350">
              <a:buFont typeface="Wingdings 2"/>
              <a:buAutoNum type="arabicPeriod"/>
            </a:pPr>
            <a:r>
              <a:rPr lang="en-US" sz="3200" dirty="0" smtClean="0"/>
              <a:t>widespread immigration from other regions.</a:t>
            </a:r>
            <a:endParaRPr lang="en-US"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990600"/>
            <a:ext cx="7467600" cy="1143000"/>
          </a:xfrm>
        </p:spPr>
        <p:txBody>
          <a:bodyPr>
            <a:noAutofit/>
          </a:bodyPr>
          <a:lstStyle/>
          <a:p>
            <a:r>
              <a:rPr lang="en-US" sz="3200" dirty="0" smtClean="0"/>
              <a:t>Which was a common factor in the United States that caused the Red Scare following World War I and McCarthyism following World War II?</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226966827"/>
              </p:ext>
            </p:extLst>
          </p:nvPr>
        </p:nvGraphicFramePr>
        <p:xfrm>
          <a:off x="-355600" y="3060700"/>
          <a:ext cx="9144000" cy="2516188"/>
        </p:xfrm>
        <a:graphic>
          <a:graphicData uri="http://schemas.openxmlformats.org/presentationml/2006/ole">
            <mc:AlternateContent xmlns:mc="http://schemas.openxmlformats.org/markup-compatibility/2006">
              <mc:Choice xmlns:v="urn:schemas-microsoft-com:vml" Requires="v">
                <p:oleObj spid="_x0000_s13318" name="Chart" r:id="rId8" imgW="9144000" imgH="2543231" progId="MSGraph.Chart.8">
                  <p:embed followColorScheme="full"/>
                </p:oleObj>
              </mc:Choice>
              <mc:Fallback>
                <p:oleObj name="Chart" r:id="rId8" imgW="9144000" imgH="2543231" progId="MSGraph.Chart.8">
                  <p:embed followColorScheme="full"/>
                  <p:pic>
                    <p:nvPicPr>
                      <p:cNvPr id="0" name="TPChart"/>
                      <p:cNvPicPr>
                        <a:picLocks noChangeAspect="1" noChangeArrowheads="1"/>
                      </p:cNvPicPr>
                      <p:nvPr/>
                    </p:nvPicPr>
                    <p:blipFill>
                      <a:blip r:embed="rId9"/>
                      <a:srcRect/>
                      <a:stretch>
                        <a:fillRect/>
                      </a:stretch>
                    </p:blipFill>
                    <p:spPr bwMode="auto">
                      <a:xfrm>
                        <a:off x="-355600" y="3060700"/>
                        <a:ext cx="9144000" cy="251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543800" y="2590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629920" y="44375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200400"/>
            <a:ext cx="8229600" cy="4525962"/>
          </a:xfrm>
        </p:spPr>
        <p:txBody>
          <a:bodyPr tIns="45719" bIns="45719">
            <a:noAutofit/>
          </a:bodyPr>
          <a:lstStyle/>
          <a:p>
            <a:pPr marL="550926" indent="-514350">
              <a:buFont typeface="Wingdings 2"/>
              <a:buAutoNum type="arabicPeriod"/>
            </a:pPr>
            <a:r>
              <a:rPr lang="en-US" sz="3200" dirty="0" smtClean="0"/>
              <a:t>racial tension in major cities	 </a:t>
            </a:r>
          </a:p>
          <a:p>
            <a:pPr marL="550926" indent="-514350">
              <a:buFont typeface="Wingdings 2"/>
              <a:buAutoNum type="arabicPeriod"/>
            </a:pPr>
            <a:r>
              <a:rPr lang="en-US" sz="3200" dirty="0" smtClean="0"/>
              <a:t>signs of economic downturn	 </a:t>
            </a:r>
          </a:p>
          <a:p>
            <a:pPr marL="550926" indent="-514350">
              <a:buFont typeface="Wingdings 2"/>
              <a:buAutoNum type="arabicPeriod"/>
            </a:pPr>
            <a:r>
              <a:rPr lang="en-US" sz="3200" dirty="0" smtClean="0"/>
              <a:t>fear of communist expansion	 </a:t>
            </a:r>
          </a:p>
          <a:p>
            <a:pPr marL="550926" indent="-514350">
              <a:buFont typeface="Wingdings 2"/>
              <a:buAutoNum type="arabicPeriod"/>
            </a:pPr>
            <a:r>
              <a:rPr lang="en-US" sz="3200" dirty="0" smtClean="0"/>
              <a:t>the counterculture movement</a:t>
            </a:r>
            <a:endParaRPr lang="en-US"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7467600" cy="1143000"/>
          </a:xfrm>
        </p:spPr>
        <p:txBody>
          <a:bodyPr>
            <a:noAutofit/>
          </a:bodyPr>
          <a:lstStyle/>
          <a:p>
            <a:r>
              <a:rPr lang="en-US" sz="3200" dirty="0" smtClean="0"/>
              <a:t>As a result of the Versailles Treaty, Germany lost its overseas colonies in Africa. How did the loss of these colonies contribute to the outbreak of World War II?</a:t>
            </a:r>
            <a:endParaRPr lang="en-US" sz="32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448141141"/>
              </p:ext>
            </p:extLst>
          </p:nvPr>
        </p:nvGraphicFramePr>
        <p:xfrm>
          <a:off x="-50800" y="2192338"/>
          <a:ext cx="9144000" cy="3827462"/>
        </p:xfrm>
        <a:graphic>
          <a:graphicData uri="http://schemas.openxmlformats.org/presentationml/2006/ole">
            <mc:AlternateContent xmlns:mc="http://schemas.openxmlformats.org/markup-compatibility/2006">
              <mc:Choice xmlns:v="urn:schemas-microsoft-com:vml" Requires="v">
                <p:oleObj spid="_x0000_s12294" name="Chart" r:id="rId8" imgW="9144000" imgH="3867127" progId="MSGraph.Chart.8">
                  <p:embed followColorScheme="full"/>
                </p:oleObj>
              </mc:Choice>
              <mc:Fallback>
                <p:oleObj name="Chart" r:id="rId8" imgW="9144000" imgH="3867127" progId="MSGraph.Chart.8">
                  <p:embed followColorScheme="full"/>
                  <p:pic>
                    <p:nvPicPr>
                      <p:cNvPr id="0" name="TPChart"/>
                      <p:cNvPicPr>
                        <a:picLocks noChangeAspect="1" noChangeArrowheads="1"/>
                      </p:cNvPicPr>
                      <p:nvPr/>
                    </p:nvPicPr>
                    <p:blipFill>
                      <a:blip r:embed="rId9"/>
                      <a:srcRect/>
                      <a:stretch>
                        <a:fillRect/>
                      </a:stretch>
                    </p:blipFill>
                    <p:spPr bwMode="auto">
                      <a:xfrm>
                        <a:off x="-50800" y="2192338"/>
                        <a:ext cx="9144000" cy="3827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914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:30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833120" y="3270144"/>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2332038"/>
            <a:ext cx="8229600" cy="4525962"/>
          </a:xfrm>
        </p:spPr>
        <p:txBody>
          <a:bodyPr tIns="45719" bIns="45719">
            <a:noAutofit/>
          </a:bodyPr>
          <a:lstStyle/>
          <a:p>
            <a:pPr marL="550926" indent="-514350">
              <a:buFont typeface="Wingdings 2"/>
              <a:buAutoNum type="arabicPeriod"/>
            </a:pPr>
            <a:r>
              <a:rPr lang="en-US" sz="2400" dirty="0" smtClean="0"/>
              <a:t>Without Germany as a competitor for colonies, Britain and France put little effort into rebuilding their navies</a:t>
            </a:r>
          </a:p>
          <a:p>
            <a:pPr marL="550926" indent="-514350">
              <a:buFont typeface="Wingdings 2"/>
              <a:buAutoNum type="arabicPeriod"/>
            </a:pPr>
            <a:r>
              <a:rPr lang="en-US" sz="2400" dirty="0" smtClean="0"/>
              <a:t>The Nazis exploited German resentment of their colonial losses by engaging in territorial expansion in Europe.	 </a:t>
            </a:r>
          </a:p>
          <a:p>
            <a:pPr marL="550926" indent="-514350">
              <a:buFont typeface="Wingdings 2"/>
              <a:buAutoNum type="arabicPeriod"/>
            </a:pPr>
            <a:r>
              <a:rPr lang="en-US" sz="2400" dirty="0" smtClean="0"/>
              <a:t>Rivalries between Britain and France for territory in Africa prevented these countries from taking action to stop aggression in Europe.	 </a:t>
            </a:r>
          </a:p>
          <a:p>
            <a:pPr marL="550926" indent="-514350">
              <a:buFont typeface="Wingdings 2"/>
              <a:buAutoNum type="arabicPeriod"/>
            </a:pPr>
            <a:r>
              <a:rPr lang="en-US" sz="2400" dirty="0" smtClean="0"/>
              <a:t>The United States ignored Germany’s military build-up because Germany was not likely to become powerful without raw materials from its former African colonies.</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371600"/>
            <a:ext cx="7467600" cy="1143000"/>
          </a:xfrm>
        </p:spPr>
        <p:txBody>
          <a:bodyPr>
            <a:noAutofit/>
          </a:bodyPr>
          <a:lstStyle/>
          <a:p>
            <a:r>
              <a:rPr lang="en-US" sz="2000" dirty="0" smtClean="0"/>
              <a:t>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a:t>
            </a:r>
            <a:endParaRPr lang="en-US" sz="20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63669067"/>
              </p:ext>
            </p:extLst>
          </p:nvPr>
        </p:nvGraphicFramePr>
        <p:xfrm>
          <a:off x="-127000" y="3441700"/>
          <a:ext cx="9144000" cy="3327400"/>
        </p:xfrm>
        <a:graphic>
          <a:graphicData uri="http://schemas.openxmlformats.org/presentationml/2006/ole">
            <mc:AlternateContent xmlns:mc="http://schemas.openxmlformats.org/markup-compatibility/2006">
              <mc:Choice xmlns:v="urn:schemas-microsoft-com:vml" Requires="v">
                <p:oleObj spid="_x0000_s11270" name="Chart" r:id="rId8" imgW="9144000" imgH="3352699" progId="MSGraph.Chart.8">
                  <p:embed followColorScheme="full"/>
                </p:oleObj>
              </mc:Choice>
              <mc:Fallback>
                <p:oleObj name="Chart" r:id="rId8" imgW="9144000" imgH="3352699" progId="MSGraph.Chart.8">
                  <p:embed followColorScheme="full"/>
                  <p:pic>
                    <p:nvPicPr>
                      <p:cNvPr id="0" name="TPChart"/>
                      <p:cNvPicPr>
                        <a:picLocks noChangeAspect="1" noChangeArrowheads="1"/>
                      </p:cNvPicPr>
                      <p:nvPr/>
                    </p:nvPicPr>
                    <p:blipFill>
                      <a:blip r:embed="rId9"/>
                      <a:srcRect/>
                      <a:stretch>
                        <a:fillRect/>
                      </a:stretch>
                    </p:blipFill>
                    <p:spPr bwMode="auto">
                      <a:xfrm>
                        <a:off x="-127000" y="34417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874000" y="2819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756920" y="4519506"/>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3581400"/>
            <a:ext cx="8229600" cy="4525962"/>
          </a:xfrm>
        </p:spPr>
        <p:txBody>
          <a:bodyPr tIns="45719" bIns="45719">
            <a:noAutofit/>
          </a:bodyPr>
          <a:lstStyle/>
          <a:p>
            <a:pPr marL="550926" indent="-514350">
              <a:buFont typeface="Wingdings 2"/>
              <a:buAutoNum type="arabicPeriod"/>
            </a:pPr>
            <a:r>
              <a:rPr lang="en-US" sz="2400" dirty="0" smtClean="0"/>
              <a:t>the balance of power between Congress and the judiciary	 </a:t>
            </a:r>
          </a:p>
          <a:p>
            <a:pPr marL="550926" indent="-514350">
              <a:buFont typeface="Wingdings 2"/>
              <a:buAutoNum type="arabicPeriod"/>
            </a:pPr>
            <a:r>
              <a:rPr lang="en-US" sz="2400" dirty="0" smtClean="0"/>
              <a:t>the balance between individual rights and national security	 </a:t>
            </a:r>
          </a:p>
          <a:p>
            <a:pPr marL="550926" indent="-514350">
              <a:buFont typeface="Wingdings 2"/>
              <a:buAutoNum type="arabicPeriod"/>
            </a:pPr>
            <a:r>
              <a:rPr lang="en-US" sz="2400" dirty="0" smtClean="0"/>
              <a:t>the balance of power between the states and the federal government	 </a:t>
            </a:r>
          </a:p>
          <a:p>
            <a:pPr marL="550926" indent="-514350">
              <a:buFont typeface="Wingdings 2"/>
              <a:buAutoNum type="arabicPeriod"/>
            </a:pPr>
            <a:r>
              <a:rPr lang="en-US" sz="2400" dirty="0" smtClean="0"/>
              <a:t>the balance between freedom of the press and compelling government interest</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371600"/>
            <a:ext cx="8686800" cy="1143000"/>
          </a:xfrm>
        </p:spPr>
        <p:txBody>
          <a:bodyPr>
            <a:normAutofit fontScale="90000"/>
          </a:bodyPr>
          <a:lstStyle/>
          <a:p>
            <a:pPr algn="ctr"/>
            <a:r>
              <a:rPr lang="en-US" sz="2400" dirty="0" smtClean="0"/>
              <a:t>In 1923, Adolf Hitler, the future leader of Nazi Germany, declared: </a:t>
            </a:r>
            <a:br>
              <a:rPr lang="en-US" sz="2400" dirty="0" smtClean="0"/>
            </a:br>
            <a:r>
              <a:rPr lang="en-US" sz="2400" dirty="0" smtClean="0"/>
              <a:t>The day must come when a German government shall summon up the courage to declare to the foreign powers: “The Treaty of Versailles is founded on a monstrous lie.” We fulfill nothing more. Do what you will! If you want battle, look for it!</a:t>
            </a:r>
            <a:br>
              <a:rPr lang="en-US" sz="2400" dirty="0" smtClean="0"/>
            </a:br>
            <a:r>
              <a:rPr lang="en-US" sz="2400" dirty="0" smtClean="0"/>
              <a:t>Source: Adolf Hitler,</a:t>
            </a:r>
            <a:br>
              <a:rPr lang="en-US" sz="2400" dirty="0" smtClean="0"/>
            </a:br>
            <a:r>
              <a:rPr lang="en-US" sz="2400" dirty="0" smtClean="0"/>
              <a:t>Speech of August 1, 1923,</a:t>
            </a:r>
            <a:br>
              <a:rPr lang="en-US" sz="2400" dirty="0" smtClean="0"/>
            </a:br>
            <a:r>
              <a:rPr lang="en-US" sz="2400" dirty="0" smtClean="0"/>
              <a:t>reprinted at www.nizkor.org</a:t>
            </a:r>
            <a:br>
              <a:rPr lang="en-US" sz="2400" dirty="0" smtClean="0"/>
            </a:br>
            <a:r>
              <a:rPr lang="en-US" sz="2400" dirty="0" smtClean="0"/>
              <a:t>This excerpt would help support which thesis?</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010944599"/>
              </p:ext>
            </p:extLst>
          </p:nvPr>
        </p:nvGraphicFramePr>
        <p:xfrm>
          <a:off x="-203200" y="3441700"/>
          <a:ext cx="9144000" cy="3563938"/>
        </p:xfrm>
        <a:graphic>
          <a:graphicData uri="http://schemas.openxmlformats.org/presentationml/2006/ole">
            <mc:AlternateContent xmlns:mc="http://schemas.openxmlformats.org/markup-compatibility/2006">
              <mc:Choice xmlns:v="urn:schemas-microsoft-com:vml" Requires="v">
                <p:oleObj spid="_x0000_s10246" name="Chart" r:id="rId8" imgW="9144000" imgH="3591000" progId="MSGraph.Chart.8">
                  <p:embed followColorScheme="full"/>
                </p:oleObj>
              </mc:Choice>
              <mc:Fallback>
                <p:oleObj name="Chart" r:id="rId8" imgW="9144000" imgH="3591000" progId="MSGraph.Chart.8">
                  <p:embed followColorScheme="full"/>
                  <p:pic>
                    <p:nvPicPr>
                      <p:cNvPr id="0" name="TPChart"/>
                      <p:cNvPicPr>
                        <a:picLocks noChangeAspect="1" noChangeArrowheads="1"/>
                      </p:cNvPicPr>
                      <p:nvPr/>
                    </p:nvPicPr>
                    <p:blipFill>
                      <a:blip r:embed="rId9"/>
                      <a:srcRect/>
                      <a:stretch>
                        <a:fillRect/>
                      </a:stretch>
                    </p:blipFill>
                    <p:spPr bwMode="auto">
                      <a:xfrm>
                        <a:off x="-203200" y="3441700"/>
                        <a:ext cx="9144000" cy="356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286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680720" y="5446097"/>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066800" y="3581400"/>
            <a:ext cx="8229600" cy="4525962"/>
          </a:xfrm>
        </p:spPr>
        <p:txBody>
          <a:bodyPr tIns="45719" bIns="45719">
            <a:noAutofit/>
          </a:bodyPr>
          <a:lstStyle/>
          <a:p>
            <a:pPr marL="550926" indent="-514350">
              <a:buFont typeface="Wingdings 2"/>
              <a:buAutoNum type="arabicPeriod"/>
            </a:pPr>
            <a:r>
              <a:rPr lang="en-US" sz="3200" dirty="0" smtClean="0"/>
              <a:t> </a:t>
            </a:r>
            <a:r>
              <a:rPr lang="en-US" sz="2400" dirty="0" smtClean="0"/>
              <a:t>Hitler believed the League of Nations would help Germany.	 </a:t>
            </a:r>
          </a:p>
          <a:p>
            <a:pPr marL="550926" indent="-514350">
              <a:buFont typeface="Wingdings 2"/>
              <a:buAutoNum type="arabicPeriod"/>
            </a:pPr>
            <a:r>
              <a:rPr lang="en-US" sz="2400" dirty="0" smtClean="0"/>
              <a:t>Hitler believed Germany was responsible for starting World War I.	 </a:t>
            </a:r>
          </a:p>
          <a:p>
            <a:pPr marL="550926" indent="-514350">
              <a:buFont typeface="Wingdings 2"/>
              <a:buAutoNum type="arabicPeriod"/>
            </a:pPr>
            <a:r>
              <a:rPr lang="en-US" sz="2400" dirty="0" smtClean="0"/>
              <a:t>Hitler used German resentment toward the Treaty of Versailles to gain power.	 </a:t>
            </a:r>
          </a:p>
          <a:p>
            <a:pPr marL="550926" indent="-514350">
              <a:buFont typeface="Wingdings 2"/>
              <a:buAutoNum type="arabicPeriod"/>
            </a:pPr>
            <a:r>
              <a:rPr lang="en-US" sz="2400" dirty="0" smtClean="0"/>
              <a:t>Hitler wanted the World War I Allies to live up to what they promised in the Treaty of Versailles.</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686800" cy="838200"/>
          </a:xfrm>
        </p:spPr>
        <p:txBody>
          <a:bodyPr>
            <a:normAutofit fontScale="90000"/>
          </a:bodyPr>
          <a:lstStyle/>
          <a:p>
            <a:r>
              <a:rPr lang="en-US" dirty="0" smtClean="0"/>
              <a:t>Which change in U.S. society in the 20th century was an outgrowth of the success of the civil rights movement of the 1950s and 1960s?</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523552901"/>
              </p:ext>
            </p:extLst>
          </p:nvPr>
        </p:nvGraphicFramePr>
        <p:xfrm>
          <a:off x="-203200" y="2451100"/>
          <a:ext cx="9144000" cy="4241800"/>
        </p:xfrm>
        <a:graphic>
          <a:graphicData uri="http://schemas.openxmlformats.org/presentationml/2006/ole">
            <mc:AlternateContent xmlns:mc="http://schemas.openxmlformats.org/markup-compatibility/2006">
              <mc:Choice xmlns:v="urn:schemas-microsoft-com:vml" Requires="v">
                <p:oleObj spid="_x0000_s9222" name="Chart" r:id="rId8" imgW="9144000" imgH="4276724" progId="MSGraph.Chart.8">
                  <p:embed followColorScheme="full"/>
                </p:oleObj>
              </mc:Choice>
              <mc:Fallback>
                <p:oleObj name="Chart" r:id="rId8" imgW="9144000" imgH="4276724" progId="MSGraph.Chart.8">
                  <p:embed followColorScheme="full"/>
                  <p:pic>
                    <p:nvPicPr>
                      <p:cNvPr id="0" name="TPChart"/>
                      <p:cNvPicPr>
                        <a:picLocks noChangeAspect="1" noChangeArrowheads="1"/>
                      </p:cNvPicPr>
                      <p:nvPr/>
                    </p:nvPicPr>
                    <p:blipFill>
                      <a:blip r:embed="rId9"/>
                      <a:srcRect/>
                      <a:stretch>
                        <a:fillRect/>
                      </a:stretch>
                    </p:blipFill>
                    <p:spPr bwMode="auto">
                      <a:xfrm>
                        <a:off x="-203200" y="2451100"/>
                        <a:ext cx="9144000" cy="424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057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548640" y="5973571"/>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066800" y="2590800"/>
            <a:ext cx="8229600" cy="4525962"/>
          </a:xfrm>
        </p:spPr>
        <p:txBody>
          <a:bodyPr tIns="45719" bIns="45719">
            <a:noAutofit/>
          </a:bodyPr>
          <a:lstStyle/>
          <a:p>
            <a:pPr marL="514350" indent="-514350">
              <a:buFont typeface="Wingdings 2"/>
              <a:buAutoNum type="arabicPeriod"/>
            </a:pPr>
            <a:r>
              <a:rPr lang="en-US" dirty="0" smtClean="0"/>
              <a:t>the passage of laws to protect the natural environment	 </a:t>
            </a:r>
          </a:p>
          <a:p>
            <a:pPr marL="514350" indent="-514350">
              <a:buFont typeface="Wingdings 2"/>
              <a:buAutoNum type="arabicPeriod"/>
            </a:pPr>
            <a:r>
              <a:rPr lang="en-US" dirty="0" smtClean="0"/>
              <a:t>the increase in funding for elementary and secondary education	 </a:t>
            </a:r>
          </a:p>
          <a:p>
            <a:pPr marL="514350" indent="-514350">
              <a:buFont typeface="Wingdings 2"/>
              <a:buAutoNum type="arabicPeriod"/>
            </a:pPr>
            <a:r>
              <a:rPr lang="en-US" dirty="0" smtClean="0"/>
              <a:t>the expansion of the role of state governments in economic affairs	 </a:t>
            </a:r>
          </a:p>
          <a:p>
            <a:pPr marL="514350" indent="-514350">
              <a:buFont typeface="Wingdings 2"/>
              <a:buAutoNum type="arabicPeriod"/>
            </a:pPr>
            <a:r>
              <a:rPr lang="en-US" dirty="0" smtClean="0"/>
              <a:t>the creation of new groups to advocate for the rights of other minorities</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8686800" cy="838200"/>
          </a:xfrm>
        </p:spPr>
        <p:txBody>
          <a:bodyPr>
            <a:normAutofit fontScale="90000"/>
          </a:bodyPr>
          <a:lstStyle/>
          <a:p>
            <a:r>
              <a:rPr lang="en-US" dirty="0" smtClean="0"/>
              <a:t>. What is one direct consequence of the U.S. civil rights movement of the 1950s and 1960s?</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504070175"/>
              </p:ext>
            </p:extLst>
          </p:nvPr>
        </p:nvGraphicFramePr>
        <p:xfrm>
          <a:off x="-50800" y="2451100"/>
          <a:ext cx="9144000" cy="4241800"/>
        </p:xfrm>
        <a:graphic>
          <a:graphicData uri="http://schemas.openxmlformats.org/presentationml/2006/ole">
            <mc:AlternateContent xmlns:mc="http://schemas.openxmlformats.org/markup-compatibility/2006">
              <mc:Choice xmlns:v="urn:schemas-microsoft-com:vml" Requires="v">
                <p:oleObj spid="_x0000_s8198" name="Chart" r:id="rId8" imgW="9144000" imgH="4276724" progId="MSGraph.Chart.8">
                  <p:embed followColorScheme="full"/>
                </p:oleObj>
              </mc:Choice>
              <mc:Fallback>
                <p:oleObj name="Chart" r:id="rId8" imgW="9144000" imgH="4276724" progId="MSGraph.Chart.8">
                  <p:embed followColorScheme="full"/>
                  <p:pic>
                    <p:nvPicPr>
                      <p:cNvPr id="0" name="TPChart"/>
                      <p:cNvPicPr>
                        <a:picLocks noChangeAspect="1" noChangeArrowheads="1"/>
                      </p:cNvPicPr>
                      <p:nvPr/>
                    </p:nvPicPr>
                    <p:blipFill>
                      <a:blip r:embed="rId9"/>
                      <a:srcRect/>
                      <a:stretch>
                        <a:fillRect/>
                      </a:stretch>
                    </p:blipFill>
                    <p:spPr bwMode="auto">
                      <a:xfrm>
                        <a:off x="-50800" y="2451100"/>
                        <a:ext cx="9144000" cy="424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1905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701040" y="3827779"/>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2590800"/>
            <a:ext cx="8229600" cy="4525962"/>
          </a:xfrm>
        </p:spPr>
        <p:txBody>
          <a:bodyPr tIns="45719" bIns="45719">
            <a:noAutofit/>
          </a:bodyPr>
          <a:lstStyle/>
          <a:p>
            <a:pPr marL="514350" indent="-514350">
              <a:buFont typeface="Wingdings 2"/>
              <a:buAutoNum type="arabicPeriod"/>
            </a:pPr>
            <a:r>
              <a:rPr lang="en-US" dirty="0" smtClean="0"/>
              <a:t>The right to freedom of religion for all citizens	 </a:t>
            </a:r>
          </a:p>
          <a:p>
            <a:pPr marL="514350" indent="-514350">
              <a:buFont typeface="Wingdings 2"/>
              <a:buAutoNum type="arabicPeriod"/>
            </a:pPr>
            <a:r>
              <a:rPr lang="en-US" dirty="0" smtClean="0"/>
              <a:t>The end of legal segregation in public places	 </a:t>
            </a:r>
          </a:p>
          <a:p>
            <a:pPr marL="514350" indent="-514350">
              <a:buFont typeface="Wingdings 2"/>
              <a:buAutoNum type="arabicPeriod"/>
            </a:pPr>
            <a:r>
              <a:rPr lang="en-US" dirty="0" smtClean="0"/>
              <a:t>The granting of citizenship to African-Americans	 </a:t>
            </a:r>
          </a:p>
          <a:p>
            <a:pPr marL="514350" indent="-514350">
              <a:buFont typeface="Wingdings 2"/>
              <a:buAutoNum type="arabicPeriod"/>
            </a:pPr>
            <a:r>
              <a:rPr lang="en-US" dirty="0" smtClean="0"/>
              <a:t>The passing of legislation to protect the accused</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686800" cy="838200"/>
          </a:xfrm>
        </p:spPr>
        <p:txBody>
          <a:bodyPr>
            <a:normAutofit fontScale="90000"/>
          </a:bodyPr>
          <a:lstStyle/>
          <a:p>
            <a:r>
              <a:rPr lang="en-US" sz="2400" dirty="0" smtClean="0"/>
              <a:t>In 1964, President Lyndon Johnson persuaded Congress to pass the Civil Rights Act, which outlawed racial discrimination in public places, such as theaters, cafeterias and hotels. </a:t>
            </a:r>
            <a:br>
              <a:rPr lang="en-US" sz="2400" dirty="0" smtClean="0"/>
            </a:br>
            <a:r>
              <a:rPr lang="en-US" sz="2400" dirty="0" smtClean="0"/>
              <a:t>This was an attempt to</a:t>
            </a:r>
            <a:endParaRPr lang="en-US" sz="2400"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880503853"/>
              </p:ext>
            </p:extLst>
          </p:nvPr>
        </p:nvGraphicFramePr>
        <p:xfrm>
          <a:off x="-50800" y="2451100"/>
          <a:ext cx="9144000" cy="3168650"/>
        </p:xfrm>
        <a:graphic>
          <a:graphicData uri="http://schemas.openxmlformats.org/presentationml/2006/ole">
            <mc:AlternateContent xmlns:mc="http://schemas.openxmlformats.org/markup-compatibility/2006">
              <mc:Choice xmlns:v="urn:schemas-microsoft-com:vml" Requires="v">
                <p:oleObj spid="_x0000_s7174" name="Chart" r:id="rId8" imgW="9144000" imgH="3190859" progId="MSGraph.Chart.8">
                  <p:embed followColorScheme="full"/>
                </p:oleObj>
              </mc:Choice>
              <mc:Fallback>
                <p:oleObj name="Chart" r:id="rId8" imgW="9144000" imgH="3190859" progId="MSGraph.Chart.8">
                  <p:embed followColorScheme="full"/>
                  <p:pic>
                    <p:nvPicPr>
                      <p:cNvPr id="0" name="TPChart"/>
                      <p:cNvPicPr>
                        <a:picLocks noChangeAspect="1" noChangeArrowheads="1"/>
                      </p:cNvPicPr>
                      <p:nvPr/>
                    </p:nvPicPr>
                    <p:blipFill>
                      <a:blip r:embed="rId9"/>
                      <a:srcRect/>
                      <a:stretch>
                        <a:fillRect/>
                      </a:stretch>
                    </p:blipFill>
                    <p:spPr bwMode="auto">
                      <a:xfrm>
                        <a:off x="-50800" y="2451100"/>
                        <a:ext cx="9144000" cy="316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467600" y="1828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934719" y="3827948"/>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2590800"/>
            <a:ext cx="8229600" cy="4525962"/>
          </a:xfrm>
        </p:spPr>
        <p:txBody>
          <a:bodyPr tIns="45719" bIns="45719">
            <a:noAutofit/>
          </a:bodyPr>
          <a:lstStyle/>
          <a:p>
            <a:pPr marL="514350" indent="-514350">
              <a:buFont typeface="Wingdings 2"/>
              <a:buAutoNum type="arabicPeriod"/>
            </a:pPr>
            <a:r>
              <a:rPr lang="en-US" dirty="0" smtClean="0"/>
              <a:t>maintain poll taxes for African Americans.</a:t>
            </a:r>
          </a:p>
          <a:p>
            <a:pPr marL="514350" indent="-514350">
              <a:buFont typeface="Wingdings 2"/>
              <a:buAutoNum type="arabicPeriod"/>
            </a:pPr>
            <a:r>
              <a:rPr lang="en-US" dirty="0" smtClean="0"/>
              <a:t>stop African-American northward migration.</a:t>
            </a:r>
          </a:p>
          <a:p>
            <a:pPr marL="514350" indent="-514350">
              <a:buFont typeface="Wingdings 2"/>
              <a:buAutoNum type="arabicPeriod"/>
            </a:pPr>
            <a:r>
              <a:rPr lang="en-US" dirty="0" smtClean="0"/>
              <a:t>end segregation legalized by Jim Crow laws.</a:t>
            </a:r>
          </a:p>
          <a:p>
            <a:pPr marL="514350" indent="-514350">
              <a:buFont typeface="Wingdings 2"/>
              <a:buAutoNum type="arabicPeriod"/>
            </a:pPr>
            <a:r>
              <a:rPr lang="en-US" dirty="0" smtClean="0"/>
              <a:t>segregate public busing in major American cities. </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7772400" cy="1143000"/>
          </a:xfrm>
        </p:spPr>
        <p:txBody>
          <a:bodyPr>
            <a:noAutofit/>
          </a:bodyPr>
          <a:lstStyle/>
          <a:p>
            <a:r>
              <a:rPr lang="en-US" sz="2800" dirty="0"/>
              <a:t>What action by the leaders of the French Revolution demonstrates that they were influenced by Enlightenment ideas?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947146118"/>
              </p:ext>
            </p:extLst>
          </p:nvPr>
        </p:nvGraphicFramePr>
        <p:xfrm>
          <a:off x="304800" y="2590800"/>
          <a:ext cx="9134475" cy="3924300"/>
        </p:xfrm>
        <a:graphic>
          <a:graphicData uri="http://schemas.openxmlformats.org/presentationml/2006/ole">
            <mc:AlternateContent xmlns:mc="http://schemas.openxmlformats.org/markup-compatibility/2006">
              <mc:Choice xmlns:v="urn:schemas-microsoft-com:vml" Requires="v">
                <p:oleObj spid="_x0000_s43014" name="Chart" r:id="rId8" imgW="9144000" imgH="3914679" progId="MSGraph.Chart.8">
                  <p:embed followColorScheme="full"/>
                </p:oleObj>
              </mc:Choice>
              <mc:Fallback>
                <p:oleObj name="Chart" r:id="rId8" imgW="9144000" imgH="3914679" progId="MSGraph.Chart.8">
                  <p:embed followColorScheme="full"/>
                  <p:pic>
                    <p:nvPicPr>
                      <p:cNvPr id="0" name="Picture 2"/>
                      <p:cNvPicPr>
                        <a:picLocks noChangeArrowheads="1"/>
                      </p:cNvPicPr>
                      <p:nvPr/>
                    </p:nvPicPr>
                    <p:blipFill>
                      <a:blip r:embed="rId9"/>
                      <a:srcRect/>
                      <a:stretch>
                        <a:fillRect/>
                      </a:stretch>
                    </p:blipFill>
                    <p:spPr bwMode="auto">
                      <a:xfrm>
                        <a:off x="304800" y="2590800"/>
                        <a:ext cx="9134475" cy="3924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90600" y="2743200"/>
            <a:ext cx="8229600" cy="4525963"/>
          </a:xfrm>
        </p:spPr>
        <p:txBody>
          <a:bodyPr tIns="45720" bIns="45720">
            <a:noAutofit/>
          </a:bodyPr>
          <a:lstStyle/>
          <a:p>
            <a:pPr marL="525780" indent="-457200">
              <a:spcBef>
                <a:spcPct val="20000"/>
              </a:spcBef>
              <a:buFont typeface="Wingdings 3" pitchFamily="18" charset="2"/>
              <a:buAutoNum type="arabicPeriod"/>
            </a:pPr>
            <a:r>
              <a:rPr lang="en-US" sz="3200" dirty="0"/>
              <a:t>They called for the fall of the absolute monarchy.</a:t>
            </a:r>
          </a:p>
          <a:p>
            <a:pPr marL="525780" indent="-457200">
              <a:spcBef>
                <a:spcPct val="20000"/>
              </a:spcBef>
              <a:buFont typeface="Wingdings 3" pitchFamily="18" charset="2"/>
              <a:buAutoNum type="arabicPeriod"/>
            </a:pPr>
            <a:r>
              <a:rPr lang="en-US" sz="3200" dirty="0"/>
              <a:t>They encouraged the conquests of Napoleon.</a:t>
            </a:r>
          </a:p>
          <a:p>
            <a:pPr marL="525780" indent="-457200">
              <a:spcBef>
                <a:spcPct val="20000"/>
              </a:spcBef>
              <a:buFont typeface="Wingdings 3" pitchFamily="18" charset="2"/>
              <a:buAutoNum type="arabicPeriod"/>
            </a:pPr>
            <a:r>
              <a:rPr lang="en-US" sz="3200" dirty="0"/>
              <a:t>They fought to maintain France’s colonial empire.</a:t>
            </a:r>
          </a:p>
          <a:p>
            <a:pPr marL="525780" indent="-457200">
              <a:spcBef>
                <a:spcPct val="20000"/>
              </a:spcBef>
              <a:buFont typeface="Wingdings 3" pitchFamily="18" charset="2"/>
              <a:buAutoNum type="arabicPeriod"/>
            </a:pPr>
            <a:r>
              <a:rPr lang="en-US" sz="3200" dirty="0"/>
              <a:t>They supported the combination of church and state.</a:t>
            </a:r>
          </a:p>
        </p:txBody>
      </p:sp>
      <p:sp>
        <p:nvSpPr>
          <p:cNvPr id="5" name="CorShape1"/>
          <p:cNvSpPr/>
          <p:nvPr>
            <p:custDataLst>
              <p:tags r:id="rId5"/>
            </p:custDataLst>
          </p:nvPr>
        </p:nvSpPr>
        <p:spPr>
          <a:xfrm>
            <a:off x="706119" y="2907453"/>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Countdown"/>
          <p:cNvGrpSpPr/>
          <p:nvPr>
            <p:custDataLst>
              <p:tags r:id="rId6"/>
            </p:custDataLst>
          </p:nvPr>
        </p:nvGrpSpPr>
        <p:grpSpPr>
          <a:xfrm>
            <a:off x="7924800" y="1981200"/>
            <a:ext cx="635000" cy="635000"/>
            <a:chOff x="8318500" y="6032500"/>
            <a:chExt cx="635000" cy="635000"/>
          </a:xfrm>
        </p:grpSpPr>
        <p:sp>
          <p:nvSpPr>
            <p:cNvPr id="7"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Tree>
    <p:custDataLst>
      <p:tags r:id="rId2"/>
    </p:custDataLst>
    <p:extLst>
      <p:ext uri="{BB962C8B-B14F-4D97-AF65-F5344CB8AC3E}">
        <p14:creationId xmlns:p14="http://schemas.microsoft.com/office/powerpoint/2010/main" val="18277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OGT Question Prompt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Calibri" pitchFamily="34" charset="0"/>
              </a:rPr>
              <a:t>	During the 1960s, the Congress of Racial Equality (CORE) organized Freedom Rides throughout the South to end segregation on interstate bus routes. James Farmer, national director of CORE at that time, described in an interview one of the strategies used by the Freedom Riders: </a:t>
            </a:r>
            <a:br>
              <a:rPr lang="en-US" dirty="0" smtClean="0">
                <a:latin typeface="Calibri" pitchFamily="34" charset="0"/>
              </a:rPr>
            </a:br>
            <a:r>
              <a:rPr lang="en-US" dirty="0" smtClean="0">
                <a:latin typeface="Calibri" pitchFamily="34" charset="0"/>
              </a:rPr>
              <a:t>	We … felt that one of the weaknesses of the student sit-in movement of the South had been that as soon as arrested, the kids [were] bailed out. ... A better tactic would be to remain in jail. ... Fill up the jails, as Gandhi did in India, fill them to bursting if we had to. In other words, stay in without bail.</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686800" cy="838200"/>
          </a:xfrm>
        </p:spPr>
        <p:txBody>
          <a:bodyPr>
            <a:normAutofit fontScale="90000"/>
          </a:bodyPr>
          <a:lstStyle/>
          <a:p>
            <a:r>
              <a:rPr lang="en-US" dirty="0" smtClean="0"/>
              <a:t>James Farmer’s statement would be a credible source of information about a strategy used during the civil rights movement because</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000678672"/>
              </p:ext>
            </p:extLst>
          </p:nvPr>
        </p:nvGraphicFramePr>
        <p:xfrm>
          <a:off x="-50800" y="2908300"/>
          <a:ext cx="9144000" cy="2516188"/>
        </p:xfrm>
        <a:graphic>
          <a:graphicData uri="http://schemas.openxmlformats.org/presentationml/2006/ole">
            <mc:AlternateContent xmlns:mc="http://schemas.openxmlformats.org/markup-compatibility/2006">
              <mc:Choice xmlns:v="urn:schemas-microsoft-com:vml" Requires="v">
                <p:oleObj spid="_x0000_s6150" name="Chart" r:id="rId8" imgW="9144000" imgH="2543231" progId="MSGraph.Chart.8">
                  <p:embed followColorScheme="full"/>
                </p:oleObj>
              </mc:Choice>
              <mc:Fallback>
                <p:oleObj name="Chart" r:id="rId8" imgW="9144000" imgH="2543231" progId="MSGraph.Chart.8">
                  <p:embed followColorScheme="full"/>
                  <p:pic>
                    <p:nvPicPr>
                      <p:cNvPr id="0" name="TPChart"/>
                      <p:cNvPicPr>
                        <a:picLocks noChangeAspect="1" noChangeArrowheads="1"/>
                      </p:cNvPicPr>
                      <p:nvPr/>
                    </p:nvPicPr>
                    <p:blipFill>
                      <a:blip r:embed="rId9"/>
                      <a:srcRect/>
                      <a:stretch>
                        <a:fillRect/>
                      </a:stretch>
                    </p:blipFill>
                    <p:spPr bwMode="auto">
                      <a:xfrm>
                        <a:off x="-50800" y="2908300"/>
                        <a:ext cx="9144000" cy="251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438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934720" y="42851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219200" y="3048000"/>
            <a:ext cx="8229600" cy="4525962"/>
          </a:xfrm>
        </p:spPr>
        <p:txBody>
          <a:bodyPr tIns="45719" bIns="45719">
            <a:noAutofit/>
          </a:bodyPr>
          <a:lstStyle/>
          <a:p>
            <a:pPr marL="514350" indent="-514350">
              <a:buFont typeface="Wingdings 2"/>
              <a:buAutoNum type="arabicPeriod"/>
            </a:pPr>
            <a:r>
              <a:rPr lang="en-US" dirty="0" smtClean="0"/>
              <a:t>it is free of bias. 	 </a:t>
            </a:r>
          </a:p>
          <a:p>
            <a:pPr marL="514350" indent="-514350">
              <a:buFont typeface="Wingdings 2"/>
              <a:buAutoNum type="arabicPeriod"/>
            </a:pPr>
            <a:r>
              <a:rPr lang="en-US" dirty="0" smtClean="0"/>
              <a:t>it was published in a book. 	 </a:t>
            </a:r>
          </a:p>
          <a:p>
            <a:pPr marL="514350" indent="-514350">
              <a:buFont typeface="Wingdings 2"/>
              <a:buAutoNum type="arabicPeriod"/>
            </a:pPr>
            <a:r>
              <a:rPr lang="en-US" dirty="0" smtClean="0"/>
              <a:t>he was a civil rights leader. 	 </a:t>
            </a:r>
          </a:p>
          <a:p>
            <a:pPr marL="514350" indent="-514350">
              <a:buFont typeface="Wingdings 2"/>
              <a:buAutoNum type="arabicPeriod"/>
            </a:pPr>
            <a:r>
              <a:rPr lang="en-US" dirty="0" smtClean="0"/>
              <a:t>he uses statistics to support his opinions.</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8686800" cy="838200"/>
          </a:xfrm>
        </p:spPr>
        <p:txBody>
          <a:bodyPr>
            <a:normAutofit fontScale="90000"/>
          </a:bodyPr>
          <a:lstStyle/>
          <a:p>
            <a:r>
              <a:rPr lang="en-US" dirty="0" smtClean="0"/>
              <a:t>Minority students in public schools were given constitutional guarantees to equal educational</a:t>
            </a:r>
            <a:br>
              <a:rPr lang="en-US" dirty="0" smtClean="0"/>
            </a:br>
            <a:r>
              <a:rPr lang="en-US" dirty="0" smtClean="0"/>
              <a:t>opportunities as a result of the</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267320081"/>
              </p:ext>
            </p:extLst>
          </p:nvPr>
        </p:nvGraphicFramePr>
        <p:xfrm>
          <a:off x="-127000" y="3136900"/>
          <a:ext cx="9144000" cy="2517775"/>
        </p:xfrm>
        <a:graphic>
          <a:graphicData uri="http://schemas.openxmlformats.org/presentationml/2006/ole">
            <mc:AlternateContent xmlns:mc="http://schemas.openxmlformats.org/markup-compatibility/2006">
              <mc:Choice xmlns:v="urn:schemas-microsoft-com:vml" Requires="v">
                <p:oleObj spid="_x0000_s5126" name="Chart" r:id="rId8" imgW="9144000" imgH="2543231" progId="MSGraph.Chart.8">
                  <p:embed followColorScheme="full"/>
                </p:oleObj>
              </mc:Choice>
              <mc:Fallback>
                <p:oleObj name="Chart" r:id="rId8" imgW="9144000" imgH="2543231" progId="MSGraph.Chart.8">
                  <p:embed followColorScheme="full"/>
                  <p:pic>
                    <p:nvPicPr>
                      <p:cNvPr id="0" name="TPChart"/>
                      <p:cNvPicPr>
                        <a:picLocks noChangeAspect="1" noChangeArrowheads="1"/>
                      </p:cNvPicPr>
                      <p:nvPr/>
                    </p:nvPicPr>
                    <p:blipFill>
                      <a:blip r:embed="rId9"/>
                      <a:srcRect/>
                      <a:stretch>
                        <a:fillRect/>
                      </a:stretch>
                    </p:blipFill>
                    <p:spPr bwMode="auto">
                      <a:xfrm>
                        <a:off x="-127000" y="3136900"/>
                        <a:ext cx="9144000" cy="251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743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858520" y="509896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3276600"/>
            <a:ext cx="8229600" cy="4525962"/>
          </a:xfrm>
        </p:spPr>
        <p:txBody>
          <a:bodyPr tIns="45719" bIns="45719">
            <a:noAutofit/>
          </a:bodyPr>
          <a:lstStyle/>
          <a:p>
            <a:pPr marL="514350" indent="-514350">
              <a:buFont typeface="Wingdings 2"/>
              <a:buAutoNum type="arabicPeriod"/>
            </a:pPr>
            <a:r>
              <a:rPr lang="en-US" dirty="0" smtClean="0"/>
              <a:t>decision in </a:t>
            </a:r>
            <a:r>
              <a:rPr lang="en-US" dirty="0" err="1" smtClean="0"/>
              <a:t>Plessy</a:t>
            </a:r>
            <a:r>
              <a:rPr lang="en-US" dirty="0" smtClean="0"/>
              <a:t> v. Ferguson.	</a:t>
            </a:r>
          </a:p>
          <a:p>
            <a:pPr marL="514350" indent="-514350">
              <a:buFont typeface="Wingdings 2"/>
              <a:buAutoNum type="arabicPeriod"/>
            </a:pPr>
            <a:r>
              <a:rPr lang="en-US" dirty="0" smtClean="0"/>
              <a:t>ratification of the19th amendment.	</a:t>
            </a:r>
          </a:p>
          <a:p>
            <a:pPr marL="514350" indent="-514350">
              <a:buFont typeface="Wingdings 2"/>
              <a:buAutoNum type="arabicPeriod"/>
            </a:pPr>
            <a:r>
              <a:rPr lang="en-US" dirty="0" smtClean="0"/>
              <a:t>ratification of the 26th amendment.	</a:t>
            </a:r>
          </a:p>
          <a:p>
            <a:pPr marL="514350" indent="-514350">
              <a:buFont typeface="Wingdings 2"/>
              <a:buAutoNum type="arabicPeriod"/>
            </a:pPr>
            <a:r>
              <a:rPr lang="en-US" dirty="0" smtClean="0"/>
              <a:t>decision in Brown v. Board of Education.</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95400"/>
            <a:ext cx="8686800" cy="838200"/>
          </a:xfrm>
        </p:spPr>
        <p:txBody>
          <a:bodyPr>
            <a:normAutofit fontScale="90000"/>
          </a:bodyPr>
          <a:lstStyle/>
          <a:p>
            <a:r>
              <a:rPr lang="en-US" dirty="0" smtClean="0"/>
              <a:t>The United States Constitution is said to be a “living document” in part because court interpretations change over time. What was a key aspect of </a:t>
            </a:r>
            <a:r>
              <a:rPr lang="en-US" i="1" dirty="0" err="1" smtClean="0"/>
              <a:t>Plessy</a:t>
            </a:r>
            <a:r>
              <a:rPr lang="en-US" i="1" dirty="0" smtClean="0"/>
              <a:t> v. Ferguson, a </a:t>
            </a:r>
            <a:r>
              <a:rPr lang="en-US" dirty="0" smtClean="0"/>
              <a:t>Supreme Court decision that was later overturned?</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075198844"/>
              </p:ext>
            </p:extLst>
          </p:nvPr>
        </p:nvGraphicFramePr>
        <p:xfrm>
          <a:off x="-127000" y="3365500"/>
          <a:ext cx="9144000" cy="3327400"/>
        </p:xfrm>
        <a:graphic>
          <a:graphicData uri="http://schemas.openxmlformats.org/presentationml/2006/ole">
            <mc:AlternateContent xmlns:mc="http://schemas.openxmlformats.org/markup-compatibility/2006">
              <mc:Choice xmlns:v="urn:schemas-microsoft-com:vml" Requires="v">
                <p:oleObj spid="_x0000_s4102" name="Chart" r:id="rId8" imgW="9144000" imgH="3352699" progId="MSGraph.Chart.8">
                  <p:embed followColorScheme="full"/>
                </p:oleObj>
              </mc:Choice>
              <mc:Fallback>
                <p:oleObj name="Chart" r:id="rId8" imgW="9144000" imgH="3352699" progId="MSGraph.Chart.8">
                  <p:embed followColorScheme="full"/>
                  <p:pic>
                    <p:nvPicPr>
                      <p:cNvPr id="0" name="TPChart"/>
                      <p:cNvPicPr>
                        <a:picLocks noChangeAspect="1" noChangeArrowheads="1"/>
                      </p:cNvPicPr>
                      <p:nvPr/>
                    </p:nvPicPr>
                    <p:blipFill>
                      <a:blip r:embed="rId9"/>
                      <a:srcRect/>
                      <a:stretch>
                        <a:fillRect/>
                      </a:stretch>
                    </p:blipFill>
                    <p:spPr bwMode="auto">
                      <a:xfrm>
                        <a:off x="-127000" y="33655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2895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756920" y="3711785"/>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3505200"/>
            <a:ext cx="8229600" cy="4525962"/>
          </a:xfrm>
        </p:spPr>
        <p:txBody>
          <a:bodyPr tIns="45719" bIns="45719">
            <a:noAutofit/>
          </a:bodyPr>
          <a:lstStyle/>
          <a:p>
            <a:pPr marL="514350" indent="-514350">
              <a:buFont typeface="Wingdings 2"/>
              <a:buAutoNum type="arabicPeriod"/>
            </a:pPr>
            <a:r>
              <a:rPr lang="en-US" sz="2400" dirty="0" smtClean="0"/>
              <a:t>The “separate but equal” doctrine was applied to the 14th Amendment.	 </a:t>
            </a:r>
          </a:p>
          <a:p>
            <a:pPr marL="514350" indent="-514350">
              <a:buFont typeface="Wingdings 2"/>
              <a:buAutoNum type="arabicPeriod"/>
            </a:pPr>
            <a:r>
              <a:rPr lang="en-US" sz="2400" dirty="0" smtClean="0"/>
              <a:t>Poll taxes were outlawed as a prerequisite for voting under the 24th Amendment.	 </a:t>
            </a:r>
          </a:p>
          <a:p>
            <a:pPr marL="514350" indent="-514350">
              <a:buFont typeface="Wingdings 2"/>
              <a:buAutoNum type="arabicPeriod"/>
            </a:pPr>
            <a:r>
              <a:rPr lang="en-US" sz="2400" dirty="0" smtClean="0"/>
              <a:t>Non-citizens gained the right to vote in local elections under the 26th Amendment.	 </a:t>
            </a:r>
          </a:p>
          <a:p>
            <a:pPr marL="514350" indent="-514350">
              <a:buFont typeface="Wingdings 2"/>
              <a:buAutoNum type="arabicPeriod"/>
            </a:pPr>
            <a:r>
              <a:rPr lang="en-US" sz="2400" dirty="0" smtClean="0"/>
              <a:t>The principle of separation of church and state was applied under the 1st Amendment.</a:t>
            </a:r>
            <a:endParaRPr lang="en-US" sz="24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95400"/>
            <a:ext cx="8686800" cy="838200"/>
          </a:xfrm>
        </p:spPr>
        <p:txBody>
          <a:bodyPr>
            <a:normAutofit fontScale="90000"/>
          </a:bodyPr>
          <a:lstStyle/>
          <a:p>
            <a:r>
              <a:rPr lang="en-US" dirty="0" smtClean="0"/>
              <a:t>What perspective of African-Americans was reflected in the founding of the National Association for the Advancement of Colored People (NAACP) in 1909?</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320925139"/>
              </p:ext>
            </p:extLst>
          </p:nvPr>
        </p:nvGraphicFramePr>
        <p:xfrm>
          <a:off x="-355600" y="2832100"/>
          <a:ext cx="9144000" cy="3856038"/>
        </p:xfrm>
        <a:graphic>
          <a:graphicData uri="http://schemas.openxmlformats.org/presentationml/2006/ole">
            <mc:AlternateContent xmlns:mc="http://schemas.openxmlformats.org/markup-compatibility/2006">
              <mc:Choice xmlns:v="urn:schemas-microsoft-com:vml" Requires="v">
                <p:oleObj spid="_x0000_s3078" name="Chart" r:id="rId8" imgW="9144000" imgH="3886310" progId="MSGraph.Chart.8">
                  <p:embed followColorScheme="full"/>
                </p:oleObj>
              </mc:Choice>
              <mc:Fallback>
                <p:oleObj name="Chart" r:id="rId8" imgW="9144000" imgH="3886310" progId="MSGraph.Chart.8">
                  <p:embed followColorScheme="full"/>
                  <p:pic>
                    <p:nvPicPr>
                      <p:cNvPr id="0" name="TPChart"/>
                      <p:cNvPicPr>
                        <a:picLocks noChangeAspect="1" noChangeArrowheads="1"/>
                      </p:cNvPicPr>
                      <p:nvPr/>
                    </p:nvPicPr>
                    <p:blipFill>
                      <a:blip r:embed="rId9"/>
                      <a:srcRect/>
                      <a:stretch>
                        <a:fillRect/>
                      </a:stretch>
                    </p:blipFill>
                    <p:spPr bwMode="auto">
                      <a:xfrm>
                        <a:off x="-355600" y="2832100"/>
                        <a:ext cx="9144000" cy="3856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96200" y="2438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0" name="CorShape1"/>
          <p:cNvSpPr/>
          <p:nvPr>
            <p:custDataLst>
              <p:tags r:id="rId5"/>
            </p:custDataLst>
          </p:nvPr>
        </p:nvSpPr>
        <p:spPr>
          <a:xfrm rot="10800000">
            <a:off x="467360" y="4996009"/>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2971800"/>
            <a:ext cx="8229600" cy="4525962"/>
          </a:xfrm>
        </p:spPr>
        <p:txBody>
          <a:bodyPr tIns="45719" bIns="45719">
            <a:noAutofit/>
          </a:bodyPr>
          <a:lstStyle/>
          <a:p>
            <a:pPr marL="514350" indent="-514350">
              <a:buFont typeface="Wingdings 2"/>
              <a:buAutoNum type="arabicPeriod"/>
            </a:pPr>
            <a:r>
              <a:rPr lang="en-US" sz="2800" dirty="0" smtClean="0"/>
              <a:t>The desire for a return to their cultural heritage 	 </a:t>
            </a:r>
          </a:p>
          <a:p>
            <a:pPr marL="514350" indent="-514350">
              <a:buFont typeface="Wingdings 2"/>
              <a:buAutoNum type="arabicPeriod"/>
            </a:pPr>
            <a:r>
              <a:rPr lang="en-US" sz="2800" dirty="0" smtClean="0"/>
              <a:t>the need to improve working conditions in factories 	 </a:t>
            </a:r>
          </a:p>
          <a:p>
            <a:pPr marL="514350" indent="-514350">
              <a:buFont typeface="Wingdings 2"/>
              <a:buAutoNum type="arabicPeriod"/>
            </a:pPr>
            <a:r>
              <a:rPr lang="en-US" sz="2800" dirty="0" smtClean="0"/>
              <a:t>the desire to end legalized discrimination based on race 	 </a:t>
            </a:r>
          </a:p>
          <a:p>
            <a:pPr marL="514350" indent="-514350">
              <a:buFont typeface="Wingdings 2"/>
              <a:buAutoNum type="arabicPeriod"/>
            </a:pPr>
            <a:r>
              <a:rPr lang="en-US" sz="2800" dirty="0" smtClean="0"/>
              <a:t>the belief in the importance of building a new country in Africa </a:t>
            </a:r>
            <a:endParaRPr lang="en-US" sz="28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914400"/>
            <a:ext cx="8686800" cy="838200"/>
          </a:xfrm>
        </p:spPr>
        <p:txBody>
          <a:bodyPr>
            <a:normAutofit fontScale="90000"/>
          </a:bodyPr>
          <a:lstStyle/>
          <a:p>
            <a:r>
              <a:rPr lang="en-US" dirty="0" smtClean="0"/>
              <a:t>What was the effect of the passage of Jim Crow laws in the United States in the late 19th century?</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307113481"/>
              </p:ext>
            </p:extLst>
          </p:nvPr>
        </p:nvGraphicFramePr>
        <p:xfrm>
          <a:off x="-127000" y="2527300"/>
          <a:ext cx="9144000" cy="4241800"/>
        </p:xfrm>
        <a:graphic>
          <a:graphicData uri="http://schemas.openxmlformats.org/presentationml/2006/ole">
            <mc:AlternateContent xmlns:mc="http://schemas.openxmlformats.org/markup-compatibility/2006">
              <mc:Choice xmlns:v="urn:schemas-microsoft-com:vml" Requires="v">
                <p:oleObj spid="_x0000_s2054" name="Chart" r:id="rId8" imgW="9144000" imgH="4276724" progId="MSGraph.Chart.8">
                  <p:embed followColorScheme="full"/>
                </p:oleObj>
              </mc:Choice>
              <mc:Fallback>
                <p:oleObj name="Chart" r:id="rId8" imgW="9144000" imgH="4276724" progId="MSGraph.Chart.8">
                  <p:embed followColorScheme="full"/>
                  <p:pic>
                    <p:nvPicPr>
                      <p:cNvPr id="0" name="TPChart"/>
                      <p:cNvPicPr>
                        <a:picLocks noChangeAspect="1" noChangeArrowheads="1"/>
                      </p:cNvPicPr>
                      <p:nvPr/>
                    </p:nvPicPr>
                    <p:blipFill>
                      <a:blip r:embed="rId9"/>
                      <a:srcRect/>
                      <a:stretch>
                        <a:fillRect/>
                      </a:stretch>
                    </p:blipFill>
                    <p:spPr bwMode="auto">
                      <a:xfrm>
                        <a:off x="-127000" y="2527300"/>
                        <a:ext cx="9144000" cy="424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Countdown"/>
          <p:cNvGrpSpPr/>
          <p:nvPr>
            <p:custDataLst>
              <p:tags r:id="rId4"/>
            </p:custDataLst>
          </p:nvPr>
        </p:nvGrpSpPr>
        <p:grpSpPr>
          <a:xfrm>
            <a:off x="7620000" y="1828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624840" y="2928619"/>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1143000" y="2667000"/>
            <a:ext cx="8229600" cy="4525962"/>
          </a:xfrm>
        </p:spPr>
        <p:txBody>
          <a:bodyPr tIns="45719" bIns="45719">
            <a:noAutofit/>
          </a:bodyPr>
          <a:lstStyle/>
          <a:p>
            <a:pPr marL="514350" indent="-514350">
              <a:buFont typeface="Wingdings 2"/>
              <a:buAutoNum type="arabicPeriod"/>
            </a:pPr>
            <a:r>
              <a:rPr lang="en-US" dirty="0" smtClean="0"/>
              <a:t>Racial segregation was required by law in southern states. 	</a:t>
            </a:r>
          </a:p>
          <a:p>
            <a:pPr marL="514350" indent="-514350">
              <a:buFont typeface="Wingdings 2"/>
              <a:buAutoNum type="arabicPeriod"/>
            </a:pPr>
            <a:r>
              <a:rPr lang="en-US" dirty="0" smtClean="0"/>
              <a:t>Native Americans were moved onto reservations. 	</a:t>
            </a:r>
          </a:p>
          <a:p>
            <a:pPr marL="514350" indent="-514350">
              <a:buFont typeface="Wingdings 2"/>
              <a:buAutoNum type="arabicPeriod"/>
            </a:pPr>
            <a:r>
              <a:rPr lang="en-US" dirty="0" smtClean="0"/>
              <a:t>Restrictions were placed on business monopolies. 	 </a:t>
            </a:r>
          </a:p>
          <a:p>
            <a:pPr marL="514350" indent="-514350">
              <a:buFont typeface="Wingdings 2"/>
              <a:buAutoNum type="arabicPeriod"/>
            </a:pPr>
            <a:r>
              <a:rPr lang="en-US" dirty="0" smtClean="0"/>
              <a:t>Women were denied the right to vote in national elections.</a:t>
            </a:r>
            <a:endParaRPr lang="en-US"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BoardTitle"/>
          <p:cNvSpPr>
            <a:spLocks noGrp="1"/>
          </p:cNvSpPr>
          <p:nvPr>
            <p:ph type="title"/>
          </p:nvPr>
        </p:nvSpPr>
        <p:spPr/>
        <p:txBody>
          <a:bodyPr/>
          <a:lstStyle/>
          <a:p>
            <a:r>
              <a:rPr lang="en-US" dirty="0" smtClean="0"/>
              <a:t>Participant Scores after Civil Rights </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1333206830"/>
              </p:ext>
            </p:extLst>
          </p:nvPr>
        </p:nvGraphicFramePr>
        <p:xfrm>
          <a:off x="127000" y="1524000"/>
          <a:ext cx="8890000" cy="4572000"/>
        </p:xfrm>
        <a:graphic>
          <a:graphicData uri="http://schemas.openxmlformats.org/drawingml/2006/table">
            <a:tbl>
              <a:tblPr firstRow="1" bandRow="1">
                <a:tableStyleId>{5C22544A-7EE6-4342-B048-85BDC9FD1C3A}</a:tableStyleId>
              </a:tblPr>
              <a:tblGrid>
                <a:gridCol w="1270000"/>
                <a:gridCol w="3175000"/>
                <a:gridCol w="1270000"/>
                <a:gridCol w="3175000"/>
              </a:tblGrid>
              <a:tr h="317500">
                <a:tc>
                  <a:txBody>
                    <a:bodyPr/>
                    <a:lstStyle/>
                    <a:p>
                      <a:pPr algn="l"/>
                      <a:r>
                        <a:rPr lang="en-US" sz="2400" b="0" smtClean="0">
                          <a:solidFill>
                            <a:srgbClr val="000000"/>
                          </a:solidFill>
                        </a:rPr>
                        <a:t>4300</a:t>
                      </a:r>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r>
                        <a:rPr lang="en-US" sz="2400" b="0" smtClean="0">
                          <a:solidFill>
                            <a:srgbClr val="000000"/>
                          </a:solidFill>
                        </a:rPr>
                        <a:t>Kundel</a:t>
                      </a:r>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r>
              <a:tr h="317500">
                <a:tc>
                  <a:txBody>
                    <a:bodyPr/>
                    <a:lstStyle/>
                    <a:p>
                      <a:pPr algn="l"/>
                      <a:r>
                        <a:rPr lang="en-US" sz="2400" smtClean="0"/>
                        <a:t>4300</a:t>
                      </a:r>
                      <a:endParaRPr lang="en-US" sz="2400"/>
                    </a:p>
                  </a:txBody>
                  <a:tcPr>
                    <a:lnL w="12700" cmpd="sng">
                      <a:noFill/>
                    </a:lnL>
                    <a:lnR w="12700" cmpd="sng">
                      <a:noFill/>
                    </a:lnR>
                    <a:lnT w="12700" cmpd="sng">
                      <a:noFill/>
                    </a:lnT>
                    <a:lnB w="38100" cmpd="sng">
                      <a:noFill/>
                    </a:lnB>
                  </a:tcPr>
                </a:tc>
                <a:tc>
                  <a:txBody>
                    <a:bodyPr/>
                    <a:lstStyle/>
                    <a:p>
                      <a:pPr algn="l"/>
                      <a:r>
                        <a:rPr lang="en-US" sz="2400" smtClean="0"/>
                        <a:t>DelPiero</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4300</a:t>
                      </a:r>
                      <a:endParaRPr lang="en-US" sz="2400"/>
                    </a:p>
                  </a:txBody>
                  <a:tcPr>
                    <a:lnL w="12700" cmpd="sng">
                      <a:noFill/>
                    </a:lnL>
                    <a:lnR w="12700" cmpd="sng">
                      <a:noFill/>
                    </a:lnR>
                    <a:lnT w="12700" cmpd="sng">
                      <a:noFill/>
                    </a:lnT>
                    <a:lnB w="38100" cmpd="sng">
                      <a:noFill/>
                    </a:lnB>
                  </a:tcPr>
                </a:tc>
                <a:tc>
                  <a:txBody>
                    <a:bodyPr/>
                    <a:lstStyle/>
                    <a:p>
                      <a:pPr algn="l"/>
                      <a:r>
                        <a:rPr lang="en-US" sz="2400" smtClean="0"/>
                        <a:t>Ailish</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4300</a:t>
                      </a:r>
                      <a:endParaRPr lang="en-US" sz="2400"/>
                    </a:p>
                  </a:txBody>
                  <a:tcPr>
                    <a:lnL w="12700" cmpd="sng">
                      <a:noFill/>
                    </a:lnL>
                    <a:lnR w="12700" cmpd="sng">
                      <a:noFill/>
                    </a:lnR>
                    <a:lnT w="12700" cmpd="sng">
                      <a:noFill/>
                    </a:lnT>
                    <a:lnB w="38100" cmpd="sng">
                      <a:noFill/>
                    </a:lnB>
                  </a:tcPr>
                </a:tc>
                <a:tc>
                  <a:txBody>
                    <a:bodyPr/>
                    <a:lstStyle/>
                    <a:p>
                      <a:pPr algn="l"/>
                      <a:r>
                        <a:rPr lang="en-US" sz="2400" smtClean="0"/>
                        <a:t>Snyder</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4200</a:t>
                      </a:r>
                      <a:endParaRPr lang="en-US" sz="2400"/>
                    </a:p>
                  </a:txBody>
                  <a:tcPr>
                    <a:lnL w="12700" cmpd="sng">
                      <a:noFill/>
                    </a:lnL>
                    <a:lnR w="12700" cmpd="sng">
                      <a:noFill/>
                    </a:lnR>
                    <a:lnT w="12700" cmpd="sng">
                      <a:noFill/>
                    </a:lnT>
                    <a:lnB w="38100" cmpd="sng">
                      <a:noFill/>
                    </a:lnB>
                  </a:tcPr>
                </a:tc>
                <a:tc>
                  <a:txBody>
                    <a:bodyPr/>
                    <a:lstStyle/>
                    <a:p>
                      <a:pPr algn="l"/>
                      <a:r>
                        <a:rPr lang="en-US" sz="2400" smtClean="0"/>
                        <a:t>Lang</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bl>
          </a:graphicData>
        </a:graphic>
      </p:graphicFrame>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14400"/>
            <a:ext cx="7772400" cy="1143000"/>
          </a:xfrm>
        </p:spPr>
        <p:txBody>
          <a:bodyPr>
            <a:normAutofit fontScale="90000"/>
          </a:bodyPr>
          <a:lstStyle/>
          <a:p>
            <a:r>
              <a:rPr lang="en-US" dirty="0"/>
              <a:t>What was one idea that the leaders of the American Revolution shared with Enlightenment thinkers?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712438112"/>
              </p:ext>
            </p:extLst>
          </p:nvPr>
        </p:nvGraphicFramePr>
        <p:xfrm>
          <a:off x="0" y="2286000"/>
          <a:ext cx="9134475" cy="3895725"/>
        </p:xfrm>
        <a:graphic>
          <a:graphicData uri="http://schemas.openxmlformats.org/presentationml/2006/ole">
            <mc:AlternateContent xmlns:mc="http://schemas.openxmlformats.org/markup-compatibility/2006">
              <mc:Choice xmlns:v="urn:schemas-microsoft-com:vml" Requires="v">
                <p:oleObj spid="_x0000_s41990" name="Chart" r:id="rId8" imgW="9144000" imgH="3886310" progId="MSGraph.Chart.8">
                  <p:embed followColorScheme="full"/>
                </p:oleObj>
              </mc:Choice>
              <mc:Fallback>
                <p:oleObj name="Chart" r:id="rId8" imgW="9144000" imgH="3886310" progId="MSGraph.Chart.8">
                  <p:embed followColorScheme="full"/>
                  <p:pic>
                    <p:nvPicPr>
                      <p:cNvPr id="0" name="Picture 2"/>
                      <p:cNvPicPr>
                        <a:picLocks noChangeArrowheads="1"/>
                      </p:cNvPicPr>
                      <p:nvPr/>
                    </p:nvPicPr>
                    <p:blipFill>
                      <a:blip r:embed="rId9"/>
                      <a:srcRect/>
                      <a:stretch>
                        <a:fillRect/>
                      </a:stretch>
                    </p:blipFill>
                    <p:spPr bwMode="auto">
                      <a:xfrm>
                        <a:off x="0" y="2286000"/>
                        <a:ext cx="9134475" cy="389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Countdown"/>
          <p:cNvGrpSpPr/>
          <p:nvPr>
            <p:custDataLst>
              <p:tags r:id="rId4"/>
            </p:custDataLst>
          </p:nvPr>
        </p:nvGrpSpPr>
        <p:grpSpPr>
          <a:xfrm>
            <a:off x="8305800" y="17526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0" name="CorShape1"/>
          <p:cNvSpPr/>
          <p:nvPr>
            <p:custDataLst>
              <p:tags r:id="rId5"/>
            </p:custDataLst>
          </p:nvPr>
        </p:nvSpPr>
        <p:spPr>
          <a:xfrm>
            <a:off x="314959" y="3523826"/>
            <a:ext cx="558801" cy="5588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762000" y="2438400"/>
            <a:ext cx="8229600" cy="4525963"/>
          </a:xfrm>
        </p:spPr>
        <p:txBody>
          <a:bodyPr tIns="45720" bIns="45720">
            <a:noAutofit/>
          </a:bodyPr>
          <a:lstStyle/>
          <a:p>
            <a:pPr marL="525780" indent="-457200">
              <a:buFont typeface="Wingdings 3" pitchFamily="18" charset="2"/>
              <a:buAutoNum type="arabicPeriod"/>
            </a:pPr>
            <a:r>
              <a:rPr lang="en-US" sz="2800" dirty="0"/>
              <a:t>Colonies exist to provide raw materials and markets for mother countries.</a:t>
            </a:r>
          </a:p>
          <a:p>
            <a:pPr marL="525780" indent="-457200">
              <a:buFont typeface="Wingdings 3" pitchFamily="18" charset="2"/>
              <a:buAutoNum type="arabicPeriod"/>
            </a:pPr>
            <a:r>
              <a:rPr lang="en-US" sz="2800" dirty="0" smtClean="0"/>
              <a:t>The </a:t>
            </a:r>
            <a:r>
              <a:rPr lang="en-US" sz="2800" dirty="0"/>
              <a:t>people have the right to overthrow their government if it abuses its powers.</a:t>
            </a:r>
          </a:p>
          <a:p>
            <a:pPr marL="525780" indent="-457200">
              <a:buFont typeface="Wingdings 3" pitchFamily="18" charset="2"/>
              <a:buAutoNum type="arabicPeriod"/>
            </a:pPr>
            <a:r>
              <a:rPr lang="en-US" sz="2800" dirty="0" smtClean="0"/>
              <a:t>Governments </a:t>
            </a:r>
            <a:r>
              <a:rPr lang="en-US" sz="2800" dirty="0"/>
              <a:t>may restrict freedom of speech and of the press during times of crisis.</a:t>
            </a:r>
          </a:p>
          <a:p>
            <a:pPr marL="525780" indent="-457200">
              <a:buFont typeface="Wingdings 3" pitchFamily="18" charset="2"/>
              <a:buAutoNum type="arabicPeriod"/>
            </a:pPr>
            <a:r>
              <a:rPr lang="en-US" sz="2800" dirty="0" smtClean="0"/>
              <a:t>Factories </a:t>
            </a:r>
            <a:r>
              <a:rPr lang="en-US" sz="2800" dirty="0"/>
              <a:t>and businesses should be owned by the government rather than by individuals.</a:t>
            </a:r>
          </a:p>
        </p:txBody>
      </p:sp>
    </p:spTree>
    <p:custDataLst>
      <p:tags r:id="rId2"/>
    </p:custDataLst>
    <p:extLst>
      <p:ext uri="{BB962C8B-B14F-4D97-AF65-F5344CB8AC3E}">
        <p14:creationId xmlns:p14="http://schemas.microsoft.com/office/powerpoint/2010/main" val="756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7772400" cy="1143000"/>
          </a:xfrm>
        </p:spPr>
        <p:txBody>
          <a:bodyPr>
            <a:noAutofit/>
          </a:bodyPr>
          <a:lstStyle/>
          <a:p>
            <a:r>
              <a:rPr lang="en-US" sz="3200" dirty="0"/>
              <a:t>Natural law was a fundamental idea of </a:t>
            </a:r>
            <a:r>
              <a:rPr lang="en-US" sz="3200" dirty="0" smtClean="0"/>
              <a:t>the	Enlightenment</a:t>
            </a:r>
            <a:r>
              <a:rPr lang="en-US" sz="3200" dirty="0"/>
              <a:t>.</a:t>
            </a:r>
            <a:br>
              <a:rPr lang="en-US" sz="3200" dirty="0"/>
            </a:br>
            <a:r>
              <a:rPr lang="en-US" sz="3200" dirty="0"/>
              <a:t>Which concept is an application of natural law to the government’s role in the economic lives of its citizens?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063377195"/>
              </p:ext>
            </p:extLst>
          </p:nvPr>
        </p:nvGraphicFramePr>
        <p:xfrm>
          <a:off x="-355600" y="3136900"/>
          <a:ext cx="9134475" cy="3722688"/>
        </p:xfrm>
        <a:graphic>
          <a:graphicData uri="http://schemas.openxmlformats.org/presentationml/2006/ole">
            <mc:AlternateContent xmlns:mc="http://schemas.openxmlformats.org/markup-compatibility/2006">
              <mc:Choice xmlns:v="urn:schemas-microsoft-com:vml" Requires="v">
                <p:oleObj spid="_x0000_s40966" name="Chart" r:id="rId8" imgW="9144000" imgH="3257594" progId="MSGraph.Chart.8">
                  <p:embed followColorScheme="full"/>
                </p:oleObj>
              </mc:Choice>
              <mc:Fallback>
                <p:oleObj name="Chart" r:id="rId8" imgW="9144000" imgH="3257594" progId="MSGraph.Chart.8">
                  <p:embed followColorScheme="full"/>
                  <p:pic>
                    <p:nvPicPr>
                      <p:cNvPr id="0" name="Picture 2"/>
                      <p:cNvPicPr>
                        <a:picLocks noChangeArrowheads="1"/>
                      </p:cNvPicPr>
                      <p:nvPr/>
                    </p:nvPicPr>
                    <p:blipFill>
                      <a:blip r:embed="rId9"/>
                      <a:srcRect/>
                      <a:stretch>
                        <a:fillRect/>
                      </a:stretch>
                    </p:blipFill>
                    <p:spPr bwMode="auto">
                      <a:xfrm>
                        <a:off x="-355600" y="3136900"/>
                        <a:ext cx="9134475" cy="3722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Countdown"/>
          <p:cNvGrpSpPr/>
          <p:nvPr>
            <p:custDataLst>
              <p:tags r:id="rId4"/>
            </p:custDataLst>
          </p:nvPr>
        </p:nvGrpSpPr>
        <p:grpSpPr>
          <a:xfrm>
            <a:off x="8153400" y="2438400"/>
            <a:ext cx="635000" cy="635000"/>
            <a:chOff x="8318500" y="6032500"/>
            <a:chExt cx="635000" cy="635000"/>
          </a:xfrm>
        </p:grpSpPr>
        <p:sp>
          <p:nvSpPr>
            <p:cNvPr id="10"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a:latin typeface="Tahoma"/>
              </a:endParaRPr>
            </a:p>
          </p:txBody>
        </p:sp>
      </p:grpSp>
      <p:sp>
        <p:nvSpPr>
          <p:cNvPr id="7" name="CorShape1"/>
          <p:cNvSpPr/>
          <p:nvPr>
            <p:custDataLst>
              <p:tags r:id="rId5"/>
            </p:custDataLst>
          </p:nvPr>
        </p:nvSpPr>
        <p:spPr>
          <a:xfrm>
            <a:off x="467360" y="3508587"/>
            <a:ext cx="558800" cy="5588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14400" y="3276600"/>
            <a:ext cx="8229600" cy="4525963"/>
          </a:xfrm>
        </p:spPr>
        <p:txBody>
          <a:bodyPr tIns="45720" bIns="45720">
            <a:noAutofit/>
          </a:bodyPr>
          <a:lstStyle/>
          <a:p>
            <a:pPr marL="525780" indent="-457200">
              <a:buFont typeface="Wingdings 3" pitchFamily="18" charset="2"/>
              <a:buAutoNum type="arabicPeriod"/>
            </a:pPr>
            <a:r>
              <a:rPr lang="en-US" sz="2800" dirty="0" smtClean="0"/>
              <a:t>free </a:t>
            </a:r>
            <a:r>
              <a:rPr lang="en-US" sz="2800" dirty="0"/>
              <a:t>markets based on supply and </a:t>
            </a:r>
            <a:r>
              <a:rPr lang="en-US" sz="2800" dirty="0" smtClean="0"/>
              <a:t>demand</a:t>
            </a:r>
          </a:p>
          <a:p>
            <a:pPr marL="525780" indent="-457200">
              <a:buFont typeface="Wingdings 3" pitchFamily="18" charset="2"/>
              <a:buAutoNum type="arabicPeriod"/>
            </a:pPr>
            <a:r>
              <a:rPr lang="en-US" sz="2800" dirty="0" smtClean="0"/>
              <a:t> </a:t>
            </a:r>
            <a:r>
              <a:rPr lang="en-US" sz="2800" dirty="0"/>
              <a:t>government control to achieve a favorable balance of trade	 </a:t>
            </a:r>
          </a:p>
          <a:p>
            <a:pPr marL="525780" indent="-457200">
              <a:buFont typeface="Wingdings 3" pitchFamily="18" charset="2"/>
              <a:buAutoNum type="arabicPeriod"/>
            </a:pPr>
            <a:r>
              <a:rPr lang="en-US" sz="2800" dirty="0" smtClean="0"/>
              <a:t>agriculture </a:t>
            </a:r>
            <a:r>
              <a:rPr lang="en-US" sz="2800" dirty="0"/>
              <a:t>based on tenant farming and serfdom	 </a:t>
            </a:r>
          </a:p>
          <a:p>
            <a:pPr marL="525780" indent="-457200">
              <a:buFont typeface="Wingdings 3" pitchFamily="18" charset="2"/>
              <a:buAutoNum type="arabicPeriod"/>
            </a:pPr>
            <a:r>
              <a:rPr lang="en-US" sz="2800" dirty="0" smtClean="0"/>
              <a:t>lower </a:t>
            </a:r>
            <a:r>
              <a:rPr lang="en-US" sz="2800" dirty="0"/>
              <a:t>taxes on the most privileged groups in society</a:t>
            </a:r>
          </a:p>
        </p:txBody>
      </p:sp>
    </p:spTree>
    <p:custDataLst>
      <p:tags r:id="rId2"/>
    </p:custDataLst>
    <p:extLst>
      <p:ext uri="{BB962C8B-B14F-4D97-AF65-F5344CB8AC3E}">
        <p14:creationId xmlns:p14="http://schemas.microsoft.com/office/powerpoint/2010/main" val="848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838200"/>
            <a:ext cx="7772400" cy="1143000"/>
          </a:xfrm>
        </p:spPr>
        <p:txBody>
          <a:bodyPr>
            <a:noAutofit/>
          </a:bodyPr>
          <a:lstStyle/>
          <a:p>
            <a:r>
              <a:rPr lang="en-US" sz="2400" dirty="0"/>
              <a:t>In exploring the relationship between governments and people, Thomas Hobbes argued that governments resulted from a social contract to maintain an orderly society. John Locke, another philosopher of the Enlightenment, inspired American revolutionaries by arguing that a new social</a:t>
            </a:r>
            <a:br>
              <a:rPr lang="en-US" sz="2400" dirty="0"/>
            </a:br>
            <a:r>
              <a:rPr lang="en-US" sz="2400" dirty="0"/>
              <a:t>contract could be instituted under what circumstance?</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164886197"/>
              </p:ext>
            </p:extLst>
          </p:nvPr>
        </p:nvGraphicFramePr>
        <p:xfrm>
          <a:off x="304800" y="2819400"/>
          <a:ext cx="9134475" cy="4038600"/>
        </p:xfrm>
        <a:graphic>
          <a:graphicData uri="http://schemas.openxmlformats.org/presentationml/2006/ole">
            <mc:AlternateContent xmlns:mc="http://schemas.openxmlformats.org/markup-compatibility/2006">
              <mc:Choice xmlns:v="urn:schemas-microsoft-com:vml" Requires="v">
                <p:oleObj spid="_x0000_s39942" name="Chart" r:id="rId8" imgW="9144000" imgH="3552904" progId="MSGraph.Chart.8">
                  <p:embed followColorScheme="full"/>
                </p:oleObj>
              </mc:Choice>
              <mc:Fallback>
                <p:oleObj name="Chart" r:id="rId8" imgW="9144000" imgH="3552904" progId="MSGraph.Chart.8">
                  <p:embed followColorScheme="full"/>
                  <p:pic>
                    <p:nvPicPr>
                      <p:cNvPr id="0" name="Picture 2"/>
                      <p:cNvPicPr>
                        <a:picLocks noChangeArrowheads="1"/>
                      </p:cNvPicPr>
                      <p:nvPr/>
                    </p:nvPicPr>
                    <p:blipFill>
                      <a:blip r:embed="rId9"/>
                      <a:srcRect/>
                      <a:stretch>
                        <a:fillRect/>
                      </a:stretch>
                    </p:blipFill>
                    <p:spPr bwMode="auto">
                      <a:xfrm>
                        <a:off x="304800" y="2819400"/>
                        <a:ext cx="9134475" cy="403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14400" y="2971800"/>
            <a:ext cx="8229600" cy="4525963"/>
          </a:xfrm>
        </p:spPr>
        <p:txBody>
          <a:bodyPr tIns="45720" bIns="45720">
            <a:noAutofit/>
          </a:bodyPr>
          <a:lstStyle/>
          <a:p>
            <a:pPr marL="525780" indent="-457200">
              <a:spcBef>
                <a:spcPct val="20000"/>
              </a:spcBef>
              <a:buFont typeface="Wingdings 3" pitchFamily="18" charset="2"/>
              <a:buAutoNum type="arabicPeriod"/>
            </a:pPr>
            <a:r>
              <a:rPr lang="en-US" sz="3200" dirty="0"/>
              <a:t>if a government failed to compel obedience</a:t>
            </a:r>
          </a:p>
          <a:p>
            <a:pPr marL="525780" indent="-457200">
              <a:spcBef>
                <a:spcPct val="20000"/>
              </a:spcBef>
              <a:buFont typeface="Wingdings 3" pitchFamily="18" charset="2"/>
              <a:buAutoNum type="arabicPeriod"/>
            </a:pPr>
            <a:r>
              <a:rPr lang="en-US" sz="3200" dirty="0"/>
              <a:t>if a government violated people’s natural rights</a:t>
            </a:r>
          </a:p>
          <a:p>
            <a:pPr marL="525780" indent="-457200">
              <a:spcBef>
                <a:spcPct val="20000"/>
              </a:spcBef>
              <a:buFont typeface="Wingdings 3" pitchFamily="18" charset="2"/>
              <a:buAutoNum type="arabicPeriod"/>
            </a:pPr>
            <a:r>
              <a:rPr lang="en-US" sz="3200" dirty="0"/>
              <a:t>if a government failed to protect people from economic inequality</a:t>
            </a:r>
          </a:p>
          <a:p>
            <a:pPr marL="525780" indent="-457200">
              <a:spcBef>
                <a:spcPct val="20000"/>
              </a:spcBef>
              <a:buFont typeface="Wingdings 3" pitchFamily="18" charset="2"/>
              <a:buAutoNum type="arabicPeriod"/>
            </a:pPr>
            <a:r>
              <a:rPr lang="en-US" sz="3200" dirty="0"/>
              <a:t>if a government entered into alliances with foreign governments</a:t>
            </a:r>
          </a:p>
        </p:txBody>
      </p:sp>
      <p:grpSp>
        <p:nvGrpSpPr>
          <p:cNvPr id="7" name="Countdown"/>
          <p:cNvGrpSpPr/>
          <p:nvPr>
            <p:custDataLst>
              <p:tags r:id="rId5"/>
            </p:custDataLst>
          </p:nvPr>
        </p:nvGrpSpPr>
        <p:grpSpPr>
          <a:xfrm>
            <a:off x="8229600" y="2286000"/>
            <a:ext cx="635000" cy="635000"/>
            <a:chOff x="8318500" y="6032500"/>
            <a:chExt cx="635000" cy="635000"/>
          </a:xfrm>
        </p:grpSpPr>
        <p:sp>
          <p:nvSpPr>
            <p:cNvPr id="6"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8" name="CorShape1"/>
          <p:cNvSpPr/>
          <p:nvPr>
            <p:custDataLst>
              <p:tags r:id="rId6"/>
            </p:custDataLst>
          </p:nvPr>
        </p:nvSpPr>
        <p:spPr>
          <a:xfrm>
            <a:off x="553719" y="4080933"/>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4094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7772400" cy="1143000"/>
          </a:xfrm>
        </p:spPr>
        <p:txBody>
          <a:bodyPr>
            <a:normAutofit fontScale="90000"/>
          </a:bodyPr>
          <a:lstStyle/>
          <a:p>
            <a:r>
              <a:rPr lang="en-US" dirty="0" smtClean="0"/>
              <a:t>In a Democracy, the source of authority for the government is the</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618634816"/>
              </p:ext>
            </p:extLst>
          </p:nvPr>
        </p:nvGraphicFramePr>
        <p:xfrm>
          <a:off x="-50800" y="2451100"/>
          <a:ext cx="9144000" cy="2543175"/>
        </p:xfrm>
        <a:graphic>
          <a:graphicData uri="http://schemas.openxmlformats.org/presentationml/2006/ole">
            <mc:AlternateContent xmlns:mc="http://schemas.openxmlformats.org/markup-compatibility/2006">
              <mc:Choice xmlns:v="urn:schemas-microsoft-com:vml" Requires="v">
                <p:oleObj spid="_x0000_s38918" name="Chart" r:id="rId8" imgW="9144000" imgH="2543231" progId="MSGraph.Chart.8">
                  <p:embed followColorScheme="full"/>
                </p:oleObj>
              </mc:Choice>
              <mc:Fallback>
                <p:oleObj name="Chart" r:id="rId8" imgW="9144000" imgH="2543231" progId="MSGraph.Chart.8">
                  <p:embed followColorScheme="full"/>
                  <p:pic>
                    <p:nvPicPr>
                      <p:cNvPr id="0" name="Picture 2"/>
                      <p:cNvPicPr>
                        <a:picLocks noChangeArrowheads="1"/>
                      </p:cNvPicPr>
                      <p:nvPr/>
                    </p:nvPicPr>
                    <p:blipFill>
                      <a:blip r:embed="rId9"/>
                      <a:srcRect/>
                      <a:stretch>
                        <a:fillRect/>
                      </a:stretch>
                    </p:blipFill>
                    <p:spPr bwMode="auto">
                      <a:xfrm>
                        <a:off x="-50800" y="2451100"/>
                        <a:ext cx="9144000" cy="254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219200" y="2590800"/>
            <a:ext cx="8229600" cy="4525963"/>
          </a:xfrm>
        </p:spPr>
        <p:txBody>
          <a:bodyPr tIns="45720" bIns="45720">
            <a:noAutofit/>
          </a:bodyPr>
          <a:lstStyle/>
          <a:p>
            <a:pPr marL="525780" indent="-457200">
              <a:spcBef>
                <a:spcPct val="20000"/>
              </a:spcBef>
              <a:buFont typeface="Wingdings 3" pitchFamily="18" charset="2"/>
              <a:buAutoNum type="arabicPeriod"/>
            </a:pPr>
            <a:r>
              <a:rPr lang="en-US" sz="3200" dirty="0" smtClean="0"/>
              <a:t>A Head of State</a:t>
            </a:r>
          </a:p>
          <a:p>
            <a:pPr marL="525780" indent="-457200">
              <a:spcBef>
                <a:spcPct val="20000"/>
              </a:spcBef>
              <a:buFont typeface="Wingdings 3" pitchFamily="18" charset="2"/>
              <a:buAutoNum type="arabicPeriod"/>
            </a:pPr>
            <a:r>
              <a:rPr lang="en-US" sz="3200" dirty="0" smtClean="0"/>
              <a:t>Legislature</a:t>
            </a:r>
          </a:p>
          <a:p>
            <a:pPr marL="525780" indent="-457200">
              <a:spcBef>
                <a:spcPct val="20000"/>
              </a:spcBef>
              <a:buFont typeface="Wingdings 3" pitchFamily="18" charset="2"/>
              <a:buAutoNum type="arabicPeriod"/>
            </a:pPr>
            <a:r>
              <a:rPr lang="en-US" sz="3200" dirty="0" smtClean="0"/>
              <a:t>Courts</a:t>
            </a:r>
          </a:p>
          <a:p>
            <a:pPr marL="525780" indent="-457200">
              <a:spcBef>
                <a:spcPct val="20000"/>
              </a:spcBef>
              <a:buFont typeface="Wingdings 3" pitchFamily="18" charset="2"/>
              <a:buAutoNum type="arabicPeriod"/>
            </a:pPr>
            <a:r>
              <a:rPr lang="en-US" sz="3200" dirty="0" smtClean="0"/>
              <a:t>People</a:t>
            </a:r>
          </a:p>
        </p:txBody>
      </p:sp>
      <p:grpSp>
        <p:nvGrpSpPr>
          <p:cNvPr id="5" name="Countdown"/>
          <p:cNvGrpSpPr/>
          <p:nvPr>
            <p:custDataLst>
              <p:tags r:id="rId5"/>
            </p:custDataLst>
          </p:nvPr>
        </p:nvGrpSpPr>
        <p:grpSpPr>
          <a:xfrm>
            <a:off x="8229600" y="2362200"/>
            <a:ext cx="635000" cy="635000"/>
            <a:chOff x="8318500" y="6032500"/>
            <a:chExt cx="635000" cy="635000"/>
          </a:xfrm>
        </p:grpSpPr>
        <p:sp>
          <p:nvSpPr>
            <p:cNvPr id="9" name="CD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8318500" y="6032500"/>
              <a:ext cx="635000" cy="635000"/>
            </a:xfrm>
            <a:prstGeom prst="rect">
              <a:avLst/>
            </a:prstGeom>
            <a:noFill/>
          </p:spPr>
          <p:txBody>
            <a:bodyPr vert="horz" rtlCol="0" anchor="ctr" anchorCtr="1">
              <a:noAutofit/>
            </a:bodyPr>
            <a:lstStyle/>
            <a:p>
              <a:pPr algn="ctr"/>
              <a:r>
                <a:rPr lang="en-US" sz="2400" b="1" smtClean="0">
                  <a:latin typeface="Tahoma"/>
                </a:rPr>
                <a:t>20</a:t>
              </a:r>
              <a:endParaRPr lang="en-US" sz="2400" b="1" dirty="0">
                <a:latin typeface="Tahoma"/>
              </a:endParaRPr>
            </a:p>
          </p:txBody>
        </p:sp>
      </p:grpSp>
      <p:sp>
        <p:nvSpPr>
          <p:cNvPr id="11" name="CorShape1"/>
          <p:cNvSpPr/>
          <p:nvPr>
            <p:custDataLst>
              <p:tags r:id="rId6"/>
            </p:custDataLst>
          </p:nvPr>
        </p:nvSpPr>
        <p:spPr>
          <a:xfrm>
            <a:off x="934719" y="4413165"/>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32932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534400" cy="1840087"/>
          </a:xfrm>
        </p:spPr>
        <p:txBody>
          <a:bodyPr>
            <a:normAutofit/>
          </a:bodyPr>
          <a:lstStyle/>
          <a:p>
            <a:pPr algn="l"/>
            <a:r>
              <a:rPr lang="en-US" sz="2700" dirty="0"/>
              <a:t>Why was the formation of labor unions an effect of U.S. industrialization in the late 1800s?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58064165"/>
              </p:ext>
            </p:extLst>
          </p:nvPr>
        </p:nvGraphicFramePr>
        <p:xfrm>
          <a:off x="0" y="1981200"/>
          <a:ext cx="9134475" cy="4651375"/>
        </p:xfrm>
        <a:graphic>
          <a:graphicData uri="http://schemas.openxmlformats.org/presentationml/2006/ole">
            <mc:AlternateContent xmlns:mc="http://schemas.openxmlformats.org/markup-compatibility/2006">
              <mc:Choice xmlns:v="urn:schemas-microsoft-com:vml" Requires="v">
                <p:oleObj spid="_x0000_s37894" name="Chart" r:id="rId8" imgW="9144000" imgH="4648225" progId="MSGraph.Chart.8">
                  <p:embed followColorScheme="full"/>
                </p:oleObj>
              </mc:Choice>
              <mc:Fallback>
                <p:oleObj name="Chart" r:id="rId8" imgW="9144000" imgH="4648225" progId="MSGraph.Chart.8">
                  <p:embed followColorScheme="full"/>
                  <p:pic>
                    <p:nvPicPr>
                      <p:cNvPr id="0" name="Picture 2"/>
                      <p:cNvPicPr>
                        <a:picLocks noChangeArrowheads="1"/>
                      </p:cNvPicPr>
                      <p:nvPr/>
                    </p:nvPicPr>
                    <p:blipFill>
                      <a:blip r:embed="rId9"/>
                      <a:srcRect/>
                      <a:stretch>
                        <a:fillRect/>
                      </a:stretch>
                    </p:blipFill>
                    <p:spPr bwMode="auto">
                      <a:xfrm>
                        <a:off x="0" y="1981200"/>
                        <a:ext cx="9134475" cy="465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rShape1"/>
          <p:cNvSpPr/>
          <p:nvPr>
            <p:custDataLst>
              <p:tags r:id="rId4"/>
            </p:custDataLst>
          </p:nvPr>
        </p:nvSpPr>
        <p:spPr>
          <a:xfrm>
            <a:off x="228600" y="5918201"/>
            <a:ext cx="939801" cy="939799"/>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5"/>
            </p:custDataLst>
          </p:nvPr>
        </p:nvSpPr>
        <p:spPr>
          <a:xfrm>
            <a:off x="1143000" y="2057400"/>
            <a:ext cx="8229600" cy="4525963"/>
          </a:xfrm>
        </p:spPr>
        <p:txBody>
          <a:bodyPr tIns="45720" bIns="45720">
            <a:noAutofit/>
          </a:bodyPr>
          <a:lstStyle/>
          <a:p>
            <a:pPr marL="514350" indent="-514350">
              <a:buFont typeface="Wingdings" pitchFamily="2" charset="2"/>
              <a:buAutoNum type="arabicPeriod"/>
            </a:pPr>
            <a:r>
              <a:rPr lang="en-US" dirty="0"/>
              <a:t> Unions were needed to guarantee a steady supply of workers. </a:t>
            </a:r>
          </a:p>
          <a:p>
            <a:pPr marL="514350" indent="-514350">
              <a:buFont typeface="Wingdings" pitchFamily="2" charset="2"/>
              <a:buAutoNum type="arabicPeriod"/>
            </a:pPr>
            <a:r>
              <a:rPr lang="en-US" dirty="0" smtClean="0"/>
              <a:t>Union </a:t>
            </a:r>
            <a:r>
              <a:rPr lang="en-US" dirty="0"/>
              <a:t>membership was required for employment in new industries. </a:t>
            </a:r>
          </a:p>
          <a:p>
            <a:pPr marL="514350" indent="-514350">
              <a:buFont typeface="Wingdings" pitchFamily="2" charset="2"/>
              <a:buAutoNum type="arabicPeriod"/>
            </a:pPr>
            <a:r>
              <a:rPr lang="en-US" dirty="0" smtClean="0"/>
              <a:t>Factory </a:t>
            </a:r>
            <a:r>
              <a:rPr lang="en-US" dirty="0"/>
              <a:t>owners set up labor unions in order to control their large workforce. </a:t>
            </a:r>
          </a:p>
          <a:p>
            <a:pPr marL="514350" indent="-514350">
              <a:buFont typeface="Wingdings" pitchFamily="2" charset="2"/>
              <a:buAutoNum type="arabicPeriod"/>
            </a:pPr>
            <a:r>
              <a:rPr lang="en-US" dirty="0" smtClean="0"/>
              <a:t>Unions </a:t>
            </a:r>
            <a:r>
              <a:rPr lang="en-US" dirty="0"/>
              <a:t>organized industrial workers to protest unsafe working conditions and long workdays</a:t>
            </a:r>
            <a:r>
              <a:rPr lang="en-US" dirty="0" smtClean="0"/>
              <a:t>.</a:t>
            </a:r>
            <a:endParaRPr lang="en-US" sz="3200" dirty="0"/>
          </a:p>
        </p:txBody>
      </p:sp>
      <p:grpSp>
        <p:nvGrpSpPr>
          <p:cNvPr id="14" name="Countdown"/>
          <p:cNvGrpSpPr/>
          <p:nvPr>
            <p:custDataLst>
              <p:tags r:id="rId6"/>
            </p:custDataLst>
          </p:nvPr>
        </p:nvGrpSpPr>
        <p:grpSpPr>
          <a:xfrm>
            <a:off x="7620000" y="1295400"/>
            <a:ext cx="1270000" cy="635000"/>
            <a:chOff x="7683500" y="5842000"/>
            <a:chExt cx="1270000" cy="635000"/>
          </a:xfrm>
        </p:grpSpPr>
        <p:sp>
          <p:nvSpPr>
            <p:cNvPr id="12"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:20</a:t>
              </a:r>
              <a:endParaRPr lang="en-US" sz="2400" b="1" dirty="0">
                <a:solidFill>
                  <a:srgbClr val="FF0000"/>
                </a:solidFill>
                <a:latin typeface="Tahoma"/>
              </a:endParaRPr>
            </a:p>
          </p:txBody>
        </p:sp>
        <p:cxnSp>
          <p:nvCxnSpPr>
            <p:cNvPr id="13"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extLst>
      <p:ext uri="{BB962C8B-B14F-4D97-AF65-F5344CB8AC3E}">
        <p14:creationId xmlns:p14="http://schemas.microsoft.com/office/powerpoint/2010/main" val="3096122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0"/>
  <p:tag name="RACERSMAXDISPLAYED" val="0"/>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POWERPOINTVERSION" val="14.0"/>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37"/>
  <p:tag name="FONTSIZE" val="28"/>
  <p:tag name="BULLETTYPE" val="ppBulletArabicPeriod"/>
  <p:tag name="ANSWERTEXT" val="can elect new leadership by voting in elections. &#10;have greater freedoms than citizens in democracies. &#10;can amend their constitutions by gathering signatures on petitions. &#10;must engage in revolution in order to achieve governmental change"/>
</p:tagLst>
</file>

<file path=ppt/tags/tag10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0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02.xml><?xml version="1.0" encoding="utf-8"?>
<p:tagLst xmlns:a="http://schemas.openxmlformats.org/drawingml/2006/main" xmlns:r="http://schemas.openxmlformats.org/officeDocument/2006/relationships" xmlns:p="http://schemas.openxmlformats.org/presentationml/2006/main">
  <p:tag name="TEXTLENGTH" val="222"/>
  <p:tag name="FONTSIZE" val="24"/>
  <p:tag name="BULLETTYPE" val="ppBulletArabicPeriod"/>
  <p:tag name="ANSWERTEXT" val="Lenin had few skills as a military leader &#10;Russia shared in the responsibility for World War I.  &#10;Lenin believed that Russia should withdraw from World War I.  &#10;The Bolshevik Revolution had the support of the Russian army."/>
  <p:tag name="ANSWERBULLETS" val="3"/>
  <p:tag name="OLDNUMANSWERS" val="4"/>
</p:tagLst>
</file>

<file path=ppt/tags/tag103.xml><?xml version="1.0" encoding="utf-8"?>
<p:tagLst xmlns:a="http://schemas.openxmlformats.org/drawingml/2006/main" xmlns:r="http://schemas.openxmlformats.org/officeDocument/2006/relationships" xmlns:p="http://schemas.openxmlformats.org/presentationml/2006/main">
  <p:tag name="SLIDEID" val="2AD91CE87C6E4C4596ED40B59A2DFC98"/>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Weimar Republic was established in Germany following World War I. An important factor leading to the collapse of the Weimar Republic and the rise of Nazi dictatorship that took Germany into World War II was"/>
  <p:tag name="SLIDEORDER" val="2"/>
  <p:tag name="SLIDEGUID" val="CFDEE28B4AD046F6907B789945643390"/>
  <p:tag name="COUNTDOWNSECONDS" val="20"/>
  <p:tag name="ANSWERSALIAS" val="Germany’s resentment of U.S. involvement in European affairs.   |smicln|the rise of independence movements in Germany’s overseas colonies.  |smicln|Germany’s failure to rebuild its armed forces following World War I.  |smicln|the economic burden of war reparations (payments) to Germany’s former enemies."/>
  <p:tag name="VALUES" val="Incorrect|smicln|Incorrect|smicln|Incorrect|smicln|Correct"/>
  <p:tag name="TOTALRESPONSES" val="15"/>
  <p:tag name="RESPONSECOUNT" val="15"/>
  <p:tag name="SLICED" val="False"/>
  <p:tag name="RESPONSES" val="4;4;4;4;4;4;4;4;4;4;4;4;1;4;4;"/>
  <p:tag name="CHARTSTRINGSTD" val="1 0 0 14"/>
  <p:tag name="CHARTSTRINGREV" val="14 0 0 1"/>
  <p:tag name="CHARTSTRINGSTDPER" val="0.0666666666666667 0 0 0.933333333333333"/>
  <p:tag name="CHARTSTRINGREVPER" val="0.933333333333333 0 0 0.0666666666666667"/>
  <p:tag name="RESPONSESGATHERED" val="False"/>
</p:tagLst>
</file>

<file path=ppt/tags/tag104.xml><?xml version="1.0" encoding="utf-8"?>
<p:tagLst xmlns:a="http://schemas.openxmlformats.org/drawingml/2006/main" xmlns:r="http://schemas.openxmlformats.org/officeDocument/2006/relationships" xmlns:p="http://schemas.openxmlformats.org/presentationml/2006/main">
  <p:tag name="CHARTTYPE" val="3"/>
</p:tagLst>
</file>

<file path=ppt/tags/tag10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06.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07.xml><?xml version="1.0" encoding="utf-8"?>
<p:tagLst xmlns:a="http://schemas.openxmlformats.org/drawingml/2006/main" xmlns:r="http://schemas.openxmlformats.org/officeDocument/2006/relationships" xmlns:p="http://schemas.openxmlformats.org/presentationml/2006/main">
  <p:tag name="TEXTLENGTH" val="283"/>
  <p:tag name="FONTSIZE" val="24"/>
  <p:tag name="BULLETTYPE" val="ppBulletArabicPeriod"/>
  <p:tag name="ANSWERTEXT" val="Germany’s resentment of U.S. involvement in European affairs.   &#10;the rise of independence movements in Germany’s overseas colonies.  &#10;Germany’s failure to rebuild its armed forces following World War I.  &#10;the economic burden of war reparations (payments) to Germany’s former enemies."/>
  <p:tag name="ANSWERBULLETS" val="3"/>
  <p:tag name="OLDNUMANSWERS" val="4"/>
</p:tagLst>
</file>

<file path=ppt/tags/tag108.xml><?xml version="1.0" encoding="utf-8"?>
<p:tagLst xmlns:a="http://schemas.openxmlformats.org/drawingml/2006/main" xmlns:r="http://schemas.openxmlformats.org/officeDocument/2006/relationships" xmlns:p="http://schemas.openxmlformats.org/presentationml/2006/main">
  <p:tag name="SLIDEID" val="7AE370C4455142EEA55F0A38EAA6ED8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Britain and France suffered heavy casualties during World War I. Because of this, when faced with Axis expansion before World War II, these countries were"/>
  <p:tag name="SLIDEORDER" val="2"/>
  <p:tag name="SLIDEGUID" val="B8B5EDA9DEFA4DB58AD54D31442EB8BA"/>
  <p:tag name="COUNTDOWNSECONDS" val="20"/>
  <p:tag name="ANSWERSALIAS" val="Unwilling to take actions that might start another war.|smicln|prepared to use military intervention wherever necessary.|smicln|dependent on the United States to intervene in an international crisis.   |smicln|reluctant to call upon the League of Nations to settle disputes. "/>
  <p:tag name="VALUES" val="Correct|smicln|Incorrect|smicln|Incorrect|smicln|Incorrect"/>
  <p:tag name="TOTALRESPONSES" val="15"/>
  <p:tag name="RESPONSECOUNT" val="15"/>
  <p:tag name="SLICED" val="False"/>
  <p:tag name="RESPONSES" val="1;1;1;1;1;1;1;1;1;1;1;1;1;1;3;"/>
  <p:tag name="CHARTSTRINGSTD" val="14 0 1 0"/>
  <p:tag name="CHARTSTRINGREV" val="0 1 0 14"/>
  <p:tag name="CHARTSTRINGSTDPER" val="0.933333333333333 0 0.0666666666666667 0"/>
  <p:tag name="CHARTSTRINGREVPER" val="0 0.0666666666666667 0 0.933333333333333"/>
  <p:tag name="RESPONSESGATHERED" val="False"/>
</p:tagLst>
</file>

<file path=ppt/tags/tag109.xml><?xml version="1.0" encoding="utf-8"?>
<p:tagLst xmlns:a="http://schemas.openxmlformats.org/drawingml/2006/main" xmlns:r="http://schemas.openxmlformats.org/officeDocument/2006/relationships" xmlns:p="http://schemas.openxmlformats.org/presentationml/2006/main">
  <p:tag name="CHARTTYPE" val="3"/>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11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1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12.xml><?xml version="1.0" encoding="utf-8"?>
<p:tagLst xmlns:a="http://schemas.openxmlformats.org/drawingml/2006/main" xmlns:r="http://schemas.openxmlformats.org/officeDocument/2006/relationships" xmlns:p="http://schemas.openxmlformats.org/presentationml/2006/main">
  <p:tag name="TEXTLENGTH" val="254"/>
  <p:tag name="FONTSIZE" val="24"/>
  <p:tag name="BULLETTYPE" val="ppBulletArabicPeriod"/>
  <p:tag name="ANSWERTEXT" val="Unwilling to take actions that might start another war.&#10;prepared to use military intervention wherever necessary.&#10;dependent on the United States to intervene in an international crisis.   &#10;reluctant to call upon the League of Nations to settle disputes. "/>
  <p:tag name="ANSWERBULLETS" val="3"/>
  <p:tag name="OLDNUMANSWERS" val="4"/>
</p:tagLst>
</file>

<file path=ppt/tags/tag113.xml><?xml version="1.0" encoding="utf-8"?>
<p:tagLst xmlns:a="http://schemas.openxmlformats.org/drawingml/2006/main" xmlns:r="http://schemas.openxmlformats.org/officeDocument/2006/relationships" xmlns:p="http://schemas.openxmlformats.org/presentationml/2006/main">
  <p:tag name="SLIDEID" val="0184D19BFFEE4AC3A3F5B1AD387A10A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fter World War I, the League of Nations was created to help resolve international conflicts before they led to war.  What did Japan’s successful invasion of Manchuria in 1931 indicate about the ability of the League of Nations to prevent World War II?"/>
  <p:tag name="SLIDEORDER" val="2"/>
  <p:tag name="SLIDEGUID" val="A856A72F72C84AE19A40124F8BF172C6"/>
  <p:tag name="COUNTDOWNSECONDS" val="20"/>
  <p:tag name="ANSWERSALIAS" val=" The League had little power to stop acts of aggression.   |smicln|The League was concerned only with disputes in Europe.   |smicln|The League’s army was unprepared for modern warfare.   |smicln|The League was led by countries with the weakest military forces."/>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114.xml><?xml version="1.0" encoding="utf-8"?>
<p:tagLst xmlns:a="http://schemas.openxmlformats.org/drawingml/2006/main" xmlns:r="http://schemas.openxmlformats.org/officeDocument/2006/relationships" xmlns:p="http://schemas.openxmlformats.org/presentationml/2006/main">
  <p:tag name="CHARTTYPE" val="3"/>
</p:tagLst>
</file>

<file path=ppt/tags/tag11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16.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17.xml><?xml version="1.0" encoding="utf-8"?>
<p:tagLst xmlns:a="http://schemas.openxmlformats.org/drawingml/2006/main" xmlns:r="http://schemas.openxmlformats.org/officeDocument/2006/relationships" xmlns:p="http://schemas.openxmlformats.org/presentationml/2006/main">
  <p:tag name="TEXTLENGTH" val="239"/>
  <p:tag name="FONTSIZE" val="32"/>
  <p:tag name="BULLETTYPE" val="ppBulletArabicPeriod"/>
  <p:tag name="ANSWERTEXT" val=" The League had little power to stop acts of aggression.   &#10;The League was concerned only with disputes in Europe.   &#10;The League’s army was unprepared for modern warfare.   &#10;The League was led by countries with the weakest military forces."/>
  <p:tag name="ANSWERBULLETS" val="3"/>
  <p:tag name="OLDNUMANSWERS" val="4"/>
</p:tagLst>
</file>

<file path=ppt/tags/tag118.xml><?xml version="1.0" encoding="utf-8"?>
<p:tagLst xmlns:a="http://schemas.openxmlformats.org/drawingml/2006/main" xmlns:r="http://schemas.openxmlformats.org/officeDocument/2006/relationships" xmlns:p="http://schemas.openxmlformats.org/presentationml/2006/main">
  <p:tag name="SLIDEID" val="AEB638B0384F4F6F91D3B55452DFE5DC"/>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6D179250B52C413E9F5407A132278AFD"/>
  <p:tag name="COUNTDOWNSECONDS" val="20"/>
  <p:tag name="QUESTIONALIAS" val="The League of Nations was created after World War I as a forum for resolving international conflicts. However, the League was unable to resolve tensions that led to World War II. One factor that contributed to the ineffectiveness of the League was the"/>
  <p:tag name="ANSWERSALIAS" val=" breakup of colonial empires in Africa and Asia.  |smicln|decision of the United States not to join the League.  |smicln|opposition of League members to the Treaty of Versailles.  |smicln|rise of the Cold War between the United States and the Soviet Union."/>
  <p:tag name="VALUES" val="Incorrect|smicln|Correct|smicln|Incorrect|smicln|Incorrect"/>
  <p:tag name="TOTALRESPONSES" val="15"/>
  <p:tag name="RESPONSECOUNT" val="15"/>
  <p:tag name="SLICED" val="False"/>
  <p:tag name="RESPONSES" val="2;2;2;2;2;2;2;3;2;2;2;2;2;2;2;"/>
  <p:tag name="CHARTSTRINGSTD" val="0 14 1 0"/>
  <p:tag name="CHARTSTRINGREV" val="0 1 14 0"/>
  <p:tag name="CHARTSTRINGSTDPER" val="0 0.933333333333333 0.0666666666666667 0"/>
  <p:tag name="CHARTSTRINGREVPER" val="0 0.0666666666666667 0.933333333333333 0"/>
  <p:tag name="RESPONSESGATHERED" val="False"/>
</p:tagLst>
</file>

<file path=ppt/tags/tag119.xml><?xml version="1.0" encoding="utf-8"?>
<p:tagLst xmlns:a="http://schemas.openxmlformats.org/drawingml/2006/main" xmlns:r="http://schemas.openxmlformats.org/officeDocument/2006/relationships" xmlns:p="http://schemas.openxmlformats.org/presentationml/2006/main">
  <p:tag name="CHARTTYPE" val="3"/>
</p:tagLst>
</file>

<file path=ppt/tags/tag12.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12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2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122.xml><?xml version="1.0" encoding="utf-8"?>
<p:tagLst xmlns:a="http://schemas.openxmlformats.org/drawingml/2006/main" xmlns:r="http://schemas.openxmlformats.org/officeDocument/2006/relationships" xmlns:p="http://schemas.openxmlformats.org/presentationml/2006/main">
  <p:tag name="TEXTLENGTH" val="235"/>
  <p:tag name="FONTSIZE" val="32"/>
  <p:tag name="BULLETTYPE" val="ppBulletArabicPeriod"/>
  <p:tag name="ANSWERTEXT" val=" breakup of colonial empires in Africa and Asia.  &#10;decision of the United States not to join the League.  &#10;opposition of League members to the Treaty of Versailles.  &#10;rise of the Cold War between the United States and the Soviet Union."/>
  <p:tag name="ANSWERBULLETS" val="3"/>
  <p:tag name="OLDNUMANSWERS" val="4"/>
</p:tagLst>
</file>

<file path=ppt/tags/tag123.xml><?xml version="1.0" encoding="utf-8"?>
<p:tagLst xmlns:a="http://schemas.openxmlformats.org/drawingml/2006/main" xmlns:r="http://schemas.openxmlformats.org/officeDocument/2006/relationships" xmlns:p="http://schemas.openxmlformats.org/presentationml/2006/main">
  <p:tag name="SLIDEID" val="3F786770EDCF4D60944C4121166F0B4E"/>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use of atomic weapons at the end of World War II fostered fears about their potential use during the Cold War years.  These fears were critical in determining the U.S. response to"/>
  <p:tag name="COUNTDOWNSECONDS" val="15"/>
  <p:tag name="SLIDEORDER" val="2"/>
  <p:tag name="SLIDEGUID" val="51B24593E87944A78983BB889BCCB9AD"/>
  <p:tag name="ANSWERSALIAS" val="The Marshall Plan.   |smicln|the Berlin Blockade.   |smicln|the Cuban Missile Crisis.   |smicln|the independence movement in India. "/>
  <p:tag name="VALUES" val="Incorrect|smicln|Incorrect|smicln|Correct|smicln|Incorrect"/>
  <p:tag name="TOTALRESPONSES" val="15"/>
  <p:tag name="RESPONSECOUNT" val="15"/>
  <p:tag name="SLICED" val="False"/>
  <p:tag name="RESPONSES" val="3;3;3;3;3;3;3;1;3;3;3;3;3;3;3;"/>
  <p:tag name="CHARTSTRINGSTD" val="1 0 14 0"/>
  <p:tag name="CHARTSTRINGREV" val="0 14 0 1"/>
  <p:tag name="CHARTSTRINGSTDPER" val="0.0666666666666667 0 0.933333333333333 0"/>
  <p:tag name="CHARTSTRINGREVPER" val="0 0.933333333333333 0 0.0666666666666667"/>
  <p:tag name="RESPONSESGATHERED" val="False"/>
</p:tagLst>
</file>

<file path=ppt/tags/tag124.xml><?xml version="1.0" encoding="utf-8"?>
<p:tagLst xmlns:a="http://schemas.openxmlformats.org/drawingml/2006/main" xmlns:r="http://schemas.openxmlformats.org/officeDocument/2006/relationships" xmlns:p="http://schemas.openxmlformats.org/presentationml/2006/main">
  <p:tag name="CHARTTYPE" val="3"/>
</p:tagLst>
</file>

<file path=ppt/tags/tag12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12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27.xml><?xml version="1.0" encoding="utf-8"?>
<p:tagLst xmlns:a="http://schemas.openxmlformats.org/drawingml/2006/main" xmlns:r="http://schemas.openxmlformats.org/officeDocument/2006/relationships" xmlns:p="http://schemas.openxmlformats.org/presentationml/2006/main">
  <p:tag name="TEXTLENGTH" val="111"/>
  <p:tag name="FONTSIZE" val="32"/>
  <p:tag name="BULLETTYPE" val="ppBulletArabicPeriod"/>
  <p:tag name="ANSWERTEXT" val="The Marshall Plan.   &#10;the Berlin Blockade.   &#10;the Cuban Missile Crisis.   &#10;the independence movement in India. "/>
  <p:tag name="ANSWERBULLETS" val="3"/>
  <p:tag name="OLDNUMANSWERS" val="4"/>
</p:tagLst>
</file>

<file path=ppt/tags/tag128.xml><?xml version="1.0" encoding="utf-8"?>
<p:tagLst xmlns:a="http://schemas.openxmlformats.org/drawingml/2006/main" xmlns:r="http://schemas.openxmlformats.org/officeDocument/2006/relationships" xmlns:p="http://schemas.openxmlformats.org/presentationml/2006/main">
  <p:tag name="SLIDEID" val="D5C9F15A1E064D1F84058E85FC96A4B2"/>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
  <p:tag name="COUNTDOWNSECONDS" val="15"/>
  <p:tag name="SLIDEORDER" val="2"/>
  <p:tag name="SLIDEGUID" val="79CEAF7EC29147B29FB85B7E9514F9B7"/>
  <p:tag name="ANSWERSALIAS" val="a policy of opposing colonialism  |smicln|a policy of helping Japan rebuild its economy  |smicln|a policy of containing the spread of communism  |smicln|a policy of participating in United Nations’ peacekeeping efforts"/>
  <p:tag name="VALUES" val="Incorrect|smicln|Incorrect|smicln|Correct|smicln|Incorrect"/>
  <p:tag name="TOTALRESPONSES" val="15"/>
  <p:tag name="RESPONSECOUNT" val="15"/>
  <p:tag name="SLICED" val="False"/>
  <p:tag name="RESPONSES" val="3;3;3;3;3;3;3;3;3;3;3;3;1;3;3;"/>
  <p:tag name="CHARTSTRINGSTD" val="1 0 14 0"/>
  <p:tag name="CHARTSTRINGREV" val="0 14 0 1"/>
  <p:tag name="CHARTSTRINGSTDPER" val="0.0666666666666667 0 0.933333333333333 0"/>
  <p:tag name="CHARTSTRINGREVPER" val="0 0.933333333333333 0 0.0666666666666667"/>
  <p:tag name="RESPONSESGATHERED" val="False"/>
</p:tagLst>
</file>

<file path=ppt/tags/tag129.xml><?xml version="1.0" encoding="utf-8"?>
<p:tagLst xmlns:a="http://schemas.openxmlformats.org/drawingml/2006/main" xmlns:r="http://schemas.openxmlformats.org/officeDocument/2006/relationships" xmlns:p="http://schemas.openxmlformats.org/presentationml/2006/main">
  <p:tag name="CHARTTYPE" val="3"/>
</p:tagLst>
</file>

<file path=ppt/tags/tag13.xml><?xml version="1.0" encoding="utf-8"?>
<p:tagLst xmlns:a="http://schemas.openxmlformats.org/drawingml/2006/main" xmlns:r="http://schemas.openxmlformats.org/officeDocument/2006/relationships" xmlns:p="http://schemas.openxmlformats.org/presentationml/2006/main">
  <p:tag name="SLIDEID" val="136C318BBD06423B9099C6706007284F"/>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action by the leaders of the French Revolution demonstrates that they were influenced by Enlightenment ideas?"/>
  <p:tag name="ANSWERSALIAS" val="They called for the fall of the absolute monarchy.|smicln|They encouraged the conquests of Napoleon.|smicln|They fought to maintain France’s colonial empire.|smicln|They supported the combination of church and state."/>
  <p:tag name="COUNTDOWNSECONDS" val="20"/>
  <p:tag name="SLIDEORDER" val="2"/>
  <p:tag name="SLIDEGUID" val="1876D7C4CDFC48FA9C2F8AB9891A8ABE"/>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13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13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2.xml><?xml version="1.0" encoding="utf-8"?>
<p:tagLst xmlns:a="http://schemas.openxmlformats.org/drawingml/2006/main" xmlns:r="http://schemas.openxmlformats.org/officeDocument/2006/relationships" xmlns:p="http://schemas.openxmlformats.org/presentationml/2006/main">
  <p:tag name="TEXTLENGTH" val="197"/>
  <p:tag name="FONTSIZE" val="24"/>
  <p:tag name="BULLETTYPE" val="ppBulletArabicPeriod"/>
  <p:tag name="ANSWERTEXT" val="a policy of opposing colonialism  &#10;a policy of helping Japan rebuild its economy  &#10;a policy of containing the spread of communism  &#10;a policy of participating in United Nations’ peacekeeping efforts"/>
  <p:tag name="ANSWERBULLETS" val="3"/>
  <p:tag name="OLDNUMANSWERS" val="4"/>
</p:tagLst>
</file>

<file path=ppt/tags/tag133.xml><?xml version="1.0" encoding="utf-8"?>
<p:tagLst xmlns:a="http://schemas.openxmlformats.org/drawingml/2006/main" xmlns:r="http://schemas.openxmlformats.org/officeDocument/2006/relationships" xmlns:p="http://schemas.openxmlformats.org/presentationml/2006/main">
  <p:tag name="SLIDEID" val="D2C69412858745ECB25E296287BF98D0"/>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World War II, Japanese troops occupied much of China. This weakened the Chinese government, and in 1949, communist forces overthrew the government and established a communist state. What effect did the Chinese Communist Revolution have on the development of the Cold War?"/>
  <p:tag name="COUNTDOWNSECONDS" val="20"/>
  <p:tag name="SLIDEORDER" val="2"/>
  <p:tag name="SLIDEGUID" val="8E468FC31BFB4FC794477422D4F2CBBB"/>
  <p:tag name="ANSWERSALIAS" val="It decreased tensions, because it led to the formation of the Warsaw Pact.  |smicln|It increased tensions, because it strengthened the independence movement in India.  |smicln|It increased tensions, because it increased Western fears of communist expansion.  |smicln|It decreased tensions, because it led to the collapse of communism in the Soviet Union."/>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134.xml><?xml version="1.0" encoding="utf-8"?>
<p:tagLst xmlns:a="http://schemas.openxmlformats.org/drawingml/2006/main" xmlns:r="http://schemas.openxmlformats.org/officeDocument/2006/relationships" xmlns:p="http://schemas.openxmlformats.org/presentationml/2006/main">
  <p:tag name="CHARTTYPE" val="3"/>
</p:tagLst>
</file>

<file path=ppt/tags/tag13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3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7.xml><?xml version="1.0" encoding="utf-8"?>
<p:tagLst xmlns:a="http://schemas.openxmlformats.org/drawingml/2006/main" xmlns:r="http://schemas.openxmlformats.org/officeDocument/2006/relationships" xmlns:p="http://schemas.openxmlformats.org/presentationml/2006/main">
  <p:tag name="TEXTLENGTH" val="333"/>
  <p:tag name="FONTSIZE" val="24"/>
  <p:tag name="BULLETTYPE" val="ppBulletArabicPeriod"/>
  <p:tag name="ANSWERTEXT" val="It decreased tensions, because it led to the formation of the Warsaw Pact.  &#10;It increased tensions, because it strengthened the independence movement in India.  &#10;It increased tensions, because it increased Western fears of communist expansion.  &#10;It decreased tensions, because it led to the collapse of communism in the Soviet Union."/>
  <p:tag name="ANSWERBULLETS" val="3"/>
  <p:tag name="OLDNUMANSWERS" val="4"/>
</p:tagLst>
</file>

<file path=ppt/tags/tag138.xml><?xml version="1.0" encoding="utf-8"?>
<p:tagLst xmlns:a="http://schemas.openxmlformats.org/drawingml/2006/main" xmlns:r="http://schemas.openxmlformats.org/officeDocument/2006/relationships" xmlns:p="http://schemas.openxmlformats.org/presentationml/2006/main">
  <p:tag name="SLIDEID" val="CDBB135163344A66A439667AB3EEF315"/>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6304C9171BA0480C9794F22AE2FB3A13"/>
  <p:tag name="COUNTDOWNSECONDS" val="20"/>
  <p:tag name="QUESTIONALIAS" val="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President Harry S. Truman, address to Congress, March 12, 1947  This statement would be helpful in supporting the thesis that, in 1947, President Truman believed the United States"/>
  <p:tag name="ANSWERSALIAS" val="Had little to gain from membership in the United Nations.   |smicln|was more interested in foreign policy than in domestic issues.   |smicln|should help maintain democratic governments in other countries.   |smicln|should conserve its resources to maintain its own economic strength."/>
  <p:tag name="VALUES" val="Incorrect|smicln|Incorrect|smicln|Correct|smicln|Incorrect"/>
  <p:tag name="TOTALRESPONSES" val="15"/>
  <p:tag name="RESPONSECOUNT" val="15"/>
  <p:tag name="SLICED" val="False"/>
  <p:tag name="RESPONSES" val="3;3;3;3;3;3;3;3;3;2;3;3;1;3;3;"/>
  <p:tag name="CHARTSTRINGSTD" val="1 1 13 0"/>
  <p:tag name="CHARTSTRINGREV" val="0 13 1 1"/>
  <p:tag name="CHARTSTRINGSTDPER" val="0.0666666666666667 0.0666666666666667 0.866666666666667 0"/>
  <p:tag name="CHARTSTRINGREVPER" val="0 0.866666666666667 0.0666666666666667 0.0666666666666667"/>
  <p:tag name="RESPONSESGATHERED" val="False"/>
</p:tagLst>
</file>

<file path=ppt/tags/tag139.xml><?xml version="1.0" encoding="utf-8"?>
<p:tagLst xmlns:a="http://schemas.openxmlformats.org/drawingml/2006/main" xmlns:r="http://schemas.openxmlformats.org/officeDocument/2006/relationships" xmlns:p="http://schemas.openxmlformats.org/presentationml/2006/main">
  <p:tag name="CHARTTYPE" val="3"/>
</p:tagLst>
</file>

<file path=ppt/tags/tag14.xml><?xml version="1.0" encoding="utf-8"?>
<p:tagLst xmlns:a="http://schemas.openxmlformats.org/drawingml/2006/main" xmlns:r="http://schemas.openxmlformats.org/officeDocument/2006/relationships" xmlns:p="http://schemas.openxmlformats.org/presentationml/2006/main">
  <p:tag name="CHARTTYPE" val="3"/>
</p:tagLst>
</file>

<file path=ppt/tags/tag14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4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42.xml><?xml version="1.0" encoding="utf-8"?>
<p:tagLst xmlns:a="http://schemas.openxmlformats.org/drawingml/2006/main" xmlns:r="http://schemas.openxmlformats.org/officeDocument/2006/relationships" xmlns:p="http://schemas.openxmlformats.org/presentationml/2006/main">
  <p:tag name="TEXTLENGTH" val="262"/>
  <p:tag name="FONTSIZE" val="20"/>
  <p:tag name="BULLETTYPE" val="ppBulletArabicPeriod"/>
  <p:tag name="ANSWERTEXT" val="Had little to gain from membership in the United Nations.   &#10;was more interested in foreign policy than in domestic issues.   &#10;should help maintain democratic governments in other countries.   &#10;should conserve its resources to maintain its own economic strength."/>
  <p:tag name="ANSWERBULLETS" val="3"/>
  <p:tag name="OLDNUMANSWERS" val="4"/>
</p:tagLst>
</file>

<file path=ppt/tags/tag143.xml><?xml version="1.0" encoding="utf-8"?>
<p:tagLst xmlns:a="http://schemas.openxmlformats.org/drawingml/2006/main" xmlns:r="http://schemas.openxmlformats.org/officeDocument/2006/relationships" xmlns:p="http://schemas.openxmlformats.org/presentationml/2006/main">
  <p:tag name="SLIDEID" val="69B51982B09247EC8B0EB379C88A5F0F"/>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1C048ADFBBEE4C86BC5EFD060027B3B2"/>
  <p:tag name="COUNTDOWNSECONDS" val="20"/>
  <p:tag name="QUESTIONALIAS" val="At the end of World War II, Soviet armies liberated the countries of Eastern Europe from Nazi Germany. The occupation of these countries by the Soviet Union contributed to the development of the Cold War by"/>
  <p:tag name="ANSWERSALIAS" val="contributing to conflict in the Middle East.|smicln|bringing about the reunification of Germany.  |smicln|strengthening the authority of the United Nations.  |smicln|dividing Europe into communist and non-communist spheres."/>
  <p:tag name="VALUES" val="Incorrect|smicln|Incorrect|smicln|Incorrect|smicln|Correct"/>
  <p:tag name="TOTALRESPONSES" val="15"/>
  <p:tag name="RESPONSECOUNT" val="15"/>
  <p:tag name="SLICED" val="False"/>
  <p:tag name="RESPONSES" val="4;4;4;4;4;4;4;4;4;4;4;4;4;4;2;"/>
  <p:tag name="CHARTSTRINGSTD" val="0 1 0 14"/>
  <p:tag name="CHARTSTRINGREV" val="14 0 1 0"/>
  <p:tag name="CHARTSTRINGSTDPER" val="0 0.0666666666666667 0 0.933333333333333"/>
  <p:tag name="CHARTSTRINGREVPER" val="0.933333333333333 0 0.0666666666666667 0"/>
  <p:tag name="RESPONSESGATHERED" val="False"/>
</p:tagLst>
</file>

<file path=ppt/tags/tag144.xml><?xml version="1.0" encoding="utf-8"?>
<p:tagLst xmlns:a="http://schemas.openxmlformats.org/drawingml/2006/main" xmlns:r="http://schemas.openxmlformats.org/officeDocument/2006/relationships" xmlns:p="http://schemas.openxmlformats.org/presentationml/2006/main">
  <p:tag name="CHARTTYPE" val="3"/>
</p:tagLst>
</file>

<file path=ppt/tags/tag14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4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47.xml><?xml version="1.0" encoding="utf-8"?>
<p:tagLst xmlns:a="http://schemas.openxmlformats.org/drawingml/2006/main" xmlns:r="http://schemas.openxmlformats.org/officeDocument/2006/relationships" xmlns:p="http://schemas.openxmlformats.org/presentationml/2006/main">
  <p:tag name="TEXTLENGTH" val="202"/>
  <p:tag name="FONTSIZE" val="32"/>
  <p:tag name="BULLETTYPE" val="ppBulletArabicPeriod"/>
  <p:tag name="ANSWERTEXT" val="contributing to conflict in the Middle East.&#10;bringing about the reunification of Germany.  &#10;strengthening the authority of the United Nations.  &#10;dividing Europe into communist and non-communist spheres."/>
  <p:tag name="ANSWERBULLETS" val="3"/>
  <p:tag name="OLDNUMANSWERS" val="4"/>
</p:tagLst>
</file>

<file path=ppt/tags/tag148.xml><?xml version="1.0" encoding="utf-8"?>
<p:tagLst xmlns:a="http://schemas.openxmlformats.org/drawingml/2006/main" xmlns:r="http://schemas.openxmlformats.org/officeDocument/2006/relationships" xmlns:p="http://schemas.openxmlformats.org/presentationml/2006/main">
  <p:tag name="SLIDEID" val="F6AB1DC7A4554803B856E73EF49EDCCD"/>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the United Nations Charter, member nations pledge to “unite our strength to maintain international peace and security.” Since ratification of its charter following World War II, the primary goal of the United Nations has been to"/>
  <p:tag name="SLIDEORDER" val="2"/>
  <p:tag name="SLIDEGUID" val="3636A27A588D4DBA817372E4B76AD600"/>
  <p:tag name="COUNTDOWNSECONDS" val="20"/>
  <p:tag name="ANSWERSALIAS" val="restore world trade disrupted by World War II.   |smicln|encourage industrial growth begun during World War II.   |smicln|establish policies to help nations pay World War II debts.   |smicln|intervene in world conflicts to prevent another war such as World War II. "/>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149.xml><?xml version="1.0" encoding="utf-8"?>
<p:tagLst xmlns:a="http://schemas.openxmlformats.org/drawingml/2006/main" xmlns:r="http://schemas.openxmlformats.org/officeDocument/2006/relationships" xmlns:p="http://schemas.openxmlformats.org/presentationml/2006/main">
  <p:tag name="CHARTTYPE" val="3"/>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95"/>
  <p:tag name="FONTSIZE" val="32"/>
  <p:tag name="BULLETTYPE" val="ppBulletArabicPeriod"/>
  <p:tag name="ANSWERTEXT" val="They called for the fall of the absolute monarchy.&#10;They encouraged the conquests of Napoleon.&#10;They fought to maintain France’s colonial empire.&#10;They supported the combination of church and state."/>
</p:tagLst>
</file>

<file path=ppt/tags/tag15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5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52.xml><?xml version="1.0" encoding="utf-8"?>
<p:tagLst xmlns:a="http://schemas.openxmlformats.org/drawingml/2006/main" xmlns:r="http://schemas.openxmlformats.org/officeDocument/2006/relationships" xmlns:p="http://schemas.openxmlformats.org/presentationml/2006/main">
  <p:tag name="TEXTLENGTH" val="244"/>
  <p:tag name="FONTSIZE" val="24"/>
  <p:tag name="BULLETTYPE" val="ppBulletArabicPeriod"/>
  <p:tag name="ANSWERTEXT" val="restore world trade disrupted by World War II.   &#10;encourage industrial growth begun during World War II.   &#10;establish policies to help nations pay World War II debts.   &#10;intervene in world conflicts to prevent another war such as World War II. "/>
  <p:tag name="ANSWERBULLETS" val="3"/>
  <p:tag name="OLDNUMANSWERS" val="4"/>
</p:tagLst>
</file>

<file path=ppt/tags/tag153.xml><?xml version="1.0" encoding="utf-8"?>
<p:tagLst xmlns:a="http://schemas.openxmlformats.org/drawingml/2006/main" xmlns:r="http://schemas.openxmlformats.org/officeDocument/2006/relationships" xmlns:p="http://schemas.openxmlformats.org/presentationml/2006/main">
  <p:tag name="SLIDEID" val="D32156E295E54D78921B2DA69A759469"/>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15"/>
  <p:tag name="SLIDEORDER" val="2"/>
  <p:tag name="SLIDEGUID" val="6C233301B5974FD3AB8949F4F22BB147"/>
  <p:tag name="QUESTIONALIAS" val="In the years following World War II, the countries of communist Eastern Europe were often referred to as being “behind the iron curtain.”  These countries were perceived as a single region based on"/>
  <p:tag name="ANSWERSALIAS" val="a common cultural heritage.   |smicln|unique physical features.   |smicln|economic and political characteristics.|smicln|widespread immigration from other regions."/>
  <p:tag name="VALUES" val="Incorrect|smicln|Incorrect|smicln|Correct|smicln|Incorrect"/>
  <p:tag name="TOTALRESPONSES" val="15"/>
  <p:tag name="RESPONSECOUNT" val="15"/>
  <p:tag name="SLICED" val="False"/>
  <p:tag name="RESPONSES" val="4;3;3;3;3;3;3;3;3;3;3;3;3;3;3;"/>
  <p:tag name="CHARTSTRINGSTD" val="0 0 14 1"/>
  <p:tag name="CHARTSTRINGREV" val="1 14 0 0"/>
  <p:tag name="CHARTSTRINGSTDPER" val="0 0 0.933333333333333 0.0666666666666667"/>
  <p:tag name="CHARTSTRINGREVPER" val="0.0666666666666667 0.933333333333333 0 0"/>
  <p:tag name="RESPONSESGATHERED" val="False"/>
</p:tagLst>
</file>

<file path=ppt/tags/tag154.xml><?xml version="1.0" encoding="utf-8"?>
<p:tagLst xmlns:a="http://schemas.openxmlformats.org/drawingml/2006/main" xmlns:r="http://schemas.openxmlformats.org/officeDocument/2006/relationships" xmlns:p="http://schemas.openxmlformats.org/presentationml/2006/main">
  <p:tag name="CHARTTYPE" val="3"/>
</p:tagLst>
</file>

<file path=ppt/tags/tag15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15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57.xml><?xml version="1.0" encoding="utf-8"?>
<p:tagLst xmlns:a="http://schemas.openxmlformats.org/drawingml/2006/main" xmlns:r="http://schemas.openxmlformats.org/officeDocument/2006/relationships" xmlns:p="http://schemas.openxmlformats.org/presentationml/2006/main">
  <p:tag name="TEXTLENGTH" val="142"/>
  <p:tag name="FONTSIZE" val="32"/>
  <p:tag name="BULLETTYPE" val="ppBulletArabicPeriod"/>
  <p:tag name="ANSWERTEXT" val="a common cultural heritage.   &#10;unique physical features.   &#10;economic and political characteristics.&#10;widespread immigration from other regions."/>
  <p:tag name="ANSWERBULLETS" val="3"/>
  <p:tag name="OLDNUMANSWERS" val="4"/>
</p:tagLst>
</file>

<file path=ppt/tags/tag158.xml><?xml version="1.0" encoding="utf-8"?>
<p:tagLst xmlns:a="http://schemas.openxmlformats.org/drawingml/2006/main" xmlns:r="http://schemas.openxmlformats.org/officeDocument/2006/relationships" xmlns:p="http://schemas.openxmlformats.org/presentationml/2006/main">
  <p:tag name="SLIDEID" val="D40BBAE1762D4DDDA9D04DE0749746CE"/>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was a common factor in the United States that caused the Red Scare following World War I and McCarthyism following World War II?"/>
  <p:tag name="COUNTDOWNSECONDS" val="15"/>
  <p:tag name="SLIDEORDER" val="2"/>
  <p:tag name="SLIDEGUID" val="41A04B3BBCE943D5B496006E85753194"/>
  <p:tag name="ANSWERSALIAS" val="racial tension in major cities  |smicln|signs of economic downturn  |smicln|fear of communist expansion  |smicln|the counterculture movement"/>
  <p:tag name="VALUES" val="Incorrect|smicln|Incorrect|smicln|Correct|smicln|Incorrect"/>
  <p:tag name="TOTALRESPONSES" val="15"/>
  <p:tag name="RESPONSECOUNT" val="15"/>
  <p:tag name="SLICED" val="False"/>
  <p:tag name="RESPONSES" val="3;3;3;3;3;3;3;3;3;3;3;3;1;3;3;"/>
  <p:tag name="CHARTSTRINGSTD" val="1 0 14 0"/>
  <p:tag name="CHARTSTRINGREV" val="0 14 0 1"/>
  <p:tag name="CHARTSTRINGSTDPER" val="0.0666666666666667 0 0.933333333333333 0"/>
  <p:tag name="CHARTSTRINGREVPER" val="0 0.933333333333333 0 0.0666666666666667"/>
  <p:tag name="RESPONSESGATHERED" val="False"/>
</p:tagLst>
</file>

<file path=ppt/tags/tag159.xml><?xml version="1.0" encoding="utf-8"?>
<p:tagLst xmlns:a="http://schemas.openxmlformats.org/drawingml/2006/main" xmlns:r="http://schemas.openxmlformats.org/officeDocument/2006/relationships" xmlns:p="http://schemas.openxmlformats.org/presentationml/2006/main">
  <p:tag name="CHARTTYPE" val="3"/>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16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16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62.xml><?xml version="1.0" encoding="utf-8"?>
<p:tagLst xmlns:a="http://schemas.openxmlformats.org/drawingml/2006/main" xmlns:r="http://schemas.openxmlformats.org/officeDocument/2006/relationships" xmlns:p="http://schemas.openxmlformats.org/presentationml/2006/main">
  <p:tag name="TEXTLENGTH" val="119"/>
  <p:tag name="FONTSIZE" val="32"/>
  <p:tag name="BULLETTYPE" val="ppBulletArabicPeriod"/>
  <p:tag name="ANSWERTEXT" val="racial tension in major cities  &#10;signs of economic downturn  &#10;fear of communist expansion  &#10;the counterculture movement"/>
  <p:tag name="ANSWERBULLETS" val="3"/>
  <p:tag name="OLDNUMANSWERS" val="4"/>
</p:tagLst>
</file>

<file path=ppt/tags/tag163.xml><?xml version="1.0" encoding="utf-8"?>
<p:tagLst xmlns:a="http://schemas.openxmlformats.org/drawingml/2006/main" xmlns:r="http://schemas.openxmlformats.org/officeDocument/2006/relationships" xmlns:p="http://schemas.openxmlformats.org/presentationml/2006/main">
  <p:tag name="SLIDEID" val="7D0F4E4DFF7F4D6AA0DB7039DD572AB8"/>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s a result of the Versailles Treaty, Germany lost its overseas colonies in Africa. How did the loss of these colonies contribute to the outbreak of World War II?"/>
  <p:tag name="COUNTDOWNSECONDS" val="30"/>
  <p:tag name="SLIDEORDER" val="2"/>
  <p:tag name="SLIDEGUID" val="9DF9D7A83BF1485E93D56213F3C7CBE0"/>
  <p:tag name="ANSWERSALIAS" val="Without Germany as a competitor for colonies, Britain and France put little effort into rebuilding their navies|smicln|The Nazis exploited German resentment of their colonial losses by engaging in territorial expansion in Europe.  |smicln|Rivalries between Britain and France for territory in Africa prevented these countries from taking action to stop aggression in Europe.  |smicln|The United States ignored Germany’s military build-up because Germany was not likely to become powerful without raw materials from its former African colonies."/>
  <p:tag name="VALUES" val="Incorrect|smicln|Correct|smicln|Incorrect|smicln|Incorrect"/>
  <p:tag name="TOTALRESPONSES" val="15"/>
  <p:tag name="RESPONSECOUNT" val="15"/>
  <p:tag name="SLICED" val="False"/>
  <p:tag name="RESPONSES" val="4;2;2;2;2;2;2;2;2;4;2;2;2;2;2;"/>
  <p:tag name="CHARTSTRINGSTD" val="0 13 0 2"/>
  <p:tag name="CHARTSTRINGREV" val="2 0 13 0"/>
  <p:tag name="CHARTSTRINGSTDPER" val="0 0.866666666666667 0 0.133333333333333"/>
  <p:tag name="CHARTSTRINGREVPER" val="0.133333333333333 0 0.866666666666667 0"/>
  <p:tag name="RESPONSESGATHERED" val="False"/>
</p:tagLst>
</file>

<file path=ppt/tags/tag164.xml><?xml version="1.0" encoding="utf-8"?>
<p:tagLst xmlns:a="http://schemas.openxmlformats.org/drawingml/2006/main" xmlns:r="http://schemas.openxmlformats.org/officeDocument/2006/relationships" xmlns:p="http://schemas.openxmlformats.org/presentationml/2006/main">
  <p:tag name="CHARTTYPE" val="3"/>
</p:tagLst>
</file>

<file path=ppt/tags/tag16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30"/>
</p:tagLst>
</file>

<file path=ppt/tags/tag16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67.xml><?xml version="1.0" encoding="utf-8"?>
<p:tagLst xmlns:a="http://schemas.openxmlformats.org/drawingml/2006/main" xmlns:r="http://schemas.openxmlformats.org/officeDocument/2006/relationships" xmlns:p="http://schemas.openxmlformats.org/presentationml/2006/main">
  <p:tag name="TEXTLENGTH" val="522"/>
  <p:tag name="FONTSIZE" val="24"/>
  <p:tag name="BULLETTYPE" val="ppBulletArabicPeriod"/>
  <p:tag name="ANSWERTEXT" val="Without Germany as a competitor for colonies, Britain and France put little effort into rebuilding their navies&#10;The Nazis exploited German resentment of their colonial losses by engaging in territorial expansion in Europe.  &#10;Rivalries between Britain and France for territory in Africa prevented these countries from taking action to stop aggression in Europe.  &#10;The United States ignored Germany’s military build-up because Germany was not likely to become powerful without raw materials from its former African colonies."/>
  <p:tag name="ANSWERBULLETS" val="3"/>
  <p:tag name="OLDNUMANSWERS" val="4"/>
</p:tagLst>
</file>

<file path=ppt/tags/tag168.xml><?xml version="1.0" encoding="utf-8"?>
<p:tagLst xmlns:a="http://schemas.openxmlformats.org/drawingml/2006/main" xmlns:r="http://schemas.openxmlformats.org/officeDocument/2006/relationships" xmlns:p="http://schemas.openxmlformats.org/presentationml/2006/main">
  <p:tag name="SLIDEID" val="E59E86745B814FEBB640C3ACBDD833B8"/>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
  <p:tag name="COUNTDOWNSECONDS" val="20"/>
  <p:tag name="SLIDEORDER" val="2"/>
  <p:tag name="SLIDEGUID" val="C069B84BF7FB47C09F847C1294340970"/>
  <p:tag name="ANSWERSALIAS" val="the balance of power between Congress and the judiciary  |smicln|the balance between individual rights and national security  |smicln|the balance of power between the states and the federal government  |smicln|the balance between freedom of the press and compelling government interest"/>
  <p:tag name="VALUES" val="Incorrect|smicln|Correct|smicln|Incorrect|smicln|Incorrect"/>
  <p:tag name="TOTALRESPONSES" val="15"/>
  <p:tag name="RESPONSECOUNT" val="15"/>
  <p:tag name="SLICED" val="False"/>
  <p:tag name="RESPONSES" val="2;2;2;2;2;2;2;2;2;2;2;2;2;2;2;"/>
  <p:tag name="CHARTSTRINGSTD" val="0 15 0 0"/>
  <p:tag name="CHARTSTRINGREV" val="0 0 15 0"/>
  <p:tag name="CHARTSTRINGSTDPER" val="0 1 0 0"/>
  <p:tag name="CHARTSTRINGREVPER" val="0 0 1 0"/>
  <p:tag name="RESPONSESGATHERED" val="False"/>
</p:tagLst>
</file>

<file path=ppt/tags/tag169.xml><?xml version="1.0" encoding="utf-8"?>
<p:tagLst xmlns:a="http://schemas.openxmlformats.org/drawingml/2006/main" xmlns:r="http://schemas.openxmlformats.org/officeDocument/2006/relationships" xmlns:p="http://schemas.openxmlformats.org/presentationml/2006/main">
  <p:tag name="CHARTTYPE" val="3"/>
</p:tagLst>
</file>

<file path=ppt/tags/tag17.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17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7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2.xml><?xml version="1.0" encoding="utf-8"?>
<p:tagLst xmlns:a="http://schemas.openxmlformats.org/drawingml/2006/main" xmlns:r="http://schemas.openxmlformats.org/officeDocument/2006/relationships" xmlns:p="http://schemas.openxmlformats.org/presentationml/2006/main">
  <p:tag name="TEXTLENGTH" val="264"/>
  <p:tag name="FONTSIZE" val="24"/>
  <p:tag name="BULLETTYPE" val="ppBulletArabicPeriod"/>
  <p:tag name="ANSWERTEXT" val="the balance of power between Congress and the judiciary  &#10;the balance between individual rights and national security  &#10;the balance of power between the states and the federal government  &#10;the balance between freedom of the press and compelling government interest"/>
  <p:tag name="ANSWERBULLETS" val="3"/>
  <p:tag name="OLDNUMANSWERS" val="4"/>
</p:tagLst>
</file>

<file path=ppt/tags/tag173.xml><?xml version="1.0" encoding="utf-8"?>
<p:tagLst xmlns:a="http://schemas.openxmlformats.org/drawingml/2006/main" xmlns:r="http://schemas.openxmlformats.org/officeDocument/2006/relationships" xmlns:p="http://schemas.openxmlformats.org/presentationml/2006/main">
  <p:tag name="SLIDEID" val="BE736F77F9454370A49F9321B8A89CA2"/>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20"/>
  <p:tag name="SLIDEORDER" val="2"/>
  <p:tag name="SLIDEGUID" val="F3898132DB4F4B31BD53DDFD7162D0CB"/>
  <p:tag name="QUESTIONALIAS" val="In 1923, Adolf Hitler, the future leader of Nazi Germany, declared:  The day must come when a German government shall summon up the courage to declare to the foreign powers: “The Treaty of Versailles is founded on a monstrous lie.” We fulfill nothing more. Do what you will! If you want battle, look for it! Source: Adolf Hitler, Speech of August 1, 1923, reprinted at www.nizkor.org This excerpt would help support which thesis?"/>
  <p:tag name="ANSWERSALIAS" val=" Hitler believed the League of Nations would help Germany.  |smicln|Hitler believed Germany was responsible for starting World War I.  |smicln|Hitler used German resentment toward the Treaty of Versailles to gain power.  |smicln|Hitler wanted the World War I Allies to live up to what they promised in the Treaty of Versailles."/>
  <p:tag name="VALUES" val="Incorrect|smicln|Incorrect|smicln|Correct|smicln|Incorrect"/>
  <p:tag name="TOTALRESPONSES" val="15"/>
  <p:tag name="RESPONSECOUNT" val="15"/>
  <p:tag name="SLICED" val="False"/>
  <p:tag name="RESPONSES" val="3;3;3;3;3;3;3;3;3;3;2;3;3;3;3;"/>
  <p:tag name="CHARTSTRINGSTD" val="0 1 14 0"/>
  <p:tag name="CHARTSTRINGREV" val="0 14 1 0"/>
  <p:tag name="CHARTSTRINGSTDPER" val="0 0.0666666666666667 0.933333333333333 0"/>
  <p:tag name="CHARTSTRINGREVPER" val="0 0.933333333333333 0.0666666666666667 0"/>
  <p:tag name="RESPONSESGATHERED" val="False"/>
</p:tagLst>
</file>

<file path=ppt/tags/tag174.xml><?xml version="1.0" encoding="utf-8"?>
<p:tagLst xmlns:a="http://schemas.openxmlformats.org/drawingml/2006/main" xmlns:r="http://schemas.openxmlformats.org/officeDocument/2006/relationships" xmlns:p="http://schemas.openxmlformats.org/presentationml/2006/main">
  <p:tag name="CHARTTYPE" val="3"/>
</p:tagLst>
</file>

<file path=ppt/tags/tag17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7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7.xml><?xml version="1.0" encoding="utf-8"?>
<p:tagLst xmlns:a="http://schemas.openxmlformats.org/drawingml/2006/main" xmlns:r="http://schemas.openxmlformats.org/officeDocument/2006/relationships" xmlns:p="http://schemas.openxmlformats.org/presentationml/2006/main">
  <p:tag name="TEXTLENGTH" val="306"/>
  <p:tag name="FONTSIZE" val="32"/>
  <p:tag name="BULLETTYPE" val="ppBulletArabicPeriod"/>
  <p:tag name="ANSWERTEXT" val=" Hitler believed the League of Nations would help Germany.  &#10;Hitler believed Germany was responsible for starting World War I.  &#10;Hitler used German resentment toward the Treaty of Versailles to gain power.  &#10;Hitler wanted the World War I Allies to live up to what they promised in the Treaty of Versailles."/>
  <p:tag name="ANSWERBULLETS" val="3"/>
  <p:tag name="OLDNUMANSWERS" val="4"/>
</p:tagLst>
</file>

<file path=ppt/tags/tag178.xml><?xml version="1.0" encoding="utf-8"?>
<p:tagLst xmlns:a="http://schemas.openxmlformats.org/drawingml/2006/main" xmlns:r="http://schemas.openxmlformats.org/officeDocument/2006/relationships" xmlns:p="http://schemas.openxmlformats.org/presentationml/2006/main">
  <p:tag name="SLIDEID" val="529004377C08452DBE9339146C5F6526"/>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change in U.S. society in the 20th century was an outgrowth of the success of the civil rights movement of the 1950s and 1960s?"/>
  <p:tag name="COUNTDOWNSECONDS" val="25"/>
  <p:tag name="SLIDEORDER" val="2"/>
  <p:tag name="SLIDEGUID" val="44DF663A5AB94C5BB77BCB9F99D729AB"/>
  <p:tag name="ANSWERSALIAS" val="the passage of laws to protect the natural environment  |smicln|the increase in funding for elementary and secondary education  |smicln|the expansion of the role of state governments in economic affairs  |smicln|the creation of new groups to advocate for the rights of other minorities"/>
  <p:tag name="VALUES" val="Incorrect|smicln|Incorrect|smicln|Incorrect|smicln|Correct"/>
  <p:tag name="TOTALRESPONSES" val="15"/>
  <p:tag name="RESPONSECOUNT" val="15"/>
  <p:tag name="SLICED" val="False"/>
  <p:tag name="RESPONSES" val="1;4;4;4;4;4;4;4;4;4;4;3;4;4;4;"/>
  <p:tag name="CHARTSTRINGSTD" val="1 0 1 13"/>
  <p:tag name="CHARTSTRINGREV" val="13 1 0 1"/>
  <p:tag name="CHARTSTRINGSTDPER" val="0.0666666666666667 0 0.0666666666666667 0.866666666666667"/>
  <p:tag name="CHARTSTRINGREVPER" val="0.866666666666667 0.0666666666666667 0 0.0666666666666667"/>
  <p:tag name="RESPONSESGATHERED" val="False"/>
</p:tagLst>
</file>

<file path=ppt/tags/tag179.xml><?xml version="1.0" encoding="utf-8"?>
<p:tagLst xmlns:a="http://schemas.openxmlformats.org/drawingml/2006/main" xmlns:r="http://schemas.openxmlformats.org/officeDocument/2006/relationships" xmlns:p="http://schemas.openxmlformats.org/presentationml/2006/main">
  <p:tag name="CHARTTYPE" val="3"/>
</p:tagLst>
</file>

<file path=ppt/tags/tag18.xml><?xml version="1.0" encoding="utf-8"?>
<p:tagLst xmlns:a="http://schemas.openxmlformats.org/drawingml/2006/main" xmlns:r="http://schemas.openxmlformats.org/officeDocument/2006/relationships" xmlns:p="http://schemas.openxmlformats.org/presentationml/2006/main">
  <p:tag name="SLIDEID" val="4CD204706FFA4F2EBBB71EB9F34CF38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was one idea that the leaders of the American Revolution shared with Enlightenment thinkers?"/>
  <p:tag name="COUNTDOWNSECONDS" val="20"/>
  <p:tag name="SLIDEORDER" val="2"/>
  <p:tag name="SLIDEGUID" val="38FCF1598EB24BA08F4A1733D799826F"/>
  <p:tag name="ANSWERSALIAS" val="Colonies exist to provide raw materials and markets for mother countries.|smicln|The people have the right to overthrow their government if it abuses its powers.|smicln|Governments may restrict freedom of speech and of the press during times of crisis.|smicln|Factories and businesses should be owned by the government rather than by individuals."/>
  <p:tag name="VALUES" val="Incorrect|smicln|Correct|smicln|Incorrect|smicln|Incorrect"/>
  <p:tag name="TOTALRESPONSES" val="15"/>
  <p:tag name="RESPONSECOUNT" val="15"/>
  <p:tag name="SLICED" val="False"/>
  <p:tag name="RESPONSES" val="2;2;2;2;2;2;2;2;2;2;2;2;2;2;2;"/>
  <p:tag name="CHARTSTRINGSTD" val="0 15 0 0"/>
  <p:tag name="CHARTSTRINGREV" val="0 0 15 0"/>
  <p:tag name="CHARTSTRINGSTDPER" val="0 1 0 0"/>
  <p:tag name="CHARTSTRINGREVPER" val="0 0 1 0"/>
  <p:tag name="RESPONSESGATHERED" val="False"/>
</p:tagLst>
</file>

<file path=ppt/tags/tag18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5"/>
</p:tagLst>
</file>

<file path=ppt/tags/tag18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64"/>
  <p:tag name="FONTSIZE" val="32"/>
  <p:tag name="BULLETTYPE" val="ppBulletArabicPeriod"/>
  <p:tag name="ANSWERTEXT" val="the passage of laws to protect the natural environment  &#10;the increase in funding for elementary and secondary education  &#10;the expansion of the role of state governments in economic affairs  &#10;the creation of new groups to advocate for the rights of other minorities"/>
</p:tagLst>
</file>

<file path=ppt/tags/tag183.xml><?xml version="1.0" encoding="utf-8"?>
<p:tagLst xmlns:a="http://schemas.openxmlformats.org/drawingml/2006/main" xmlns:r="http://schemas.openxmlformats.org/officeDocument/2006/relationships" xmlns:p="http://schemas.openxmlformats.org/presentationml/2006/main">
  <p:tag name="SLIDEID" val="1FC80D6A5EE14C29901A2FBCADF04754"/>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 What is one direct consequence of the U.S. civil rights movement of the 1950s and 1960s?"/>
  <p:tag name="COUNTDOWNSECONDS" val="20"/>
  <p:tag name="SLIDEORDER" val="2"/>
  <p:tag name="SLIDEGUID" val="FFD0667A9FB045DD9D5ED9B287605168"/>
  <p:tag name="ANSWERSALIAS" val="The right to freedom of religion for all citizens  |smicln|The end of legal segregation in public places  |smicln|The granting of citizenship to African-Americans  |smicln|The passing of legislation to protect the accused"/>
  <p:tag name="VALUES" val="Incorrect|smicln|Correct|smicln|Incorrect|smicln|Incorrect"/>
  <p:tag name="TOTALRESPONSES" val="15"/>
  <p:tag name="RESPONSECOUNT" val="15"/>
  <p:tag name="SLICED" val="False"/>
  <p:tag name="RESPONSES" val="2;2;2;2;2;2;2;2;2;2;2;2;2;2;2;"/>
  <p:tag name="CHARTSTRINGSTD" val="0 15 0 0"/>
  <p:tag name="CHARTSTRINGREV" val="0 0 15 0"/>
  <p:tag name="CHARTSTRINGSTDPER" val="0 1 0 0"/>
  <p:tag name="CHARTSTRINGREVPER" val="0 0 1 0"/>
  <p:tag name="RESPONSESGATHERED" val="False"/>
</p:tagLst>
</file>

<file path=ppt/tags/tag184.xml><?xml version="1.0" encoding="utf-8"?>
<p:tagLst xmlns:a="http://schemas.openxmlformats.org/drawingml/2006/main" xmlns:r="http://schemas.openxmlformats.org/officeDocument/2006/relationships" xmlns:p="http://schemas.openxmlformats.org/presentationml/2006/main">
  <p:tag name="CHARTTYPE" val="3"/>
</p:tagLst>
</file>

<file path=ppt/tags/tag18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8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7.xml><?xml version="1.0" encoding="utf-8"?>
<p:tagLst xmlns:a="http://schemas.openxmlformats.org/drawingml/2006/main" xmlns:r="http://schemas.openxmlformats.org/officeDocument/2006/relationships" xmlns:p="http://schemas.openxmlformats.org/presentationml/2006/main">
  <p:tag name="TEXTLENGTH" val="200"/>
  <p:tag name="FONTSIZE" val="32"/>
  <p:tag name="BULLETTYPE" val="ppBulletArabicPeriod"/>
  <p:tag name="ANSWERTEXT" val="The right to freedom of religion for all citizens  &#10;The end of legal segregation in public places  &#10;The granting of citizenship to African-Americans  &#10;The passing of legislation to protect the accused"/>
  <p:tag name="ANSWERBULLETS" val="3"/>
  <p:tag name="OLDNUMANSWERS" val="4"/>
</p:tagLst>
</file>

<file path=ppt/tags/tag188.xml><?xml version="1.0" encoding="utf-8"?>
<p:tagLst xmlns:a="http://schemas.openxmlformats.org/drawingml/2006/main" xmlns:r="http://schemas.openxmlformats.org/officeDocument/2006/relationships" xmlns:p="http://schemas.openxmlformats.org/presentationml/2006/main">
  <p:tag name="SLIDEID" val="513C4B4C21EA4B3980449E6A2C6F08F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1964, President Lyndon Johnson persuaded Congress to pass the Civil Rights Act, which outlawed racial discrimination in public places, such as theaters, cafeterias and hotels.  This was an attempt to"/>
  <p:tag name="ANSWERSALIAS" val="maintain poll taxes for African Americans.|smicln|stop African-American northward migration.|smicln|end segregation legalized by Jim Crow laws.|smicln|segregate public busing in major American cities. "/>
  <p:tag name="COUNTDOWNSECONDS" val="20"/>
  <p:tag name="SLIDEORDER" val="2"/>
  <p:tag name="SLIDEGUID" val="46C93E6B1BF24949BF5D9CB6A640762B"/>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189.xml><?xml version="1.0" encoding="utf-8"?>
<p:tagLst xmlns:a="http://schemas.openxmlformats.org/drawingml/2006/main" xmlns:r="http://schemas.openxmlformats.org/officeDocument/2006/relationships" xmlns:p="http://schemas.openxmlformats.org/presentationml/2006/main">
  <p:tag name="CHARTTYPE" val="3"/>
</p:tagLst>
</file>

<file path=ppt/tags/tag19.xml><?xml version="1.0" encoding="utf-8"?>
<p:tagLst xmlns:a="http://schemas.openxmlformats.org/drawingml/2006/main" xmlns:r="http://schemas.openxmlformats.org/officeDocument/2006/relationships" xmlns:p="http://schemas.openxmlformats.org/presentationml/2006/main">
  <p:tag name="CHARTTYPE" val="3"/>
</p:tagLst>
</file>

<file path=ppt/tags/tag19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19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9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80"/>
  <p:tag name="FONTSIZE" val="32"/>
  <p:tag name="BULLETTYPE" val="ppBulletArabicPeriod"/>
  <p:tag name="ANSWERTEXT" val="maintain poll taxes for African Americans.&#10;stop African-American northward migration.&#10;end segregation legalized by Jim Crow laws.&#10;segregate public busing in major American cities. "/>
</p:tagLst>
</file>

<file path=ppt/tags/tag193.xml><?xml version="1.0" encoding="utf-8"?>
<p:tagLst xmlns:a="http://schemas.openxmlformats.org/drawingml/2006/main" xmlns:r="http://schemas.openxmlformats.org/officeDocument/2006/relationships" xmlns:p="http://schemas.openxmlformats.org/presentationml/2006/main">
  <p:tag name="DELIMITERS" val="3.1"/>
</p:tagLst>
</file>

<file path=ppt/tags/tag194.xml><?xml version="1.0" encoding="utf-8"?>
<p:tagLst xmlns:a="http://schemas.openxmlformats.org/drawingml/2006/main" xmlns:r="http://schemas.openxmlformats.org/officeDocument/2006/relationships" xmlns:p="http://schemas.openxmlformats.org/presentationml/2006/main">
  <p:tag name="SLIDEID" val="BF5B079D97CC4CD7A8B1117AEF6EC9C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James Farmer’s statement would be a credible source of information about a strategy used during the civil rights movement because"/>
  <p:tag name="COUNTDOWNSECONDS" val="15"/>
  <p:tag name="SLIDEORDER" val="2"/>
  <p:tag name="SLIDEGUID" val="CE0031E842FC44F9BDC10E044D46078D"/>
  <p:tag name="ANSWERSALIAS" val="it is free of bias.   |smicln|it was published in a book.   |smicln|he was a civil rights leader.   |smicln|he uses statistics to support his opinions."/>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195.xml><?xml version="1.0" encoding="utf-8"?>
<p:tagLst xmlns:a="http://schemas.openxmlformats.org/drawingml/2006/main" xmlns:r="http://schemas.openxmlformats.org/officeDocument/2006/relationships" xmlns:p="http://schemas.openxmlformats.org/presentationml/2006/main">
  <p:tag name="CHARTTYPE" val="3"/>
</p:tagLst>
</file>

<file path=ppt/tags/tag196.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19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98.xml><?xml version="1.0" encoding="utf-8"?>
<p:tagLst xmlns:a="http://schemas.openxmlformats.org/drawingml/2006/main" xmlns:r="http://schemas.openxmlformats.org/officeDocument/2006/relationships" xmlns:p="http://schemas.openxmlformats.org/presentationml/2006/main">
  <p:tag name="TEXTLENGTH" val="130"/>
  <p:tag name="FONTSIZE" val="32"/>
  <p:tag name="BULLETTYPE" val="ppBulletArabicPeriod"/>
  <p:tag name="ANSWERTEXT" val="it is free of bias.   &#10;it was published in a book.   &#10;he was a civil rights leader.   &#10;he uses statistics to support his opinions."/>
  <p:tag name="ANSWERBULLETS" val="3"/>
  <p:tag name="OLDNUMANSWERS" val="4"/>
</p:tagLst>
</file>

<file path=ppt/tags/tag199.xml><?xml version="1.0" encoding="utf-8"?>
<p:tagLst xmlns:a="http://schemas.openxmlformats.org/drawingml/2006/main" xmlns:r="http://schemas.openxmlformats.org/officeDocument/2006/relationships" xmlns:p="http://schemas.openxmlformats.org/presentationml/2006/main">
  <p:tag name="SLIDEID" val="773C289C41A8498AAB3A62F7C7E4CEA2"/>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15"/>
  <p:tag name="SLIDEORDER" val="2"/>
  <p:tag name="SLIDEGUID" val="87AC2012D9F340D6A0FF3E6F1E3C7900"/>
  <p:tag name="QUESTIONALIAS" val="Minority students in public schools were given constitutional guarantees to equal educational opportunities as a result of the"/>
  <p:tag name="ANSWERSALIAS" val="decision in Plessy v. Ferguson. |smicln|ratification of the19th amendment. |smicln|ratification of the 26th amendment. |smicln|decision in Brown v. Board of Education."/>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200.xml><?xml version="1.0" encoding="utf-8"?>
<p:tagLst xmlns:a="http://schemas.openxmlformats.org/drawingml/2006/main" xmlns:r="http://schemas.openxmlformats.org/officeDocument/2006/relationships" xmlns:p="http://schemas.openxmlformats.org/presentationml/2006/main">
  <p:tag name="CHARTTYPE" val="3"/>
</p:tagLst>
</file>

<file path=ppt/tags/tag201.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20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03.xml><?xml version="1.0" encoding="utf-8"?>
<p:tagLst xmlns:a="http://schemas.openxmlformats.org/drawingml/2006/main" xmlns:r="http://schemas.openxmlformats.org/officeDocument/2006/relationships" xmlns:p="http://schemas.openxmlformats.org/presentationml/2006/main">
  <p:tag name="TEXTLENGTH" val="146"/>
  <p:tag name="FONTSIZE" val="32"/>
  <p:tag name="BULLETTYPE" val="ppBulletArabicPeriod"/>
  <p:tag name="ANSWERTEXT" val="decision in Plessy v. Ferguson. &#10;ratification of the19th amendment. &#10;ratification of the 26th amendment. &#10;decision in Brown v. Board of Education."/>
  <p:tag name="ANSWERBULLETS" val="3"/>
  <p:tag name="OLDNUMANSWERS" val="4"/>
</p:tagLst>
</file>

<file path=ppt/tags/tag204.xml><?xml version="1.0" encoding="utf-8"?>
<p:tagLst xmlns:a="http://schemas.openxmlformats.org/drawingml/2006/main" xmlns:r="http://schemas.openxmlformats.org/officeDocument/2006/relationships" xmlns:p="http://schemas.openxmlformats.org/presentationml/2006/main">
  <p:tag name="SLIDEID" val="66DDE31A02FE4869ABD3337E1AE998FC"/>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United States Constitution is said to be a “living document” in part because court interpretations change over time. What was a key aspect of Plessy v. Ferguson, a Supreme Court decision that was later overturned?"/>
  <p:tag name="COUNTDOWNSECONDS" val="25"/>
  <p:tag name="SLIDEORDER" val="2"/>
  <p:tag name="SLIDEGUID" val="E6A8CEB95FC14D80B6C70ABADD3DB8D9"/>
  <p:tag name="ANSWERSALIAS" val="The “separate but equal” doctrine was applied to the 14th Amendment.  |smicln|Poll taxes were outlawed as a prerequisite for voting under the 24th Amendment.  |smicln|Non-citizens gained the right to vote in local elections under the 26th Amendment.  |smicln|The principle of separation of church and state was applied under the 1st Amendmen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 name="VALUES" val="Correct|smicln|Incorrect|smicln|Incorrect|smicln|Incorrect"/>
</p:tagLst>
</file>

<file path=ppt/tags/tag205.xml><?xml version="1.0" encoding="utf-8"?>
<p:tagLst xmlns:a="http://schemas.openxmlformats.org/drawingml/2006/main" xmlns:r="http://schemas.openxmlformats.org/officeDocument/2006/relationships" xmlns:p="http://schemas.openxmlformats.org/presentationml/2006/main">
  <p:tag name="CHARTTYPE" val="3"/>
</p:tagLst>
</file>

<file path=ppt/tags/tag206.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5"/>
</p:tagLst>
</file>

<file path=ppt/tags/tag20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08.xml><?xml version="1.0" encoding="utf-8"?>
<p:tagLst xmlns:a="http://schemas.openxmlformats.org/drawingml/2006/main" xmlns:r="http://schemas.openxmlformats.org/officeDocument/2006/relationships" xmlns:p="http://schemas.openxmlformats.org/presentationml/2006/main">
  <p:tag name="TEXTLENGTH" val="322"/>
  <p:tag name="FONTSIZE" val="24"/>
  <p:tag name="BULLETTYPE" val="ppBulletArabicPeriod"/>
  <p:tag name="ANSWERTEXT" val="The “separate but equal” doctrine was applied to the 14th Amendment.  &#10;Poll taxes were outlawed as a prerequisite for voting under the 24th Amendment.  &#10;Non-citizens gained the right to vote in local elections under the 26th Amendment.  &#10;The principle of separation of church and state was applied under the 1st Amendment."/>
  <p:tag name="ANSWERBULLETS" val="3"/>
  <p:tag name="OLDNUMANSWERS" val="4"/>
</p:tagLst>
</file>

<file path=ppt/tags/tag209.xml><?xml version="1.0" encoding="utf-8"?>
<p:tagLst xmlns:a="http://schemas.openxmlformats.org/drawingml/2006/main" xmlns:r="http://schemas.openxmlformats.org/officeDocument/2006/relationships" xmlns:p="http://schemas.openxmlformats.org/presentationml/2006/main">
  <p:tag name="SLIDEID" val="49A1EC0D2BAE462897F7EFD929C55F1D"/>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perspective of African-Americans was reflected in the founding of the National Association for the Advancement of Colored People (NAACP) in 1909?"/>
  <p:tag name="COUNTDOWNSECONDS" val="20"/>
  <p:tag name="SLIDEORDER" val="2"/>
  <p:tag name="SLIDEGUID" val="B383925158E7408D8BB4553CA73E83CB"/>
  <p:tag name="ANSWERSALIAS" val="The desire for a return to their cultural heritage   |smicln|the need to improve working conditions in factories   |smicln|the desire to end legalized discrimination based on race   |smicln|the belief in the importance of building a new country in Africa "/>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 name="VALUES" val="Incorrect|smicln|Incorrect|smicl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210.xml><?xml version="1.0" encoding="utf-8"?>
<p:tagLst xmlns:a="http://schemas.openxmlformats.org/drawingml/2006/main" xmlns:r="http://schemas.openxmlformats.org/officeDocument/2006/relationships" xmlns:p="http://schemas.openxmlformats.org/presentationml/2006/main">
  <p:tag name="CHARTTYPE" val="3"/>
</p:tagLst>
</file>

<file path=ppt/tags/tag211.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21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13.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34"/>
  <p:tag name="FONTSIZE" val="28"/>
  <p:tag name="BULLETTYPE" val="ppBulletArabicPeriod"/>
  <p:tag name="ANSWERTEXT" val="The desire for a return to their cultural heritage   &#10;the need to improve working conditions in factories   &#10;the desire to end legalized discrimination based on race   &#10;the belief in the importance of building a new country in Africa "/>
</p:tagLst>
</file>

<file path=ppt/tags/tag214.xml><?xml version="1.0" encoding="utf-8"?>
<p:tagLst xmlns:a="http://schemas.openxmlformats.org/drawingml/2006/main" xmlns:r="http://schemas.openxmlformats.org/officeDocument/2006/relationships" xmlns:p="http://schemas.openxmlformats.org/presentationml/2006/main">
  <p:tag name="SLIDEID" val="386CCE8CEBD243EC9F8D47D82BB2131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was the effect of the passage of Jim Crow laws in the United States in the late 19th century?"/>
  <p:tag name="COUNTDOWNSECONDS" val="15"/>
  <p:tag name="SLIDEORDER" val="2"/>
  <p:tag name="SLIDEGUID" val="5BB0F467C5A74665BE32BAA2328C0655"/>
  <p:tag name="ANSWERSALIAS" val="Racial segregation was required by law in southern states.  |smicln|Native Americans were moved onto reservations.  |smicln|Restrictions were placed on business monopolies.   |smicln|Women were denied the right to vote in national elections."/>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215.xml><?xml version="1.0" encoding="utf-8"?>
<p:tagLst xmlns:a="http://schemas.openxmlformats.org/drawingml/2006/main" xmlns:r="http://schemas.openxmlformats.org/officeDocument/2006/relationships" xmlns:p="http://schemas.openxmlformats.org/presentationml/2006/main">
  <p:tag name="CHARTTYPE" val="3"/>
</p:tagLst>
</file>

<file path=ppt/tags/tag216.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2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18.xml><?xml version="1.0" encoding="utf-8"?>
<p:tagLst xmlns:a="http://schemas.openxmlformats.org/drawingml/2006/main" xmlns:r="http://schemas.openxmlformats.org/officeDocument/2006/relationships" xmlns:p="http://schemas.openxmlformats.org/presentationml/2006/main">
  <p:tag name="TEXTLENGTH" val="220"/>
  <p:tag name="FONTSIZE" val="32"/>
  <p:tag name="BULLETTYPE" val="ppBulletArabicPeriod"/>
  <p:tag name="ANSWERTEXT" val="Racial segregation was required by law in southern states.  &#10;Native Americans were moved onto reservations.  &#10;Restrictions were placed on business monopolies.   &#10;Women were denied the right to vote in national elections."/>
  <p:tag name="ANSWERBULLETS" val="3"/>
  <p:tag name="OLDNUMANSWERS" val="4"/>
</p:tagLst>
</file>

<file path=ppt/tags/tag219.xml><?xml version="1.0" encoding="utf-8"?>
<p:tagLst xmlns:a="http://schemas.openxmlformats.org/drawingml/2006/main" xmlns:r="http://schemas.openxmlformats.org/officeDocument/2006/relationships" xmlns:p="http://schemas.openxmlformats.org/presentationml/2006/main">
  <p:tag name="SLIDEID" val="AAA238B596ED4A549A2B6916F70DB31A"/>
  <p:tag name="SLIDETYPE" val="P"/>
  <p:tag name="ACCUMULATEPOINTS" val="True"/>
  <p:tag name="SLIDEORDER" val="2"/>
  <p:tag name="SLIDEGUID" val="3699F1B3694A4AE6831A689D4D7FBB56"/>
  <p:tag name="DELIMITERS" val="3.1"/>
  <p:tag name="RESPONSESGATHERED" val="False"/>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25"/>
  <p:tag name="FONTSIZE" val="28"/>
  <p:tag name="BULLETTYPE" val="ppBulletArabicPeriod"/>
  <p:tag name="ANSWERTEXT" val="Colonies exist to provide raw materials and markets for mother countries.&#10;The people have the right to overthrow their government if it abuses its powers.&#10;Governments may restrict freedom of speech and of the press during times of crisis.&#10;Factories and businesses should be owned by the government rather than by individuals."/>
</p:tagLst>
</file>

<file path=ppt/tags/tag220.xml><?xml version="1.0" encoding="utf-8"?>
<p:tagLst xmlns:a="http://schemas.openxmlformats.org/drawingml/2006/main" xmlns:r="http://schemas.openxmlformats.org/officeDocument/2006/relationships" xmlns:p="http://schemas.openxmlformats.org/presentationml/2006/main">
  <p:tag name="ISSCORES" val="True"/>
</p:tagLst>
</file>

<file path=ppt/tags/tag23.xml><?xml version="1.0" encoding="utf-8"?>
<p:tagLst xmlns:a="http://schemas.openxmlformats.org/drawingml/2006/main" xmlns:r="http://schemas.openxmlformats.org/officeDocument/2006/relationships" xmlns:p="http://schemas.openxmlformats.org/presentationml/2006/main">
  <p:tag name="SLIDEID" val="2C58A5424D1D4906BD02402619C5B8F4"/>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20"/>
  <p:tag name="SLIDEORDER" val="2"/>
  <p:tag name="SLIDEGUID" val="AD8BEEFCF58C4D098A1549A37908F5B8"/>
  <p:tag name="QUESTIONALIAS" val="Natural law was a fundamental idea of the Enlightenment. Which concept is an application of natural law to the government’s role in the economic lives of its citizens?"/>
  <p:tag name="ANSWERSALIAS" val="free markets based on supply and demand|smicln| government control to achieve a favorable balance of trade  |smicln|agriculture based on tenant farming and serfdom  |smicln|lower taxes on the most privileged groups in society"/>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24.xml><?xml version="1.0" encoding="utf-8"?>
<p:tagLst xmlns:a="http://schemas.openxmlformats.org/drawingml/2006/main" xmlns:r="http://schemas.openxmlformats.org/officeDocument/2006/relationships" xmlns:p="http://schemas.openxmlformats.org/presentationml/2006/main">
  <p:tag name="CHARTTYPE" val="3"/>
</p:tagLst>
</file>

<file path=ppt/tags/tag2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04"/>
  <p:tag name="FONTSIZE" val="28"/>
  <p:tag name="BULLETTYPE" val="ppBulletArabicPeriod"/>
  <p:tag name="ANSWERTEXT" val="free markets based on supply and demand&#10; government control to achieve a favorable balance of trade  &#10;agriculture based on tenant farming and serfdom  &#10;lower taxes on the most privileged groups in society"/>
</p:tagLst>
</file>

<file path=ppt/tags/tag28.xml><?xml version="1.0" encoding="utf-8"?>
<p:tagLst xmlns:a="http://schemas.openxmlformats.org/drawingml/2006/main" xmlns:r="http://schemas.openxmlformats.org/officeDocument/2006/relationships" xmlns:p="http://schemas.openxmlformats.org/presentationml/2006/main">
  <p:tag name="SLIDEID" val="19C3E7826D6343A88C23E3EB32942564"/>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20"/>
  <p:tag name="SLIDEORDER" val="2"/>
  <p:tag name="SLIDEGUID" val="694D1A75F1FF4F02B796818A5FC741F1"/>
  <p:tag name="ANSWERSALIAS" val="if a government failed to compel obedience|smicln|if a government violated people’s natural rights|smicln|if a government failed to protect people from economic inequality|smicln|if a government entered into alliances with foreign governments"/>
  <p:tag name="VALUES" val="Incorrect|smicln|Correct|smicln|Incorrect|smicln|Incorrect"/>
  <p:tag name="QUESTIONALIAS" val="In exploring the relationship between governments and people, Thomas Hobbes argued that governments resulted from a social contract to maintain an orderly society. John Locke, another philosopher of the Enlightenment, inspired American revolutionaries by arguing that a new social contract could be instituted under what circumstance?"/>
  <p:tag name="TOTALRESPONSES" val="15"/>
  <p:tag name="RESPONSECOUNT" val="15"/>
  <p:tag name="SLICED" val="False"/>
  <p:tag name="RESPONSES" val="2;2;2;2;2;2;2;2;2;2;2;2;2;2;2;"/>
  <p:tag name="CHARTSTRINGSTD" val="0 15 0 0"/>
  <p:tag name="CHARTSTRINGREV" val="0 0 15 0"/>
  <p:tag name="CHARTSTRINGSTDPER" val="0 1 0 0"/>
  <p:tag name="CHARTSTRINGREVPER" val="0 0 1 0"/>
  <p:tag name="RESPONSESGATHERED" val="False"/>
</p:tagLst>
</file>

<file path=ppt/tags/tag29.xml><?xml version="1.0" encoding="utf-8"?>
<p:tagLst xmlns:a="http://schemas.openxmlformats.org/drawingml/2006/main" xmlns:r="http://schemas.openxmlformats.org/officeDocument/2006/relationships" xmlns:p="http://schemas.openxmlformats.org/presentationml/2006/main">
  <p:tag name="CHARTTYPE" val="3"/>
</p:tagLst>
</file>

<file path=ppt/tags/tag3.xml><?xml version="1.0" encoding="utf-8"?>
<p:tagLst xmlns:a="http://schemas.openxmlformats.org/drawingml/2006/main" xmlns:r="http://schemas.openxmlformats.org/officeDocument/2006/relationships" xmlns:p="http://schemas.openxmlformats.org/presentationml/2006/main">
  <p:tag name="SLIDEID" val="E3AE7BA9C29D4DA591B35898D78ADC45"/>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do absolute monarchs differ from constitutional monarchs in their ability to use power?"/>
  <p:tag name="ANSWERSALIAS" val="The power of absolute monarchs is unlimited.|smicln|The power of absolute monarchs is maintained through periodic elections. |smicln|The power of absolute monarchs is limited by the fundamental laws of the country.|smicln|The power of absolute monarchs depends on continued support from their political party."/>
  <p:tag name="COUNTDOWNSECONDS" val="20"/>
  <p:tag name="SLIDEORDER" val="2"/>
  <p:tag name="SLIDEGUID" val="D205BB70DE134ADCB8F6F78B4CB8A159"/>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21"/>
  <p:tag name="FONTSIZE" val="32"/>
  <p:tag name="BULLETTYPE" val="ppBulletArabicPeriod"/>
  <p:tag name="ANSWERTEXT" val="if a government failed to compel obedience&#10;if a government violated people’s natural rights&#10;if a government failed to protect people from economic inequality&#10;if a government entered into alliances with foreign governments"/>
</p:tagLst>
</file>

<file path=ppt/tags/tag31.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33.xml><?xml version="1.0" encoding="utf-8"?>
<p:tagLst xmlns:a="http://schemas.openxmlformats.org/drawingml/2006/main" xmlns:r="http://schemas.openxmlformats.org/officeDocument/2006/relationships" xmlns:p="http://schemas.openxmlformats.org/presentationml/2006/main">
  <p:tag name="SLIDEID" val="3934936BBFD14EB3A06808C47951638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a Democracy, the source of authority for the government is the"/>
  <p:tag name="ANSWERSALIAS" val="A Head of State|smicln|Legislature|smicln|Courts|smicln|People"/>
  <p:tag name="SLIDEORDER" val="2"/>
  <p:tag name="SLIDEGUID" val="9260F5D4FCEB4833AFB38F1427441E0C"/>
  <p:tag name="COUNTDOWNSECONDS" val="20"/>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34.xml><?xml version="1.0" encoding="utf-8"?>
<p:tagLst xmlns:a="http://schemas.openxmlformats.org/drawingml/2006/main" xmlns:r="http://schemas.openxmlformats.org/officeDocument/2006/relationships" xmlns:p="http://schemas.openxmlformats.org/presentationml/2006/main">
  <p:tag name="CHARTTYPE" val="3"/>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1"/>
  <p:tag name="FONTSIZE" val="32"/>
  <p:tag name="BULLETTYPE" val="ppBulletArabicPeriod"/>
  <p:tag name="ANSWERTEXT" val="A Head of State&#10;Legislature&#10;Courts&#10;People"/>
</p:tagLst>
</file>

<file path=ppt/tags/tag36.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38.xml><?xml version="1.0" encoding="utf-8"?>
<p:tagLst xmlns:a="http://schemas.openxmlformats.org/drawingml/2006/main" xmlns:r="http://schemas.openxmlformats.org/officeDocument/2006/relationships" xmlns:p="http://schemas.openxmlformats.org/presentationml/2006/main">
  <p:tag name="SLIDEID" val="A5BA6D3C09084603B7E61B1FD43B8CCD"/>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y was the formation of labor unions an effect of U.S. industrialization in the late 1800s?"/>
  <p:tag name="SLIDEORDER" val="2"/>
  <p:tag name="SLIDEGUID" val="403FB734A554463A8AB86A152BFD46E6"/>
  <p:tag name="ANSWERSALIAS" val=" Unions were needed to guarantee a steady supply of workers. |smicln|Union membership was required for employment in new industries. |smicln|Factory owners set up labor unions in order to control their large workforce. |smicln|Unions organized industrial workers to protest unsafe working conditions and long workdays."/>
  <p:tag name="COUNTDOWNSECONDS" val="20"/>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 name="VALUES" val="Incorrect|smicln|Incorrect|smicln|Incorrect|smicln|Correct"/>
</p:tagLst>
</file>

<file path=ppt/tags/tag39.xml><?xml version="1.0" encoding="utf-8"?>
<p:tagLst xmlns:a="http://schemas.openxmlformats.org/drawingml/2006/main" xmlns:r="http://schemas.openxmlformats.org/officeDocument/2006/relationships" xmlns:p="http://schemas.openxmlformats.org/presentationml/2006/main">
  <p:tag name="CHARTTYPE" val="3"/>
</p:tagLst>
</file>

<file path=ppt/tags/tag4.xml><?xml version="1.0" encoding="utf-8"?>
<p:tagLst xmlns:a="http://schemas.openxmlformats.org/drawingml/2006/main" xmlns:r="http://schemas.openxmlformats.org/officeDocument/2006/relationships" xmlns:p="http://schemas.openxmlformats.org/presentationml/2006/main">
  <p:tag name="CHARTTYPE" val="3"/>
</p:tagLst>
</file>

<file path=ppt/tags/tag40.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97"/>
  <p:tag name="FONTSIZE" val="32"/>
  <p:tag name="BULLETTYPE" val="ppBulletArabicPeriod"/>
  <p:tag name="ANSWERTEXT" val=" Unions were needed to guarantee a steady supply of workers. &#10;Union membership was required for employment in new industries. &#10;Factory owners set up labor unions in order to control their large workforce. &#10;Unions organized industrial workers to protest unsafe working conditions and long workdays."/>
</p:tagLst>
</file>

<file path=ppt/tags/tag42.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20"/>
</p:tagLst>
</file>

<file path=ppt/tags/tag43.xml><?xml version="1.0" encoding="utf-8"?>
<p:tagLst xmlns:a="http://schemas.openxmlformats.org/drawingml/2006/main" xmlns:r="http://schemas.openxmlformats.org/officeDocument/2006/relationships" xmlns:p="http://schemas.openxmlformats.org/presentationml/2006/main">
  <p:tag name="SLIDEID" val="128E94530CF74F7AA271DF011FA7959E"/>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One effect of industrialization in the United States in the late 19th century was"/>
  <p:tag name="ANSWERSALIAS" val="a decrease in child labor.|smicln|an increase in demand for handicraft goods.|smicln|a decrease in immigration to the United States.|smicln|an increase in urbanization."/>
  <p:tag name="SLIDEORDER" val="2"/>
  <p:tag name="SLIDEGUID" val="82D50976B51046DCA506378328798A18"/>
  <p:tag name="COUNTDOWNSECONDS" val="15"/>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44.xml><?xml version="1.0" encoding="utf-8"?>
<p:tagLst xmlns:a="http://schemas.openxmlformats.org/drawingml/2006/main" xmlns:r="http://schemas.openxmlformats.org/officeDocument/2006/relationships" xmlns:p="http://schemas.openxmlformats.org/presentationml/2006/main">
  <p:tag name="CHARTTYPE" val="3"/>
</p:tagLst>
</file>

<file path=ppt/tags/tag45.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46.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4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47"/>
  <p:tag name="FONTSIZE" val="32"/>
  <p:tag name="BULLETTYPE" val="ppBulletArabicPeriod"/>
  <p:tag name="ANSWERTEXT" val="a decrease in child labor.&#10;an increase in demand for handicraft goods.&#10;a decrease in immigration to the United States.&#10;an increase in urbanization."/>
</p:tagLst>
</file>

<file path=ppt/tags/tag48.xml><?xml version="1.0" encoding="utf-8"?>
<p:tagLst xmlns:a="http://schemas.openxmlformats.org/drawingml/2006/main" xmlns:r="http://schemas.openxmlformats.org/officeDocument/2006/relationships" xmlns:p="http://schemas.openxmlformats.org/presentationml/2006/main">
  <p:tag name="SLIDEID" val="E9274C7FFC634D2486D31E620530DB14"/>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effect of 19th-century industrialization in the United States is represented by the changes shown in the above graph?"/>
  <p:tag name="SLIDEORDER" val="2"/>
  <p:tag name="SLIDEGUID" val="4D6463BFA5A34C0F8D8D86C84790ABF6"/>
  <p:tag name="ANSWERSALIAS" val="increased regulation of child labor |smicln|modernization of agriculture |smicln|decreased demand for farm products |smicln|emigration from the United States"/>
  <p:tag name="COUNTDOWNSECONDS" val="15"/>
  <p:tag name="VALUES" val="Incorrect|smicln|Correct|smicln|Incorrect|smicln|Incorrect"/>
  <p:tag name="TOTALRESPONSES" val="15"/>
  <p:tag name="RESPONSECOUNT" val="15"/>
  <p:tag name="SLICED" val="False"/>
  <p:tag name="RESPONSES" val="2;2;2;2;4;2;2;2;2;2;3;2;2;2;2;"/>
  <p:tag name="CHARTSTRINGSTD" val="0 13 1 1"/>
  <p:tag name="CHARTSTRINGREV" val="1 1 13 0"/>
  <p:tag name="CHARTSTRINGSTDPER" val="0 0.866666666666667 0.0666666666666667 0.0666666666666667"/>
  <p:tag name="CHARTSTRINGREVPER" val="0.0666666666666667 0.0666666666666667 0.866666666666667 0"/>
  <p:tag name="RESPONSESGATHERED" val="False"/>
</p:tagLst>
</file>

<file path=ppt/tags/tag49.xml><?xml version="1.0" encoding="utf-8"?>
<p:tagLst xmlns:a="http://schemas.openxmlformats.org/drawingml/2006/main" xmlns:r="http://schemas.openxmlformats.org/officeDocument/2006/relationships" xmlns:p="http://schemas.openxmlformats.org/presentationml/2006/main">
  <p:tag name="CHARTTYPE" val="3"/>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88"/>
  <p:tag name="FONTSIZE" val="32"/>
  <p:tag name="BULLETTYPE" val="ppBulletArabicPeriod"/>
  <p:tag name="ANSWERTEXT" val="The power of absolute monarchs is unlimited.&#10;The power of absolute monarchs is maintained through periodic elections. &#10;The power of absolute monarchs is limited by the fundamental laws of the country.&#10;The power of absolute monarchs depends on continued support from their political party."/>
</p:tagLst>
</file>

<file path=ppt/tags/tag50.xml><?xml version="1.0" encoding="utf-8"?>
<p:tagLst xmlns:a="http://schemas.openxmlformats.org/drawingml/2006/main" xmlns:r="http://schemas.openxmlformats.org/officeDocument/2006/relationships" xmlns:p="http://schemas.openxmlformats.org/presentationml/2006/main">
  <p:tag name="CDTYPE" val="Style_Clock"/>
  <p:tag name="STYLE" val="2"/>
  <p:tag name="CDTIMELEFT" val="15"/>
</p:tagLst>
</file>

<file path=ppt/tags/tag51.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36"/>
  <p:tag name="FONTSIZE" val="32"/>
  <p:tag name="BULLETTYPE" val="ppBulletArabicPeriod"/>
  <p:tag name="ANSWERTEXT" val="increased regulation of child labor &#10;modernization of agriculture &#10;decreased demand for farm products &#10;emigration from the United States"/>
</p:tagLst>
</file>

<file path=ppt/tags/tag53.xml><?xml version="1.0" encoding="utf-8"?>
<p:tagLst xmlns:a="http://schemas.openxmlformats.org/drawingml/2006/main" xmlns:r="http://schemas.openxmlformats.org/officeDocument/2006/relationships" xmlns:p="http://schemas.openxmlformats.org/presentationml/2006/main">
  <p:tag name="SLIDEID" val="06C2FC9F14E44ACAA07B5CF43CD6AC3E"/>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20"/>
  <p:tag name="SLIDEORDER" val="2"/>
  <p:tag name="SLIDEGUID" val="F75323FD20FF4FD9A307AF621F28B055"/>
  <p:tag name="QUESTIONALIAS" val="The famous American writer Mark Twain expressed his opinion about U.S. actions in the Philippines after the Spanish-American War with the following words: “I have seen that we do not intend to free, but to subjugate (place under control) the people of the Philippines. We have gone to conquer, not to redeem (save). … I am opposed to having the [American] eagle put its talons on any other land.” The New York Herald, October 15, 1900 This statement would be helpful in supporting the thesis that Mark Twain believed that"/>
  <p:tag name="ANSWERSALIAS" val="U.S. imperialism was wrong.  |smicln|U.S. imperialism would bring stable government to the Philippines.  |smicln|U.S. imperialism was necessary for the United States to become a world power.  |smicln|U.S. imperialism civilized the people of the Philippines."/>
  <p:tag name="VALUES" val="Correct|smicln|Incorrect|smicln|Incorrect|smicln|Incorrect"/>
  <p:tag name="TOTALRESPONSES" val="15"/>
  <p:tag name="RESPONSECOUNT" val="15"/>
  <p:tag name="SLICED" val="False"/>
  <p:tag name="RESPONSES" val="1;1;1;1;1;1;1;1;1;1;1;1;1;1;1;"/>
  <p:tag name="CHARTSTRINGSTD" val="15 0 0 0"/>
  <p:tag name="CHARTSTRINGREV" val="0 0 0 15"/>
  <p:tag name="CHARTSTRINGSTDPER" val="1 0 0 0"/>
  <p:tag name="CHARTSTRINGREVPER" val="0 0 0 1"/>
  <p:tag name="RESPONSESGATHERED" val="False"/>
</p:tagLst>
</file>

<file path=ppt/tags/tag54.xml><?xml version="1.0" encoding="utf-8"?>
<p:tagLst xmlns:a="http://schemas.openxmlformats.org/drawingml/2006/main" xmlns:r="http://schemas.openxmlformats.org/officeDocument/2006/relationships" xmlns:p="http://schemas.openxmlformats.org/presentationml/2006/main">
  <p:tag name="CHARTTYPE" val="3"/>
</p:tagLst>
</file>

<file path=ppt/tags/tag5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5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7.xml><?xml version="1.0" encoding="utf-8"?>
<p:tagLst xmlns:a="http://schemas.openxmlformats.org/drawingml/2006/main" xmlns:r="http://schemas.openxmlformats.org/officeDocument/2006/relationships" xmlns:p="http://schemas.openxmlformats.org/presentationml/2006/main">
  <p:tag name="TEXTLENGTH" val="236"/>
  <p:tag name="FONTSIZE" val="28"/>
  <p:tag name="BULLETTYPE" val="ppBulletArabicPeriod"/>
  <p:tag name="ANSWERTEXT" val="U.S. imperialism was wrong.  &#10;U.S. imperialism would bring stable government to the Philippines.  &#10;U.S. imperialism was necessary for the United States to become a world power.  &#10;U.S. imperialism civilized the people of the Philippines."/>
  <p:tag name="ANSWERBULLETS" val="3"/>
  <p:tag name="OLDNUMANSWERS" val="4"/>
</p:tagLst>
</file>

<file path=ppt/tags/tag58.xml><?xml version="1.0" encoding="utf-8"?>
<p:tagLst xmlns:a="http://schemas.openxmlformats.org/drawingml/2006/main" xmlns:r="http://schemas.openxmlformats.org/officeDocument/2006/relationships" xmlns:p="http://schemas.openxmlformats.org/presentationml/2006/main">
  <p:tag name="SLIDEID" val="1CE72110E2CA4E6D9904CC2D6647EA1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One factor that motivated U.S. imperialism during the late 19th and early 20th centuries was the"/>
  <p:tag name="SLIDEORDER" val="2"/>
  <p:tag name="SLIDEGUID" val="E5F825F7F065481DB481212F2214E945"/>
  <p:tag name="COUNTDOWNSECONDS" val="20"/>
  <p:tag name="ANSWERSALIAS" val="development of closer political ties with European nations.  |smicln|closing of China to all foreign trade.  |smicln|support of international peacekeeping operations.  |smicln|acquisition of new markets and sources of raw materials."/>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59.xml><?xml version="1.0" encoding="utf-8"?>
<p:tagLst xmlns:a="http://schemas.openxmlformats.org/drawingml/2006/main" xmlns:r="http://schemas.openxmlformats.org/officeDocument/2006/relationships" xmlns:p="http://schemas.openxmlformats.org/presentationml/2006/main">
  <p:tag name="CHARTTYPE" val="3"/>
</p:tagLst>
</file>

<file path=ppt/tags/tag6.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6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6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2.xml><?xml version="1.0" encoding="utf-8"?>
<p:tagLst xmlns:a="http://schemas.openxmlformats.org/drawingml/2006/main" xmlns:r="http://schemas.openxmlformats.org/officeDocument/2006/relationships" xmlns:p="http://schemas.openxmlformats.org/presentationml/2006/main">
  <p:tag name="TEXTLENGTH" val="211"/>
  <p:tag name="FONTSIZE" val="32"/>
  <p:tag name="BULLETTYPE" val="ppBulletArabicPeriod"/>
  <p:tag name="ANSWERTEXT" val="development of closer political ties with European nations.  &#10;closing of China to all foreign trade.  &#10;support of international peacekeeping operations.  &#10;acquisition of new markets and sources of raw materials."/>
  <p:tag name="ANSWERBULLETS" val="3"/>
  <p:tag name="OLDNUMANSWERS" val="4"/>
</p:tagLst>
</file>

<file path=ppt/tags/tag63.xml><?xml version="1.0" encoding="utf-8"?>
<p:tagLst xmlns:a="http://schemas.openxmlformats.org/drawingml/2006/main" xmlns:r="http://schemas.openxmlformats.org/officeDocument/2006/relationships" xmlns:p="http://schemas.openxmlformats.org/presentationml/2006/main">
  <p:tag name="SLIDEID" val="7D3F78FC6CBF40B891CE2095718B3320"/>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7A5FD4BA5BD74AC5B52FC347F5F0F24C"/>
  <p:tag name="COUNTDOWNSECONDS" val="20"/>
  <p:tag name="QUESTIONALIAS" val="In 1898, U.S. support for Cuban independence led to war with Spain and contributed to the United States becoming an imperial power.  What was a decisive factor in the decision to go to war?"/>
  <p:tag name="ANSWERSALIAS" val="the opportunity to annex Hawaii   |smicln|the desire to acquire a naval base  |smicln|the protection of U.S. commerce and trade   |smicln|the need for a shorter route from the Atlantic to the Pacific"/>
  <p:tag name="VALUES" val="Incorrect|smicln|Incorrect|smicln|Correct|smicln|Incorrect"/>
  <p:tag name="TOTALRESPONSES" val="15"/>
  <p:tag name="RESPONSECOUNT" val="15"/>
  <p:tag name="SLICED" val="False"/>
  <p:tag name="RESPONSES" val="3;3;3;3;3;3;3;3;4;3;3;2;3;3;2;"/>
  <p:tag name="CHARTSTRINGSTD" val="0 2 12 1"/>
  <p:tag name="CHARTSTRINGREV" val="1 12 2 0"/>
  <p:tag name="CHARTSTRINGSTDPER" val="0 0.133333333333333 0.8 0.0666666666666667"/>
  <p:tag name="CHARTSTRINGREVPER" val="0.0666666666666667 0.8 0.133333333333333 0"/>
  <p:tag name="RESPONSESGATHERED" val="False"/>
</p:tagLst>
</file>

<file path=ppt/tags/tag64.xml><?xml version="1.0" encoding="utf-8"?>
<p:tagLst xmlns:a="http://schemas.openxmlformats.org/drawingml/2006/main" xmlns:r="http://schemas.openxmlformats.org/officeDocument/2006/relationships" xmlns:p="http://schemas.openxmlformats.org/presentationml/2006/main">
  <p:tag name="CHARTTYPE" val="3"/>
</p:tagLst>
</file>

<file path=ppt/tags/tag6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6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7.xml><?xml version="1.0" encoding="utf-8"?>
<p:tagLst xmlns:a="http://schemas.openxmlformats.org/drawingml/2006/main" xmlns:r="http://schemas.openxmlformats.org/officeDocument/2006/relationships" xmlns:p="http://schemas.openxmlformats.org/presentationml/2006/main">
  <p:tag name="TEXTLENGTH" val="178"/>
  <p:tag name="FONTSIZE" val="32"/>
  <p:tag name="BULLETTYPE" val="ppBulletArabicPeriod"/>
  <p:tag name="ANSWERTEXT" val="the opportunity to annex Hawaii   &#10;the desire to acquire a naval base  &#10;the protection of U.S. commerce and trade   &#10;the need for a shorter route from the Atlantic to the Pacific"/>
  <p:tag name="ANSWERBULLETS" val="3"/>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SLIDEID" val="F00ABD15785F455C88D4D9313F29BF4A"/>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the late 19th and early 20th centuries, U.S. foreign policy was closely tied to domestic economic concerns. The annexation of Hawaii, the Open Door Policy with China, and the construction of the Panama Canal in Latin America were all motivated by an interest in"/>
  <p:tag name="COUNTDOWNSECONDS" val="10"/>
  <p:tag name="SLIDEORDER" val="2"/>
  <p:tag name="SLIDEGUID" val="1C83597CCDED42AEB6D3D51E8D27A930"/>
  <p:tag name="ANSWERSALIAS" val="breaking up monopolies and trusts.|smicln|extending land grants for railroad construction.  |smicln|acquiring new markets and sources of raw materials.  |smicln|limiting the power of labor unions to strike."/>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69.xml><?xml version="1.0" encoding="utf-8"?>
<p:tagLst xmlns:a="http://schemas.openxmlformats.org/drawingml/2006/main" xmlns:r="http://schemas.openxmlformats.org/officeDocument/2006/relationships" xmlns:p="http://schemas.openxmlformats.org/presentationml/2006/main">
  <p:tag name="CHARTTYPE" val="3"/>
</p:tagLst>
</file>

<file path=ppt/tags/tag7.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7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10"/>
</p:tagLst>
</file>

<file path=ppt/tags/tag7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2.xml><?xml version="1.0" encoding="utf-8"?>
<p:tagLst xmlns:a="http://schemas.openxmlformats.org/drawingml/2006/main" xmlns:r="http://schemas.openxmlformats.org/officeDocument/2006/relationships" xmlns:p="http://schemas.openxmlformats.org/presentationml/2006/main">
  <p:tag name="TEXTLENGTH" val="185"/>
  <p:tag name="FONTSIZE" val="32"/>
  <p:tag name="BULLETTYPE" val="ppBulletArabicPeriod"/>
  <p:tag name="ANSWERTEXT" val="breaking up monopolies and trusts.&#10;extending land grants for railroad construction.  &#10;acquiring new markets and sources of raw materials.  &#10;limiting the power of labor unions to strike."/>
  <p:tag name="ANSWERBULLETS" val="3"/>
  <p:tag name="OLDNUMANSWERS" val="4"/>
</p:tagLst>
</file>

<file path=ppt/tags/tag73.xml><?xml version="1.0" encoding="utf-8"?>
<p:tagLst xmlns:a="http://schemas.openxmlformats.org/drawingml/2006/main" xmlns:r="http://schemas.openxmlformats.org/officeDocument/2006/relationships" xmlns:p="http://schemas.openxmlformats.org/presentationml/2006/main">
  <p:tag name="SLIDEID" val="DD6F80D19F1549BFABD5FBE079BA70EE"/>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the Spanish-American War, the U.S. Navy destroyed the Spanish fleet in Manila Bay in the Philippines. The U.S. Congress later voted for annexation of the Philippines. What was one reason for this act of U.S. imperialism?"/>
  <p:tag name="SLIDEORDER" val="2"/>
  <p:tag name="SLIDEGUID" val="F791D5DEAD664E7B9A314B884A30D05E"/>
  <p:tag name="COUNTDOWNSECONDS" val="20"/>
  <p:tag name="ANSWERSALIAS" val="to provide the U.S. with a valuable naval base in the Pacific |smicln|to provide the U.S. with a place to relocate its immigrant population |smicln|to decrease the U.S. need to export raw materials for industrialization  |smicln|to increase the U.S. population by extending citizenship to the Filipinos"/>
  <p:tag name="VALUES" val="Correct|smicln|Incorrect|smicln|Incorrect|smicln|Incorrect"/>
  <p:tag name="TOTALRESPONSES" val="13"/>
  <p:tag name="RESPONSECOUNT" val="13"/>
  <p:tag name="SLICED" val="False"/>
  <p:tag name="RESPONSES" val="3;1;1;1;1;1;3;3;1;1;3;1;-;1;-;"/>
  <p:tag name="CHARTSTRINGSTD" val="9 0 4 0"/>
  <p:tag name="CHARTSTRINGREV" val="0 4 0 9"/>
  <p:tag name="CHARTSTRINGSTDPER" val="0.692307692307692 0 0.307692307692308 0"/>
  <p:tag name="CHARTSTRINGREVPER" val="0 0.307692307692308 0 0.692307692307692"/>
  <p:tag name="RESPONSESGATHERED" val="False"/>
</p:tagLst>
</file>

<file path=ppt/tags/tag74.xml><?xml version="1.0" encoding="utf-8"?>
<p:tagLst xmlns:a="http://schemas.openxmlformats.org/drawingml/2006/main" xmlns:r="http://schemas.openxmlformats.org/officeDocument/2006/relationships" xmlns:p="http://schemas.openxmlformats.org/presentationml/2006/main">
  <p:tag name="CHARTTYPE" val="3"/>
</p:tagLst>
</file>

<file path=ppt/tags/tag7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7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7.xml><?xml version="1.0" encoding="utf-8"?>
<p:tagLst xmlns:a="http://schemas.openxmlformats.org/drawingml/2006/main" xmlns:r="http://schemas.openxmlformats.org/officeDocument/2006/relationships" xmlns:p="http://schemas.openxmlformats.org/presentationml/2006/main">
  <p:tag name="TEXTLENGTH" val="281"/>
  <p:tag name="FONTSIZE" val="24"/>
  <p:tag name="BULLETTYPE" val="ppBulletArabicPeriod"/>
  <p:tag name="ANSWERTEXT" val="to provide the U.S. with a valuable naval base in the Pacific &#10;to provide the U.S. with a place to relocate its immigrant population &#10;to decrease the U.S. need to export raw materials for industrialization  &#10;to increase the U.S. population by extending citizenship to the Filipinos"/>
  <p:tag name="ANSWERBULLETS" val="3"/>
  <p:tag name="OLDNUMANSWERS" val="4"/>
</p:tagLst>
</file>

<file path=ppt/tags/tag78.xml><?xml version="1.0" encoding="utf-8"?>
<p:tagLst xmlns:a="http://schemas.openxmlformats.org/drawingml/2006/main" xmlns:r="http://schemas.openxmlformats.org/officeDocument/2006/relationships" xmlns:p="http://schemas.openxmlformats.org/presentationml/2006/main">
  <p:tag name="SLIDEID" val="E0F51FD1DF8348B28406ADF68DEC3900"/>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did the political systems in Africa change as a result of European colonialism in the 19th century?"/>
  <p:tag name="SLIDEORDER" val="2"/>
  <p:tag name="SLIDEGUID" val="C4ABA92F9B7F4172B53103255651E6D0"/>
  <p:tag name="COUNTDOWNSECONDS" val="20"/>
  <p:tag name="ANSWERSALIAS" val=" Opportunities for self-rule increased.  |smicln|Administrative units were set up along ethnic lines.  |smicln|Traditional forms of tribal authority were weakened. |smicln| Administrative units became smaller for better control. "/>
  <p:tag name="VALUES" val="Incorrect|smicln|Incorrect|smicln|Correct|smicln|Incorrect"/>
  <p:tag name="TOTALRESPONSES" val="15"/>
  <p:tag name="RESPONSECOUNT" val="15"/>
  <p:tag name="SLICED" val="False"/>
  <p:tag name="RESPONSES" val="3;3;3;3;3;3;3;3;3;3;1;3;3;3;3;"/>
  <p:tag name="CHARTSTRINGSTD" val="1 0 14 0"/>
  <p:tag name="CHARTSTRINGREV" val="0 14 0 1"/>
  <p:tag name="CHARTSTRINGSTDPER" val="0.0666666666666667 0 0.933333333333333 0"/>
  <p:tag name="CHARTSTRINGREVPER" val="0 0.933333333333333 0 0.0666666666666667"/>
  <p:tag name="RESPONSESGATHERED" val="False"/>
</p:tagLst>
</file>

<file path=ppt/tags/tag79.xml><?xml version="1.0" encoding="utf-8"?>
<p:tagLst xmlns:a="http://schemas.openxmlformats.org/drawingml/2006/main" xmlns:r="http://schemas.openxmlformats.org/officeDocument/2006/relationships" xmlns:p="http://schemas.openxmlformats.org/presentationml/2006/main">
  <p:tag name="CHARTTYPE" val="3"/>
</p:tagLst>
</file>

<file path=ppt/tags/tag8.xml><?xml version="1.0" encoding="utf-8"?>
<p:tagLst xmlns:a="http://schemas.openxmlformats.org/drawingml/2006/main" xmlns:r="http://schemas.openxmlformats.org/officeDocument/2006/relationships" xmlns:p="http://schemas.openxmlformats.org/presentationml/2006/main">
  <p:tag name="SLIDEID" val="BA265682C0D94D3C93D188D9E22AB23F"/>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One way absolute monarchies are similar to dictatorships is that citizens under both systems of government typically"/>
  <p:tag name="ANSWERSALIAS" val="can elect new leadership by voting in elections. |smicln|have greater freedoms than citizens in democracies. |smicln|can amend their constitutions by gathering signatures on petitions. |smicln|must engage in revolution in order to achieve governmental change"/>
  <p:tag name="COUNTDOWNSECONDS" val="20"/>
  <p:tag name="SLIDEORDER" val="2"/>
  <p:tag name="SLIDEGUID" val="3799E1564C18419D8D821A5EA72992AF"/>
  <p:tag name="VALUES" val="Incorrect|smicln|Incorrect|smicln|Incorrect|smicln|Correct"/>
  <p:tag name="TOTALRESPONSES" val="15"/>
  <p:tag name="RESPONSECOUNT" val="15"/>
  <p:tag name="SLICED" val="False"/>
  <p:tag name="RESPONSES" val="4;4;4;4;4;4;4;4;4;4;4;4;4;4;4;"/>
  <p:tag name="CHARTSTRINGSTD" val="0 0 0 15"/>
  <p:tag name="CHARTSTRINGREV" val="15 0 0 0"/>
  <p:tag name="CHARTSTRINGSTDPER" val="0 0 0 1"/>
  <p:tag name="CHARTSTRINGREVPER" val="1 0 0 0"/>
  <p:tag name="RESPONSESGATHERED" val="False"/>
</p:tagLst>
</file>

<file path=ppt/tags/tag8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8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2.xml><?xml version="1.0" encoding="utf-8"?>
<p:tagLst xmlns:a="http://schemas.openxmlformats.org/drawingml/2006/main" xmlns:r="http://schemas.openxmlformats.org/officeDocument/2006/relationships" xmlns:p="http://schemas.openxmlformats.org/presentationml/2006/main">
  <p:tag name="TEXTLENGTH" val="208"/>
  <p:tag name="FONTSIZE" val="28"/>
  <p:tag name="BULLETTYPE" val="ppBulletArabicPeriod"/>
  <p:tag name="ANSWERTEXT" val=" Opportunities for self-rule increased.  &#10;Administrative units were set up along ethnic lines.  &#10;Traditional forms of tribal authority were weakened. &#10; Administrative units became smaller for better control. "/>
  <p:tag name="ANSWERBULLETS" val="3"/>
  <p:tag name="OLDNUMANSWERS" val="4"/>
</p:tagLst>
</file>

<file path=ppt/tags/tag83.xml><?xml version="1.0" encoding="utf-8"?>
<p:tagLst xmlns:a="http://schemas.openxmlformats.org/drawingml/2006/main" xmlns:r="http://schemas.openxmlformats.org/officeDocument/2006/relationships" xmlns:p="http://schemas.openxmlformats.org/presentationml/2006/main">
  <p:tag name="SLIDEID" val="77FCEF9C59834BFAA8F54D4709D37AAF"/>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20"/>
  <p:tag name="SLIDEORDER" val="2"/>
  <p:tag name="SLIDEGUID" val="9CE8F3914C8E42A5B94ED6100E798839"/>
  <p:tag name="QUESTIONALIAS" val="In the 19th century, European countries claimed that the conquest of Africa would bring the benefits of Western civilization to that continent.  From the perspective of African peoples, the effect was"/>
  <p:tag name="ANSWERSALIAS" val="loss of political independence.   |smicln|fewer agricultural products for foreign trade.   |smicln|new national boundaries based on ethnic and cultural similarities.  |smicln|global appreciation for African cultures and encouragement of their development."/>
  <p:tag name="VALUES" val="Correct|smicln|Incorrect|smicln|Incorrect|smicln|Incorrect"/>
  <p:tag name="TOTALRESPONSES" val="15"/>
  <p:tag name="RESPONSECOUNT" val="15"/>
  <p:tag name="SLICED" val="False"/>
  <p:tag name="RESPONSES" val="3;3;1;1;1;1;1;1;1;1;1;1;1;1;3;"/>
  <p:tag name="CHARTSTRINGSTD" val="12 0 3 0"/>
  <p:tag name="CHARTSTRINGREV" val="0 3 0 12"/>
  <p:tag name="CHARTSTRINGSTDPER" val="0.8 0 0.2 0"/>
  <p:tag name="CHARTSTRINGREVPER" val="0 0.2 0 0.8"/>
  <p:tag name="RESPONSESGATHERED" val="False"/>
</p:tagLst>
</file>

<file path=ppt/tags/tag84.xml><?xml version="1.0" encoding="utf-8"?>
<p:tagLst xmlns:a="http://schemas.openxmlformats.org/drawingml/2006/main" xmlns:r="http://schemas.openxmlformats.org/officeDocument/2006/relationships" xmlns:p="http://schemas.openxmlformats.org/presentationml/2006/main">
  <p:tag name="CHARTTYPE" val="3"/>
</p:tagLst>
</file>

<file path=ppt/tags/tag8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8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7.xml><?xml version="1.0" encoding="utf-8"?>
<p:tagLst xmlns:a="http://schemas.openxmlformats.org/drawingml/2006/main" xmlns:r="http://schemas.openxmlformats.org/officeDocument/2006/relationships" xmlns:p="http://schemas.openxmlformats.org/presentationml/2006/main">
  <p:tag name="TEXTLENGTH" val="234"/>
  <p:tag name="FONTSIZE" val="28"/>
  <p:tag name="BULLETTYPE" val="ppBulletArabicPeriod"/>
  <p:tag name="ANSWERTEXT" val="loss of political independence.   &#10;fewer agricultural products for foreign trade.   &#10;new national boundaries based on ethnic and cultural similarities.  &#10;global appreciation for African cultures and encouragement of their development."/>
  <p:tag name="ANSWERBULLETS" val="3"/>
  <p:tag name="OLDNUMANSWERS" val="4"/>
</p:tagLst>
</file>

<file path=ppt/tags/tag88.xml><?xml version="1.0" encoding="utf-8"?>
<p:tagLst xmlns:a="http://schemas.openxmlformats.org/drawingml/2006/main" xmlns:r="http://schemas.openxmlformats.org/officeDocument/2006/relationships" xmlns:p="http://schemas.openxmlformats.org/presentationml/2006/main">
  <p:tag name="SLIDEID" val="C2BC5CA860234BA0B2CA48D795FF6D80"/>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term “Latin America” is generally used to describe a unique cultural region which includes all of South America, Central America, and Mexico. What characteristic helps define Latin America as a region?"/>
  <p:tag name="SLIDEORDER" val="2"/>
  <p:tag name="SLIDEGUID" val="833476A32A3446E7A6A55DC0939DAA7C"/>
  <p:tag name="COUNTDOWNSECONDS" val="20"/>
  <p:tag name="ANSWERSALIAS" val="Islam is the most widely practiced religion.  |smicln|Most countries in this region have command economies.  |smicln|Spanish and Portuguese are the most widely spoken languages. |smicln|Most countries in this region are former colonies of France or Italy."/>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89.xml><?xml version="1.0" encoding="utf-8"?>
<p:tagLst xmlns:a="http://schemas.openxmlformats.org/drawingml/2006/main" xmlns:r="http://schemas.openxmlformats.org/officeDocument/2006/relationships" xmlns:p="http://schemas.openxmlformats.org/presentationml/2006/main">
  <p:tag name="CHARTTYPE" val="3"/>
</p:tagLst>
</file>

<file path=ppt/tags/tag9.xml><?xml version="1.0" encoding="utf-8"?>
<p:tagLst xmlns:a="http://schemas.openxmlformats.org/drawingml/2006/main" xmlns:r="http://schemas.openxmlformats.org/officeDocument/2006/relationships" xmlns:p="http://schemas.openxmlformats.org/presentationml/2006/main">
  <p:tag name="CHARTTYPE" val="3"/>
</p:tagLst>
</file>

<file path=ppt/tags/tag90.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9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2.xml><?xml version="1.0" encoding="utf-8"?>
<p:tagLst xmlns:a="http://schemas.openxmlformats.org/drawingml/2006/main" xmlns:r="http://schemas.openxmlformats.org/officeDocument/2006/relationships" xmlns:p="http://schemas.openxmlformats.org/presentationml/2006/main">
  <p:tag name="TEXTLENGTH" val="234"/>
  <p:tag name="FONTSIZE" val="24"/>
  <p:tag name="BULLETTYPE" val="ppBulletArabicPeriod"/>
  <p:tag name="ANSWERTEXT" val="Islam is the most widely practiced religion.  &#10;Most countries in this region have command economies.  &#10;Spanish and Portuguese are the most widely spoken languages. &#10;Most countries in this region are former colonies of France or Italy."/>
  <p:tag name="ANSWERBULLETS" val="3"/>
  <p:tag name="OLDNUMANSWERS" val="4"/>
</p:tagLst>
</file>

<file path=ppt/tags/tag93.xml><?xml version="1.0" encoding="utf-8"?>
<p:tagLst xmlns:a="http://schemas.openxmlformats.org/drawingml/2006/main" xmlns:r="http://schemas.openxmlformats.org/officeDocument/2006/relationships" xmlns:p="http://schemas.openxmlformats.org/presentationml/2006/main">
  <p:tag name="SLIDEID" val="BE545F4CA76C435CA8072CF8D9F888B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E124024FEFEB463A8088DEBA5155B153"/>
  <p:tag name="COUNTDOWNSECONDS" val="20"/>
  <p:tag name="QUESTIONALIAS" val="As British rule in India came to an end, violence sparked by religious differences between Hindus and Muslims led to the decision by Britain to divide the country into Hindu India and Muslim Pakistan. However, after the partition, many Muslims still lived within the borders of Hindu India. The perception of Hindus and Muslims that the cultural differences between them were greater than their similarities led to"/>
  <p:tag name="ANSWERSALIAS" val=" invasion by neighboring countries. |smicln|a return to British rule to establish order.  |smicln|continued violence and many refugees.  |smicln|the end of democratic government in India."/>
  <p:tag name="VALUES" val="Incorrect|smicln|Incorrect|smicln|Correct|smicln|Incorrect"/>
  <p:tag name="TOTALRESPONSES" val="15"/>
  <p:tag name="RESPONSECOUNT" val="15"/>
  <p:tag name="SLICED" val="False"/>
  <p:tag name="RESPONSES" val="3;3;3;3;3;3;3;3;3;3;3;3;3;3;3;"/>
  <p:tag name="CHARTSTRINGSTD" val="0 0 15 0"/>
  <p:tag name="CHARTSTRINGREV" val="0 15 0 0"/>
  <p:tag name="CHARTSTRINGSTDPER" val="0 0 1 0"/>
  <p:tag name="CHARTSTRINGREVPER" val="0 1 0 0"/>
  <p:tag name="RESPONSESGATHERED" val="False"/>
</p:tagLst>
</file>

<file path=ppt/tags/tag94.xml><?xml version="1.0" encoding="utf-8"?>
<p:tagLst xmlns:a="http://schemas.openxmlformats.org/drawingml/2006/main" xmlns:r="http://schemas.openxmlformats.org/officeDocument/2006/relationships" xmlns:p="http://schemas.openxmlformats.org/presentationml/2006/main">
  <p:tag name="CHARTTYPE" val="3"/>
</p:tagLst>
</file>

<file path=ppt/tags/tag95.xml><?xml version="1.0" encoding="utf-8"?>
<p:tagLst xmlns:a="http://schemas.openxmlformats.org/drawingml/2006/main" xmlns:r="http://schemas.openxmlformats.org/officeDocument/2006/relationships" xmlns:p="http://schemas.openxmlformats.org/presentationml/2006/main">
  <p:tag name="CDTYPE" val="Style_Timer"/>
  <p:tag name="STYLE" val="3"/>
  <p:tag name="CDTIMELEFT" val="20"/>
</p:tagLst>
</file>

<file path=ppt/tags/tag9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7.xml><?xml version="1.0" encoding="utf-8"?>
<p:tagLst xmlns:a="http://schemas.openxmlformats.org/drawingml/2006/main" xmlns:r="http://schemas.openxmlformats.org/officeDocument/2006/relationships" xmlns:p="http://schemas.openxmlformats.org/presentationml/2006/main">
  <p:tag name="TEXTLENGTH" val="166"/>
  <p:tag name="FONTSIZE" val="32"/>
  <p:tag name="BULLETTYPE" val="ppBulletArabicPeriod"/>
  <p:tag name="ANSWERTEXT" val=" invasion by neighboring countries. &#10;a return to British rule to establish order.  &#10;continued violence and many refugees.  &#10;the end of democratic government in India."/>
  <p:tag name="ANSWERBULLETS" val="3"/>
  <p:tag name="OLDNUMANSWERS" val="4"/>
</p:tagLst>
</file>

<file path=ppt/tags/tag98.xml><?xml version="1.0" encoding="utf-8"?>
<p:tagLst xmlns:a="http://schemas.openxmlformats.org/drawingml/2006/main" xmlns:r="http://schemas.openxmlformats.org/officeDocument/2006/relationships" xmlns:p="http://schemas.openxmlformats.org/presentationml/2006/main">
  <p:tag name="SLIDEID" val="011CE8CE00AB4EEEAEB1BB30578D85D3"/>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SLIDEORDER" val="2"/>
  <p:tag name="SLIDEGUID" val="2FE8800C57AB438EBB710D99C0BDED6C"/>
  <p:tag name="COUNTDOWNSECONDS" val="20"/>
  <p:tag name="QUESTIONALIAS" val="During World War I, two revolutions took place in Russia while Russia was at war with Germany. Vladimir Lenin, leader of the Bolshevik Revolution, said:  There can be no doubt that our army is absolutely in no condition... to beat back a German offensive successfully. ... Source: V. I. Lenin, Collected Works, 4th English Edition, Progress Publishers, Moscow, 1964, p. 447. The excerpt above could be used to support the thesis that"/>
  <p:tag name="ANSWERSALIAS" val="Lenin had few skills as a military leader |smicln|Russia shared in the responsibility for World War I.  |smicln|Lenin believed that Russia should withdraw from World War I.  |smicln|The Bolshevik Revolution had the support of the Russian army."/>
  <p:tag name="VALUES" val="Incorrect|smicln|Incorrect|smicln|Correct|smicln|Incorrect"/>
  <p:tag name="TOTALRESPONSES" val="14"/>
  <p:tag name="RESPONSECOUNT" val="14"/>
  <p:tag name="SLICED" val="False"/>
  <p:tag name="RESPONSES" val="3;3;3;3;3;3;3;3;3;3;3;3;3;3;-;"/>
  <p:tag name="CHARTSTRINGSTD" val="0 0 14 0"/>
  <p:tag name="CHARTSTRINGREV" val="0 14 0 0"/>
  <p:tag name="CHARTSTRINGSTDPER" val="0 0 1 0"/>
  <p:tag name="CHARTSTRINGREVPER" val="0 1 0 0"/>
  <p:tag name="RESPONSESGATHERED" val="False"/>
</p:tagLst>
</file>

<file path=ppt/tags/tag99.xml><?xml version="1.0" encoding="utf-8"?>
<p:tagLst xmlns:a="http://schemas.openxmlformats.org/drawingml/2006/main" xmlns:r="http://schemas.openxmlformats.org/officeDocument/2006/relationships" xmlns:p="http://schemas.openxmlformats.org/presentationml/2006/main">
  <p:tag name="CHARTTYPE"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2143</Words>
  <Application>Microsoft Office PowerPoint</Application>
  <PresentationFormat>On-screen Show (4:3)</PresentationFormat>
  <Paragraphs>273</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Microsoft Graph Chart</vt:lpstr>
      <vt:lpstr>OGT Quiz #3</vt:lpstr>
      <vt:lpstr>How do absolute monarchs differ from constitutional monarchs in their ability to use power?</vt:lpstr>
      <vt:lpstr>One way absolute monarchies are similar to dictatorships is that citizens under both systems of government typically</vt:lpstr>
      <vt:lpstr>What action by the leaders of the French Revolution demonstrates that they were influenced by Enlightenment ideas?</vt:lpstr>
      <vt:lpstr>What was one idea that the leaders of the American Revolution shared with Enlightenment thinkers?</vt:lpstr>
      <vt:lpstr>Natural law was a fundamental idea of the Enlightenment. Which concept is an application of natural law to the government’s role in the economic lives of its citizens?</vt:lpstr>
      <vt:lpstr>In exploring the relationship between governments and people, Thomas Hobbes argued that governments resulted from a social contract to maintain an orderly society. John Locke, another philosopher of the Enlightenment, inspired American revolutionaries by arguing that a new social contract could be instituted under what circumstance?</vt:lpstr>
      <vt:lpstr>In a Democracy, the source of authority for the government is the</vt:lpstr>
      <vt:lpstr>Why was the formation of labor unions an effect of U.S. industrialization in the late 1800s?</vt:lpstr>
      <vt:lpstr>One effect of industrialization in the United States in the late 19th century was</vt:lpstr>
      <vt:lpstr>What effect of 19th-century industrialization in the United States is represented by the changes shown in the above graph?</vt:lpstr>
      <vt:lpstr>The famous American writer Mark Twain expressed his opinion about U.S. actions in the Philippines after the Spanish-American War with the following words: “I have seen that we do not intend to free, but to subjugate (place under control) the people of the Philippines. We have gone to conquer, not to redeem (save). … I am opposed to having the [American] eagle put its talons on any other land.” The New York Herald, October 15, 1900 This statement would be helpful in supporting the thesis that Mark Twain believed that</vt:lpstr>
      <vt:lpstr>One factor that motivated U.S. imperialism during the late 19th and early 20th centuries was the</vt:lpstr>
      <vt:lpstr>In 1898, U.S. support for Cuban independence led to war with Spain and contributed to the United States becoming an imperial power.  What was a decisive factor in the decision to go to war?</vt:lpstr>
      <vt:lpstr>During the late 19th and early 20th centuries, U.S. foreign policy was closely tied to domestic economic concerns. The annexation of Hawaii, the Open Door Policy with China, and the construction of the Panama Canal in Latin America were all motivated by an interest in</vt:lpstr>
      <vt:lpstr>During the Spanish-American War, the U.S. Navy destroyed the Spanish fleet in Manila Bay in the Philippines. The U.S. Congress later voted for annexation of the Philippines. What was one reason for this act of U.S. imperialism?</vt:lpstr>
      <vt:lpstr>How did the political systems in Africa change as a result of European colonialism in the 19th century?</vt:lpstr>
      <vt:lpstr>In the 19th century, European countries claimed that the conquest of Africa would bring the benefits of Western civilization to that continent.  From the perspective of African peoples, the effect was</vt:lpstr>
      <vt:lpstr>The term “Latin America” is generally used to describe a unique cultural region which includes all of South America, Central America, and Mexico. What characteristic helps define Latin America as a region?</vt:lpstr>
      <vt:lpstr>As British rule in India came to an end, violence sparked by religious differences between Hindus and Muslims led to the decision by Britain to divide the country into Hindu India and Muslim Pakistan. However, after the partition, many Muslims still lived within the borders of Hindu India. The perception of Hindus and Muslims that the cultural differences between them were greater than their similarities led to</vt:lpstr>
      <vt:lpstr>During World War I, two revolutions took place in Russia while Russia was at war with Germany. Vladimir Lenin, leader of the Bolshevik Revolution, said:  There can be no doubt that our army is absolutely in no condition... to beat back a German offensive successfully. ... Source: V. I. Lenin, Collected Works, 4th English Edition, Progress Publishers, Moscow, 1964, p. 447. The excerpt above could be used to support the thesis that</vt:lpstr>
      <vt:lpstr>The Weimar Republic was established in Germany following World War I. An important factor leading to the collapse of the Weimar Republic and the rise of Nazi dictatorship that took Germany into World War II was</vt:lpstr>
      <vt:lpstr>Britain and France suffered heavy casualties during World War I. Because of this, when faced with Axis expansion before World War II, these countries were</vt:lpstr>
      <vt:lpstr>After World War I, the League of Nations was created to help resolve international conflicts before they led to war.  What did Japan’s successful invasion of Manchuria in 1931 indicate about the ability of the League of Nations to prevent World War II?</vt:lpstr>
      <vt:lpstr>The League of Nations was created after World War I as a forum for resolving international conflicts. However, the League was unable to resolve tensions that led to World War II. One factor that contributed to the ineffectiveness of the League was the</vt:lpstr>
      <vt:lpstr>The use of atomic weapons at the end of World War II fostered fears about their potential use during the Cold War years.  These fears were critical in determining the U.S. response to</vt:lpstr>
      <vt:lpstr>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vt:lpstr>
      <vt:lpstr>During World War II, Japanese troops occupied much of China. This weakened the Chinese government, and in 1949, communist forces overthrew the government and established a communist state. What effect did the Chinese Communist Revolution have on the development of the Cold War?</vt:lpstr>
      <vt:lpstr>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President Harry S. Truman, address to Congress, March 12, 1947  This statement would be helpful in supporting the thesis that, in 1947, President Truman believed the United States</vt:lpstr>
      <vt:lpstr>At the end of World War II, Soviet armies liberated the countries of Eastern Europe from Nazi Germany. The occupation of these countries by the Soviet Union contributed to the development of the Cold War by</vt:lpstr>
      <vt:lpstr>In the United Nations Charter, member nations pledge to “unite our strength to maintain international peace and security.” Since ratification of its charter following World War II, the primary goal of the United Nations has been to</vt:lpstr>
      <vt:lpstr>In the years following World War II, the countries of communist Eastern Europe were often referred to as being “behind the iron curtain.”  These countries were perceived as a single region based on</vt:lpstr>
      <vt:lpstr>Which was a common factor in the United States that caused the Red Scare following World War I and McCarthyism following World War II?</vt:lpstr>
      <vt:lpstr>As a result of the Versailles Treaty, Germany lost its overseas colonies in Africa. How did the loss of these colonies contribute to the outbreak of World War II?</vt:lpstr>
      <vt:lpstr>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vt:lpstr>
      <vt:lpstr>In 1923, Adolf Hitler, the future leader of Nazi Germany, declared:  The day must come when a German government shall summon up the courage to declare to the foreign powers: “The Treaty of Versailles is founded on a monstrous lie.” We fulfill nothing more. Do what you will! If you want battle, look for it! Source: Adolf Hitler, Speech of August 1, 1923, reprinted at www.nizkor.org This excerpt would help support which thesis?</vt:lpstr>
      <vt:lpstr>Which change in U.S. society in the 20th century was an outgrowth of the success of the civil rights movement of the 1950s and 1960s?</vt:lpstr>
      <vt:lpstr>. What is one direct consequence of the U.S. civil rights movement of the 1950s and 1960s?</vt:lpstr>
      <vt:lpstr>In 1964, President Lyndon Johnson persuaded Congress to pass the Civil Rights Act, which outlawed racial discrimination in public places, such as theaters, cafeterias and hotels.  This was an attempt to</vt:lpstr>
      <vt:lpstr>OGT Question Prompt</vt:lpstr>
      <vt:lpstr>James Farmer’s statement would be a credible source of information about a strategy used during the civil rights movement because</vt:lpstr>
      <vt:lpstr>Minority students in public schools were given constitutional guarantees to equal educational opportunities as a result of the</vt:lpstr>
      <vt:lpstr>The United States Constitution is said to be a “living document” in part because court interpretations change over time. What was a key aspect of Plessy v. Ferguson, a Supreme Court decision that was later overturned?</vt:lpstr>
      <vt:lpstr>What perspective of African-Americans was reflected in the founding of the National Association for the Advancement of Colored People (NAACP) in 1909?</vt:lpstr>
      <vt:lpstr>What was the effect of the passage of Jim Crow laws in the United States in the late 19th century?</vt:lpstr>
      <vt:lpstr>Participant Scores after Civil Rights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OGT Quiz #3</dc:title>
  <dc:creator>Jennifer L Sanders</dc:creator>
  <cp:lastModifiedBy>Tom Preisse</cp:lastModifiedBy>
  <cp:revision>12</cp:revision>
  <dcterms:created xsi:type="dcterms:W3CDTF">2013-03-08T10:09:42Z</dcterms:created>
  <dcterms:modified xsi:type="dcterms:W3CDTF">2013-03-08T13:30:32Z</dcterms:modified>
</cp:coreProperties>
</file>