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6"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extLst>
      <p:ext uri="{BB962C8B-B14F-4D97-AF65-F5344CB8AC3E}">
        <p14:creationId xmlns:p14="http://schemas.microsoft.com/office/powerpoint/2010/main" val="2450746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5DDB3-34D6-40A7-A56C-B0357D39058D}" type="datetimeFigureOut">
              <a:rPr lang="en-US" smtClean="0"/>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E5DDB3-34D6-40A7-A56C-B0357D39058D}"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E5DDB3-34D6-40A7-A56C-B0357D39058D}" type="datetimeFigureOut">
              <a:rPr lang="en-US" smtClean="0"/>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E5DDB3-34D6-40A7-A56C-B0357D39058D}" type="datetimeFigureOut">
              <a:rPr lang="en-US" smtClean="0"/>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5DDB3-34D6-40A7-A56C-B0357D39058D}" type="datetimeFigureOut">
              <a:rPr lang="en-US" smtClean="0"/>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5DDB3-34D6-40A7-A56C-B0357D39058D}"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60811-24B9-4EE2-A943-B2D18BF626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5DDB3-34D6-40A7-A56C-B0357D39058D}" type="datetimeFigureOut">
              <a:rPr lang="en-US" smtClean="0"/>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60811-24B9-4EE2-A943-B2D18BF62603}"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EE5DDB3-34D6-40A7-A56C-B0357D39058D}" type="datetimeFigureOut">
              <a:rPr lang="en-US" smtClean="0"/>
              <a:t>2/27/2013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8B60811-24B9-4EE2-A943-B2D18BF62603}"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44.xml"/><Relationship Id="rId7" Type="http://schemas.openxmlformats.org/officeDocument/2006/relationships/slideLayout" Target="../slideLayouts/slideLayout12.xml"/><Relationship Id="rId2" Type="http://schemas.openxmlformats.org/officeDocument/2006/relationships/tags" Target="../tags/tag43.xml"/><Relationship Id="rId1" Type="http://schemas.openxmlformats.org/officeDocument/2006/relationships/vmlDrawing" Target="../drawings/vmlDrawing9.v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9.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49.xml"/><Relationship Id="rId7"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vmlDrawing" Target="../drawings/vmlDrawing10.v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image" Target="../media/image10.e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54.xml"/><Relationship Id="rId7" Type="http://schemas.openxmlformats.org/officeDocument/2006/relationships/slideLayout" Target="../slideLayouts/slideLayout12.xml"/><Relationship Id="rId2" Type="http://schemas.openxmlformats.org/officeDocument/2006/relationships/tags" Target="../tags/tag53.xml"/><Relationship Id="rId1" Type="http://schemas.openxmlformats.org/officeDocument/2006/relationships/vmlDrawing" Target="../drawings/vmlDrawing11.v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11.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tags" Target="../tags/tag59.xml"/><Relationship Id="rId7"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vmlDrawing" Target="../drawings/vmlDrawing12.v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9" Type="http://schemas.openxmlformats.org/officeDocument/2006/relationships/image" Target="../media/image12.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64.xml"/><Relationship Id="rId7" Type="http://schemas.openxmlformats.org/officeDocument/2006/relationships/slideLayout" Target="../slideLayouts/slideLayout12.xml"/><Relationship Id="rId2" Type="http://schemas.openxmlformats.org/officeDocument/2006/relationships/tags" Target="../tags/tag63.xml"/><Relationship Id="rId1" Type="http://schemas.openxmlformats.org/officeDocument/2006/relationships/vmlDrawing" Target="../drawings/vmlDrawing13.v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9" Type="http://schemas.openxmlformats.org/officeDocument/2006/relationships/image" Target="../media/image13.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tags" Target="../tags/tag69.xml"/><Relationship Id="rId7" Type="http://schemas.openxmlformats.org/officeDocument/2006/relationships/slideLayout" Target="../slideLayouts/slideLayout12.xml"/><Relationship Id="rId2" Type="http://schemas.openxmlformats.org/officeDocument/2006/relationships/tags" Target="../tags/tag68.xml"/><Relationship Id="rId1" Type="http://schemas.openxmlformats.org/officeDocument/2006/relationships/vmlDrawing" Target="../drawings/vmlDrawing14.v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image" Target="../media/image14.e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tags" Target="../tags/tag74.xml"/><Relationship Id="rId7" Type="http://schemas.openxmlformats.org/officeDocument/2006/relationships/slideLayout" Target="../slideLayouts/slideLayout12.xml"/><Relationship Id="rId2" Type="http://schemas.openxmlformats.org/officeDocument/2006/relationships/tags" Target="../tags/tag73.xml"/><Relationship Id="rId1" Type="http://schemas.openxmlformats.org/officeDocument/2006/relationships/vmlDrawing" Target="../drawings/vmlDrawing15.v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9" Type="http://schemas.openxmlformats.org/officeDocument/2006/relationships/image" Target="../media/image15.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79.xml"/><Relationship Id="rId7" Type="http://schemas.openxmlformats.org/officeDocument/2006/relationships/slideLayout" Target="../slideLayouts/slideLayout12.xml"/><Relationship Id="rId2" Type="http://schemas.openxmlformats.org/officeDocument/2006/relationships/tags" Target="../tags/tag78.xml"/><Relationship Id="rId1" Type="http://schemas.openxmlformats.org/officeDocument/2006/relationships/vmlDrawing" Target="../drawings/vmlDrawing16.v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9" Type="http://schemas.openxmlformats.org/officeDocument/2006/relationships/image" Target="../media/image16.e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84.xml"/><Relationship Id="rId7" Type="http://schemas.openxmlformats.org/officeDocument/2006/relationships/slideLayout" Target="../slideLayouts/slideLayout12.xml"/><Relationship Id="rId2" Type="http://schemas.openxmlformats.org/officeDocument/2006/relationships/tags" Target="../tags/tag83.xml"/><Relationship Id="rId1" Type="http://schemas.openxmlformats.org/officeDocument/2006/relationships/vmlDrawing" Target="../drawings/vmlDrawing17.v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9" Type="http://schemas.openxmlformats.org/officeDocument/2006/relationships/image" Target="../media/image17.e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tags" Target="../tags/tag89.xml"/><Relationship Id="rId7" Type="http://schemas.openxmlformats.org/officeDocument/2006/relationships/slideLayout" Target="../slideLayouts/slideLayout12.xml"/><Relationship Id="rId2" Type="http://schemas.openxmlformats.org/officeDocument/2006/relationships/tags" Target="../tags/tag88.xml"/><Relationship Id="rId1" Type="http://schemas.openxmlformats.org/officeDocument/2006/relationships/vmlDrawing" Target="../drawings/vmlDrawing18.v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9" Type="http://schemas.openxmlformats.org/officeDocument/2006/relationships/image" Target="../media/image18.e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1.e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tags" Target="../tags/tag94.xml"/><Relationship Id="rId7" Type="http://schemas.openxmlformats.org/officeDocument/2006/relationships/slideLayout" Target="../slideLayouts/slideLayout12.xml"/><Relationship Id="rId2" Type="http://schemas.openxmlformats.org/officeDocument/2006/relationships/tags" Target="../tags/tag93.xml"/><Relationship Id="rId1" Type="http://schemas.openxmlformats.org/officeDocument/2006/relationships/vmlDrawing" Target="../drawings/vmlDrawing19.v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image" Target="../media/image19.e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tags" Target="../tags/tag99.xml"/><Relationship Id="rId7" Type="http://schemas.openxmlformats.org/officeDocument/2006/relationships/slideLayout" Target="../slideLayouts/slideLayout12.xml"/><Relationship Id="rId2" Type="http://schemas.openxmlformats.org/officeDocument/2006/relationships/tags" Target="../tags/tag98.xml"/><Relationship Id="rId1" Type="http://schemas.openxmlformats.org/officeDocument/2006/relationships/vmlDrawing" Target="../drawings/vmlDrawing20.v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9" Type="http://schemas.openxmlformats.org/officeDocument/2006/relationships/image" Target="../media/image20.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tags" Target="../tags/tag104.xml"/><Relationship Id="rId7" Type="http://schemas.openxmlformats.org/officeDocument/2006/relationships/slideLayout" Target="../slideLayouts/slideLayout12.xml"/><Relationship Id="rId2" Type="http://schemas.openxmlformats.org/officeDocument/2006/relationships/tags" Target="../tags/tag103.xml"/><Relationship Id="rId1" Type="http://schemas.openxmlformats.org/officeDocument/2006/relationships/vmlDrawing" Target="../drawings/vmlDrawing21.v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 Id="rId9" Type="http://schemas.openxmlformats.org/officeDocument/2006/relationships/image" Target="../media/image21.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tags" Target="../tags/tag109.xml"/><Relationship Id="rId7" Type="http://schemas.openxmlformats.org/officeDocument/2006/relationships/slideLayout" Target="../slideLayouts/slideLayout12.xml"/><Relationship Id="rId2" Type="http://schemas.openxmlformats.org/officeDocument/2006/relationships/tags" Target="../tags/tag108.xml"/><Relationship Id="rId1" Type="http://schemas.openxmlformats.org/officeDocument/2006/relationships/vmlDrawing" Target="../drawings/vmlDrawing22.v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9" Type="http://schemas.openxmlformats.org/officeDocument/2006/relationships/image" Target="../media/image22.e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tags" Target="../tags/tag114.xml"/><Relationship Id="rId7" Type="http://schemas.openxmlformats.org/officeDocument/2006/relationships/slideLayout" Target="../slideLayouts/slideLayout12.xml"/><Relationship Id="rId2" Type="http://schemas.openxmlformats.org/officeDocument/2006/relationships/tags" Target="../tags/tag113.xml"/><Relationship Id="rId1" Type="http://schemas.openxmlformats.org/officeDocument/2006/relationships/vmlDrawing" Target="../drawings/vmlDrawing23.v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9" Type="http://schemas.openxmlformats.org/officeDocument/2006/relationships/image" Target="../media/image23.e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tags" Target="../tags/tag119.xml"/><Relationship Id="rId7" Type="http://schemas.openxmlformats.org/officeDocument/2006/relationships/slideLayout" Target="../slideLayouts/slideLayout12.xml"/><Relationship Id="rId2" Type="http://schemas.openxmlformats.org/officeDocument/2006/relationships/tags" Target="../tags/tag118.xml"/><Relationship Id="rId1" Type="http://schemas.openxmlformats.org/officeDocument/2006/relationships/vmlDrawing" Target="../drawings/vmlDrawing24.v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9" Type="http://schemas.openxmlformats.org/officeDocument/2006/relationships/image" Target="../media/image24.e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tags" Target="../tags/tag124.xml"/><Relationship Id="rId7" Type="http://schemas.openxmlformats.org/officeDocument/2006/relationships/slideLayout" Target="../slideLayouts/slideLayout12.xml"/><Relationship Id="rId2" Type="http://schemas.openxmlformats.org/officeDocument/2006/relationships/tags" Target="../tags/tag123.xml"/><Relationship Id="rId1" Type="http://schemas.openxmlformats.org/officeDocument/2006/relationships/vmlDrawing" Target="../drawings/vmlDrawing25.v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9" Type="http://schemas.openxmlformats.org/officeDocument/2006/relationships/image" Target="../media/image25.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4.xml"/><Relationship Id="rId7"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9.xml"/><Relationship Id="rId7"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vmlDrawing" Target="../drawings/vmlDrawing4.v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24.xml"/><Relationship Id="rId7"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29.xml"/><Relationship Id="rId7" Type="http://schemas.openxmlformats.org/officeDocument/2006/relationships/slideLayout" Target="../slideLayouts/slideLayout12.xml"/><Relationship Id="rId2" Type="http://schemas.openxmlformats.org/officeDocument/2006/relationships/tags" Target="../tags/tag28.xml"/><Relationship Id="rId1" Type="http://schemas.openxmlformats.org/officeDocument/2006/relationships/vmlDrawing" Target="../drawings/vmlDrawing6.v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34.xml"/><Relationship Id="rId7" Type="http://schemas.openxmlformats.org/officeDocument/2006/relationships/slideLayout" Target="../slideLayouts/slideLayout12.xml"/><Relationship Id="rId2" Type="http://schemas.openxmlformats.org/officeDocument/2006/relationships/tags" Target="../tags/tag33.xml"/><Relationship Id="rId1" Type="http://schemas.openxmlformats.org/officeDocument/2006/relationships/vmlDrawing" Target="../drawings/vmlDrawing7.v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39.xml"/><Relationship Id="rId7"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vmlDrawing" Target="../drawings/vmlDrawing8.v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OGT Quiz #2</a:t>
            </a:r>
            <a:endParaRPr lang="en-US" dirty="0"/>
          </a:p>
        </p:txBody>
      </p:sp>
      <p:sp>
        <p:nvSpPr>
          <p:cNvPr id="3" name="Subtitle 2"/>
          <p:cNvSpPr>
            <a:spLocks noGrp="1"/>
          </p:cNvSpPr>
          <p:nvPr>
            <p:ph type="subTitle" idx="1"/>
          </p:nvPr>
        </p:nvSpPr>
        <p:spPr/>
        <p:txBody>
          <a:bodyPr/>
          <a:lstStyle/>
          <a:p>
            <a:r>
              <a:rPr lang="en-US" dirty="0" smtClean="0"/>
              <a:t>2/26/2013</a:t>
            </a:r>
            <a:endParaRPr lang="en-US" dirty="0"/>
          </a:p>
        </p:txBody>
      </p:sp>
    </p:spTree>
    <p:custDataLst>
      <p:tags r:id="rId1"/>
    </p:custDataLst>
    <p:extLst>
      <p:ext uri="{BB962C8B-B14F-4D97-AF65-F5344CB8AC3E}">
        <p14:creationId xmlns:p14="http://schemas.microsoft.com/office/powerpoint/2010/main" val="2540933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125113" cy="924475"/>
          </a:xfrm>
        </p:spPr>
        <p:txBody>
          <a:bodyPr/>
          <a:lstStyle/>
          <a:p>
            <a:r>
              <a:rPr lang="en-US" dirty="0" smtClean="0"/>
              <a:t>9. What </a:t>
            </a:r>
            <a:r>
              <a:rPr lang="en-US" dirty="0"/>
              <a:t>is one direct consequence of the U.S. civil rights movement of the 1950s and 1960s?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331182560"/>
              </p:ext>
            </p:extLst>
          </p:nvPr>
        </p:nvGraphicFramePr>
        <p:xfrm>
          <a:off x="152400" y="2286000"/>
          <a:ext cx="9144000" cy="4362450"/>
        </p:xfrm>
        <a:graphic>
          <a:graphicData uri="http://schemas.openxmlformats.org/presentationml/2006/ole">
            <mc:AlternateContent xmlns:mc="http://schemas.openxmlformats.org/markup-compatibility/2006">
              <mc:Choice xmlns:v="urn:schemas-microsoft-com:vml" Requires="v">
                <p:oleObj spid="_x0000_s9224" name="Chart" r:id="rId8" imgW="9144000" imgH="4362372" progId="MSGraph.Chart.8">
                  <p:embed followColorScheme="full"/>
                </p:oleObj>
              </mc:Choice>
              <mc:Fallback>
                <p:oleObj name="Chart" r:id="rId8" imgW="9144000" imgH="4362372" progId="MSGraph.Chart.8">
                  <p:embed followColorScheme="full"/>
                  <p:pic>
                    <p:nvPicPr>
                      <p:cNvPr id="0" name=""/>
                      <p:cNvPicPr/>
                      <p:nvPr/>
                    </p:nvPicPr>
                    <p:blipFill>
                      <a:blip r:embed="rId9"/>
                      <a:stretch>
                        <a:fillRect/>
                      </a:stretch>
                    </p:blipFill>
                    <p:spPr>
                      <a:xfrm>
                        <a:off x="152400" y="2286000"/>
                        <a:ext cx="9144000" cy="436245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533400" y="2209800"/>
            <a:ext cx="8229600" cy="4525963"/>
          </a:xfrm>
        </p:spPr>
        <p:txBody>
          <a:bodyPr tIns="45720" bIns="45720">
            <a:noAutofit/>
          </a:bodyPr>
          <a:lstStyle/>
          <a:p>
            <a:pPr>
              <a:spcAft>
                <a:spcPts val="0"/>
              </a:spcAft>
              <a:buFont typeface="Wingdings 2" charset="2"/>
              <a:buAutoNum type="arabicPeriod"/>
            </a:pPr>
            <a:r>
              <a:rPr lang="en-US" sz="3200" dirty="0"/>
              <a:t>The right to freedom of religion for all citizens </a:t>
            </a:r>
          </a:p>
          <a:p>
            <a:pPr>
              <a:spcAft>
                <a:spcPts val="0"/>
              </a:spcAft>
              <a:buFont typeface="Wingdings 2" charset="2"/>
              <a:buAutoNum type="arabicPeriod"/>
            </a:pPr>
            <a:r>
              <a:rPr lang="en-US" sz="3200" dirty="0" smtClean="0"/>
              <a:t>The </a:t>
            </a:r>
            <a:r>
              <a:rPr lang="en-US" sz="3200" dirty="0"/>
              <a:t>end of legal segregation in public places </a:t>
            </a:r>
          </a:p>
          <a:p>
            <a:pPr>
              <a:spcAft>
                <a:spcPts val="0"/>
              </a:spcAft>
              <a:buFont typeface="Wingdings 2" charset="2"/>
              <a:buAutoNum type="arabicPeriod"/>
            </a:pPr>
            <a:r>
              <a:rPr lang="en-US" sz="3200" dirty="0" smtClean="0"/>
              <a:t>The </a:t>
            </a:r>
            <a:r>
              <a:rPr lang="en-US" sz="3200" dirty="0"/>
              <a:t>granting of citizenship to African-Americans </a:t>
            </a:r>
          </a:p>
          <a:p>
            <a:pPr>
              <a:spcAft>
                <a:spcPts val="0"/>
              </a:spcAft>
              <a:buFont typeface="Wingdings 2" charset="2"/>
              <a:buAutoNum type="arabicPeriod"/>
            </a:pPr>
            <a:r>
              <a:rPr lang="en-US" sz="3200" dirty="0" smtClean="0"/>
              <a:t>The </a:t>
            </a:r>
            <a:r>
              <a:rPr lang="en-US" sz="3200" dirty="0"/>
              <a:t>passing of legislation to protect the accused</a:t>
            </a:r>
          </a:p>
        </p:txBody>
      </p:sp>
      <p:grpSp>
        <p:nvGrpSpPr>
          <p:cNvPr id="8" name="Countdown"/>
          <p:cNvGrpSpPr/>
          <p:nvPr>
            <p:custDataLst>
              <p:tags r:id="rId5"/>
            </p:custDataLst>
          </p:nvPr>
        </p:nvGrpSpPr>
        <p:grpSpPr>
          <a:xfrm>
            <a:off x="7696200" y="1066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15240" y="3567018"/>
            <a:ext cx="647700" cy="6477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44111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914400"/>
            <a:ext cx="7772400" cy="924475"/>
          </a:xfrm>
        </p:spPr>
        <p:txBody>
          <a:bodyPr/>
          <a:lstStyle/>
          <a:p>
            <a:r>
              <a:rPr lang="en-US" dirty="0" smtClean="0"/>
              <a:t>10.Which </a:t>
            </a:r>
            <a:r>
              <a:rPr lang="en-US" dirty="0"/>
              <a:t>source has the appropriate qualifications to be a credible source of information about how a proposed tax cut would affect the U.S. national debt?</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920517811"/>
              </p:ext>
            </p:extLst>
          </p:nvPr>
        </p:nvGraphicFramePr>
        <p:xfrm>
          <a:off x="-366486" y="2298700"/>
          <a:ext cx="9144001" cy="4171950"/>
        </p:xfrm>
        <a:graphic>
          <a:graphicData uri="http://schemas.openxmlformats.org/presentationml/2006/ole">
            <mc:AlternateContent xmlns:mc="http://schemas.openxmlformats.org/markup-compatibility/2006">
              <mc:Choice xmlns:v="urn:schemas-microsoft-com:vml" Requires="v">
                <p:oleObj spid="_x0000_s10247" name="Chart" r:id="rId8" imgW="9144000" imgH="4171893" progId="MSGraph.Chart.8">
                  <p:embed followColorScheme="full"/>
                </p:oleObj>
              </mc:Choice>
              <mc:Fallback>
                <p:oleObj name="Chart" r:id="rId8" imgW="9144000" imgH="4171893" progId="MSGraph.Chart.8">
                  <p:embed followColorScheme="full"/>
                  <p:pic>
                    <p:nvPicPr>
                      <p:cNvPr id="0" name=""/>
                      <p:cNvPicPr/>
                      <p:nvPr/>
                    </p:nvPicPr>
                    <p:blipFill>
                      <a:blip r:embed="rId9"/>
                      <a:stretch>
                        <a:fillRect/>
                      </a:stretch>
                    </p:blipFill>
                    <p:spPr>
                      <a:xfrm>
                        <a:off x="-366486" y="2298700"/>
                        <a:ext cx="9144001" cy="4171950"/>
                      </a:xfrm>
                      <a:prstGeom prst="rect">
                        <a:avLst/>
                      </a:prstGeom>
                    </p:spPr>
                  </p:pic>
                </p:oleObj>
              </mc:Fallback>
            </mc:AlternateContent>
          </a:graphicData>
        </a:graphic>
      </p:graphicFrame>
      <p:grpSp>
        <p:nvGrpSpPr>
          <p:cNvPr id="8" name="Countdown"/>
          <p:cNvGrpSpPr/>
          <p:nvPr>
            <p:custDataLst>
              <p:tags r:id="rId4"/>
            </p:custDataLst>
          </p:nvPr>
        </p:nvGrpSpPr>
        <p:grpSpPr>
          <a:xfrm>
            <a:off x="7467600" y="1981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a:off x="456474" y="4844976"/>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03514" y="2438400"/>
            <a:ext cx="8229600" cy="4525963"/>
          </a:xfrm>
        </p:spPr>
        <p:txBody>
          <a:bodyPr tIns="45720" bIns="45720">
            <a:noAutofit/>
          </a:bodyPr>
          <a:lstStyle/>
          <a:p>
            <a:pPr>
              <a:spcAft>
                <a:spcPts val="0"/>
              </a:spcAft>
              <a:buFont typeface="Wingdings 2" charset="2"/>
              <a:buAutoNum type="arabicPeriod"/>
            </a:pPr>
            <a:r>
              <a:rPr lang="en-US" sz="2800" dirty="0"/>
              <a:t>a letter to the editor of the New York Times from an astrophysicist </a:t>
            </a:r>
          </a:p>
          <a:p>
            <a:pPr>
              <a:spcAft>
                <a:spcPts val="0"/>
              </a:spcAft>
              <a:buFont typeface="Wingdings 2" charset="2"/>
              <a:buAutoNum type="arabicPeriod"/>
            </a:pPr>
            <a:r>
              <a:rPr lang="en-US" sz="2800" dirty="0" smtClean="0"/>
              <a:t>a </a:t>
            </a:r>
            <a:r>
              <a:rPr lang="en-US" sz="2800" dirty="0"/>
              <a:t>film producer of a documentary about the New Deal era </a:t>
            </a:r>
          </a:p>
          <a:p>
            <a:pPr>
              <a:spcAft>
                <a:spcPts val="0"/>
              </a:spcAft>
              <a:buFont typeface="Wingdings 2" charset="2"/>
              <a:buAutoNum type="arabicPeriod"/>
            </a:pPr>
            <a:r>
              <a:rPr lang="en-US" sz="2800" dirty="0" smtClean="0"/>
              <a:t>a </a:t>
            </a:r>
            <a:r>
              <a:rPr lang="en-US" sz="2800" dirty="0"/>
              <a:t>recent report published by the Congressional Budget Office </a:t>
            </a:r>
          </a:p>
          <a:p>
            <a:pPr>
              <a:spcAft>
                <a:spcPts val="0"/>
              </a:spcAft>
              <a:buFont typeface="Wingdings 2" charset="2"/>
              <a:buAutoNum type="arabicPeriod"/>
            </a:pPr>
            <a:r>
              <a:rPr lang="en-US" sz="2800" dirty="0" smtClean="0"/>
              <a:t>a </a:t>
            </a:r>
            <a:r>
              <a:rPr lang="en-US" sz="2800" dirty="0"/>
              <a:t>television advertisement sponsored by a veterans’ group</a:t>
            </a:r>
          </a:p>
        </p:txBody>
      </p:sp>
    </p:spTree>
    <p:custDataLst>
      <p:tags r:id="rId2"/>
    </p:custDataLst>
    <p:extLst>
      <p:ext uri="{BB962C8B-B14F-4D97-AF65-F5344CB8AC3E}">
        <p14:creationId xmlns:p14="http://schemas.microsoft.com/office/powerpoint/2010/main" val="134748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447800"/>
            <a:ext cx="8382000" cy="924475"/>
          </a:xfrm>
        </p:spPr>
        <p:txBody>
          <a:bodyPr/>
          <a:lstStyle/>
          <a:p>
            <a:r>
              <a:rPr lang="en-US" sz="2800" dirty="0" smtClean="0"/>
              <a:t>11. If </a:t>
            </a:r>
            <a:r>
              <a:rPr lang="en-US" sz="2800" dirty="0"/>
              <a:t>you wanted to learn what it was like to live in your town during World War II, why would reading a collection of letters written by townspeople during the war be a more credible source of information than a description in a recent history book</a:t>
            </a:r>
            <a:r>
              <a:rPr lang="en-US" dirty="0"/>
              <a:t>?</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372147833"/>
              </p:ext>
            </p:extLst>
          </p:nvPr>
        </p:nvGraphicFramePr>
        <p:xfrm>
          <a:off x="304800" y="3200400"/>
          <a:ext cx="8991600" cy="2476500"/>
        </p:xfrm>
        <a:graphic>
          <a:graphicData uri="http://schemas.openxmlformats.org/presentationml/2006/ole">
            <mc:AlternateContent xmlns:mc="http://schemas.openxmlformats.org/markup-compatibility/2006">
              <mc:Choice xmlns:v="urn:schemas-microsoft-com:vml" Requires="v">
                <p:oleObj spid="_x0000_s11271" name="Chart" r:id="rId8" imgW="9144000" imgH="3543178" progId="MSGraph.Chart.8">
                  <p:embed followColorScheme="full"/>
                </p:oleObj>
              </mc:Choice>
              <mc:Fallback>
                <p:oleObj name="Chart" r:id="rId8" imgW="9144000" imgH="3543178" progId="MSGraph.Chart.8">
                  <p:embed followColorScheme="full"/>
                  <p:pic>
                    <p:nvPicPr>
                      <p:cNvPr id="0" name=""/>
                      <p:cNvPicPr/>
                      <p:nvPr/>
                    </p:nvPicPr>
                    <p:blipFill>
                      <a:blip r:embed="rId9"/>
                      <a:stretch>
                        <a:fillRect/>
                      </a:stretch>
                    </p:blipFill>
                    <p:spPr>
                      <a:xfrm>
                        <a:off x="304800" y="3200400"/>
                        <a:ext cx="8991600" cy="2476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85800" y="2332037"/>
            <a:ext cx="8229600" cy="4525963"/>
          </a:xfrm>
        </p:spPr>
        <p:txBody>
          <a:bodyPr tIns="45720" bIns="45720">
            <a:noAutofit/>
          </a:bodyPr>
          <a:lstStyle/>
          <a:p>
            <a:pPr>
              <a:spcAft>
                <a:spcPts val="0"/>
              </a:spcAft>
              <a:buFont typeface="Wingdings 2" charset="2"/>
              <a:buAutoNum type="arabicPeriod"/>
            </a:pPr>
            <a:r>
              <a:rPr lang="en-US" sz="2400" dirty="0"/>
              <a:t>The letter writers would be free of bias </a:t>
            </a:r>
          </a:p>
          <a:p>
            <a:pPr>
              <a:spcAft>
                <a:spcPts val="0"/>
              </a:spcAft>
              <a:buFont typeface="Wingdings 2" charset="2"/>
              <a:buAutoNum type="arabicPeriod"/>
            </a:pPr>
            <a:r>
              <a:rPr lang="en-US" sz="2400" dirty="0" smtClean="0"/>
              <a:t>The </a:t>
            </a:r>
            <a:r>
              <a:rPr lang="en-US" sz="2400" dirty="0"/>
              <a:t>letters would be easier to understand </a:t>
            </a:r>
          </a:p>
          <a:p>
            <a:pPr>
              <a:spcAft>
                <a:spcPts val="0"/>
              </a:spcAft>
              <a:buFont typeface="Wingdings 2" charset="2"/>
              <a:buAutoNum type="arabicPeriod"/>
            </a:pPr>
            <a:r>
              <a:rPr lang="en-US" sz="2400" dirty="0" smtClean="0"/>
              <a:t>The </a:t>
            </a:r>
            <a:r>
              <a:rPr lang="en-US" sz="2400" dirty="0"/>
              <a:t>letter writers are more likely to be experts on the history of war. </a:t>
            </a:r>
          </a:p>
          <a:p>
            <a:pPr>
              <a:spcAft>
                <a:spcPts val="0"/>
              </a:spcAft>
              <a:buFont typeface="Wingdings 2" charset="2"/>
              <a:buAutoNum type="arabicPeriod"/>
            </a:pPr>
            <a:r>
              <a:rPr lang="en-US" sz="2400" dirty="0" smtClean="0"/>
              <a:t>The </a:t>
            </a:r>
            <a:r>
              <a:rPr lang="en-US" sz="2400" dirty="0"/>
              <a:t>letters contain firsthand knowledge of events when they occurred</a:t>
            </a:r>
          </a:p>
        </p:txBody>
      </p:sp>
      <p:grpSp>
        <p:nvGrpSpPr>
          <p:cNvPr id="8" name="Countdown"/>
          <p:cNvGrpSpPr/>
          <p:nvPr>
            <p:custDataLst>
              <p:tags r:id="rId5"/>
            </p:custDataLst>
          </p:nvPr>
        </p:nvGrpSpPr>
        <p:grpSpPr>
          <a:xfrm>
            <a:off x="7543800" y="2286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299720" y="5158221"/>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59470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219200"/>
            <a:ext cx="8610600" cy="924475"/>
          </a:xfrm>
        </p:spPr>
        <p:txBody>
          <a:bodyPr/>
          <a:lstStyle/>
          <a:p>
            <a:r>
              <a:rPr lang="en-US" dirty="0" smtClean="0"/>
              <a:t>12. Which </a:t>
            </a:r>
            <a:r>
              <a:rPr lang="en-US" dirty="0"/>
              <a:t>source of information about a candidate for the school board would likely be biased?</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039228898"/>
              </p:ext>
            </p:extLst>
          </p:nvPr>
        </p:nvGraphicFramePr>
        <p:xfrm>
          <a:off x="-76200" y="2438400"/>
          <a:ext cx="9144000" cy="4171950"/>
        </p:xfrm>
        <a:graphic>
          <a:graphicData uri="http://schemas.openxmlformats.org/presentationml/2006/ole">
            <mc:AlternateContent xmlns:mc="http://schemas.openxmlformats.org/markup-compatibility/2006">
              <mc:Choice xmlns:v="urn:schemas-microsoft-com:vml" Requires="v">
                <p:oleObj spid="_x0000_s12296" name="Chart" r:id="rId8" imgW="9144000" imgH="4171893" progId="MSGraph.Chart.8">
                  <p:embed followColorScheme="full"/>
                </p:oleObj>
              </mc:Choice>
              <mc:Fallback>
                <p:oleObj name="Chart" r:id="rId8" imgW="9144000" imgH="4171893" progId="MSGraph.Chart.8">
                  <p:embed followColorScheme="full"/>
                  <p:pic>
                    <p:nvPicPr>
                      <p:cNvPr id="0" name=""/>
                      <p:cNvPicPr/>
                      <p:nvPr/>
                    </p:nvPicPr>
                    <p:blipFill>
                      <a:blip r:embed="rId9"/>
                      <a:stretch>
                        <a:fillRect/>
                      </a:stretch>
                    </p:blipFill>
                    <p:spPr>
                      <a:xfrm>
                        <a:off x="-76200" y="2438400"/>
                        <a:ext cx="9144000" cy="417195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533400" y="2209800"/>
            <a:ext cx="8229600" cy="4525963"/>
          </a:xfrm>
        </p:spPr>
        <p:txBody>
          <a:bodyPr tIns="45720" bIns="45720">
            <a:noAutofit/>
          </a:bodyPr>
          <a:lstStyle/>
          <a:p>
            <a:pPr>
              <a:spcAft>
                <a:spcPts val="0"/>
              </a:spcAft>
              <a:buFont typeface="Wingdings 2" charset="2"/>
              <a:buAutoNum type="arabicPeriod"/>
            </a:pPr>
            <a:r>
              <a:rPr lang="en-US" sz="2800" dirty="0"/>
              <a:t>A televised debate of all of the school board candidates </a:t>
            </a:r>
          </a:p>
          <a:p>
            <a:pPr>
              <a:spcAft>
                <a:spcPts val="0"/>
              </a:spcAft>
              <a:buFont typeface="Wingdings 2" charset="2"/>
              <a:buAutoNum type="arabicPeriod"/>
            </a:pPr>
            <a:r>
              <a:rPr lang="en-US" sz="2800" dirty="0" smtClean="0"/>
              <a:t>A </a:t>
            </a:r>
            <a:r>
              <a:rPr lang="en-US" sz="2800" dirty="0"/>
              <a:t>copy of the candidate’s voting record from her previous term </a:t>
            </a:r>
          </a:p>
          <a:p>
            <a:pPr>
              <a:spcAft>
                <a:spcPts val="0"/>
              </a:spcAft>
              <a:buFont typeface="Wingdings 2" charset="2"/>
              <a:buAutoNum type="arabicPeriod"/>
            </a:pPr>
            <a:r>
              <a:rPr lang="en-US" sz="2800" dirty="0" smtClean="0"/>
              <a:t>A </a:t>
            </a:r>
            <a:r>
              <a:rPr lang="en-US" sz="2800" dirty="0"/>
              <a:t>letter to the newspaper editor from a supporter of the candidate </a:t>
            </a:r>
          </a:p>
          <a:p>
            <a:pPr>
              <a:spcAft>
                <a:spcPts val="0"/>
              </a:spcAft>
              <a:buFont typeface="Wingdings 2" charset="2"/>
              <a:buAutoNum type="arabicPeriod"/>
            </a:pPr>
            <a:r>
              <a:rPr lang="en-US" sz="2800" dirty="0" smtClean="0"/>
              <a:t>A </a:t>
            </a:r>
            <a:r>
              <a:rPr lang="en-US" sz="2800" dirty="0"/>
              <a:t>copy of the candidate’s latest income tax return </a:t>
            </a:r>
          </a:p>
        </p:txBody>
      </p:sp>
      <p:grpSp>
        <p:nvGrpSpPr>
          <p:cNvPr id="8" name="Countdown"/>
          <p:cNvGrpSpPr/>
          <p:nvPr>
            <p:custDataLst>
              <p:tags r:id="rId5"/>
            </p:custDataLst>
          </p:nvPr>
        </p:nvGrpSpPr>
        <p:grpSpPr>
          <a:xfrm>
            <a:off x="7747000" y="1981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86360" y="4616376"/>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70301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19200"/>
            <a:ext cx="8458200" cy="924475"/>
          </a:xfrm>
        </p:spPr>
        <p:txBody>
          <a:bodyPr/>
          <a:lstStyle/>
          <a:p>
            <a:r>
              <a:rPr lang="en-US" dirty="0" smtClean="0"/>
              <a:t>13. The </a:t>
            </a:r>
            <a:r>
              <a:rPr lang="en-US" dirty="0"/>
              <a:t>appearance in many U.S. cities of department stores, organized sporting events, musical theaters and amusement parks in the last decades of the 19th century was evidence of what effect of industrialization?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602709071"/>
              </p:ext>
            </p:extLst>
          </p:nvPr>
        </p:nvGraphicFramePr>
        <p:xfrm>
          <a:off x="0" y="2971800"/>
          <a:ext cx="9144000" cy="3686175"/>
        </p:xfrm>
        <a:graphic>
          <a:graphicData uri="http://schemas.openxmlformats.org/presentationml/2006/ole">
            <mc:AlternateContent xmlns:mc="http://schemas.openxmlformats.org/markup-compatibility/2006">
              <mc:Choice xmlns:v="urn:schemas-microsoft-com:vml" Requires="v">
                <p:oleObj spid="_x0000_s13320" name="Chart" r:id="rId8" imgW="9144000" imgH="3686104" progId="MSGraph.Chart.8">
                  <p:embed followColorScheme="full"/>
                </p:oleObj>
              </mc:Choice>
              <mc:Fallback>
                <p:oleObj name="Chart" r:id="rId8" imgW="9144000" imgH="3686104" progId="MSGraph.Chart.8">
                  <p:embed followColorScheme="full"/>
                  <p:pic>
                    <p:nvPicPr>
                      <p:cNvPr id="0" name=""/>
                      <p:cNvPicPr/>
                      <p:nvPr/>
                    </p:nvPicPr>
                    <p:blipFill>
                      <a:blip r:embed="rId9"/>
                      <a:stretch>
                        <a:fillRect/>
                      </a:stretch>
                    </p:blipFill>
                    <p:spPr>
                      <a:xfrm>
                        <a:off x="0" y="2971800"/>
                        <a:ext cx="9144000" cy="3686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590800"/>
            <a:ext cx="8229600" cy="4525963"/>
          </a:xfrm>
        </p:spPr>
        <p:txBody>
          <a:bodyPr tIns="45720" bIns="45720">
            <a:noAutofit/>
          </a:bodyPr>
          <a:lstStyle/>
          <a:p>
            <a:pPr>
              <a:spcAft>
                <a:spcPts val="0"/>
              </a:spcAft>
              <a:buFont typeface="Wingdings 2" charset="2"/>
              <a:buAutoNum type="arabicPeriod"/>
            </a:pPr>
            <a:r>
              <a:rPr lang="en-US" sz="2400" dirty="0"/>
              <a:t>improved living conditions on American farms </a:t>
            </a:r>
          </a:p>
          <a:p>
            <a:pPr>
              <a:spcAft>
                <a:spcPts val="0"/>
              </a:spcAft>
              <a:buFont typeface="Wingdings 2" charset="2"/>
              <a:buAutoNum type="arabicPeriod"/>
            </a:pPr>
            <a:r>
              <a:rPr lang="en-US" sz="2400" dirty="0" smtClean="0"/>
              <a:t>the </a:t>
            </a:r>
            <a:r>
              <a:rPr lang="en-US" sz="2400" dirty="0"/>
              <a:t>growing power of unions to negotiate benefits for their members </a:t>
            </a:r>
          </a:p>
          <a:p>
            <a:pPr>
              <a:spcAft>
                <a:spcPts val="0"/>
              </a:spcAft>
              <a:buFont typeface="Wingdings 2" charset="2"/>
              <a:buAutoNum type="arabicPeriod"/>
            </a:pPr>
            <a:r>
              <a:rPr lang="en-US" sz="2400" dirty="0" smtClean="0"/>
              <a:t>government-sponsored </a:t>
            </a:r>
            <a:r>
              <a:rPr lang="en-US" sz="2400" dirty="0"/>
              <a:t>programs to improve public health and education </a:t>
            </a:r>
          </a:p>
          <a:p>
            <a:pPr>
              <a:spcAft>
                <a:spcPts val="0"/>
              </a:spcAft>
              <a:buFont typeface="Wingdings 2" charset="2"/>
              <a:buAutoNum type="arabicPeriod"/>
            </a:pPr>
            <a:r>
              <a:rPr lang="en-US" sz="2400" dirty="0" smtClean="0"/>
              <a:t>an </a:t>
            </a:r>
            <a:r>
              <a:rPr lang="en-US" sz="2400" dirty="0"/>
              <a:t>increase in the leisure time and disposable income of the urban middle class </a:t>
            </a:r>
          </a:p>
        </p:txBody>
      </p:sp>
      <p:grpSp>
        <p:nvGrpSpPr>
          <p:cNvPr id="8" name="Countdown"/>
          <p:cNvGrpSpPr/>
          <p:nvPr>
            <p:custDataLst>
              <p:tags r:id="rId5"/>
            </p:custDataLst>
          </p:nvPr>
        </p:nvGrpSpPr>
        <p:grpSpPr>
          <a:xfrm>
            <a:off x="7489371" y="2590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71120" y="5599864"/>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66528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143000"/>
            <a:ext cx="8839200" cy="924475"/>
          </a:xfrm>
        </p:spPr>
        <p:txBody>
          <a:bodyPr/>
          <a:lstStyle/>
          <a:p>
            <a:r>
              <a:rPr lang="en-US" dirty="0" smtClean="0"/>
              <a:t>14. What </a:t>
            </a:r>
            <a:r>
              <a:rPr lang="en-US" dirty="0"/>
              <a:t>action by the leaders of the French Revolution demonstrates that they were influenced by Enlightenment ideas?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37898578"/>
              </p:ext>
            </p:extLst>
          </p:nvPr>
        </p:nvGraphicFramePr>
        <p:xfrm>
          <a:off x="21771" y="2286000"/>
          <a:ext cx="9144000" cy="4171950"/>
        </p:xfrm>
        <a:graphic>
          <a:graphicData uri="http://schemas.openxmlformats.org/presentationml/2006/ole">
            <mc:AlternateContent xmlns:mc="http://schemas.openxmlformats.org/markup-compatibility/2006">
              <mc:Choice xmlns:v="urn:schemas-microsoft-com:vml" Requires="v">
                <p:oleObj spid="_x0000_s14343" name="Chart" r:id="rId8" imgW="9144000" imgH="4171893" progId="MSGraph.Chart.8">
                  <p:embed followColorScheme="full"/>
                </p:oleObj>
              </mc:Choice>
              <mc:Fallback>
                <p:oleObj name="Chart" r:id="rId8" imgW="9144000" imgH="4171893" progId="MSGraph.Chart.8">
                  <p:embed followColorScheme="full"/>
                  <p:pic>
                    <p:nvPicPr>
                      <p:cNvPr id="0" name=""/>
                      <p:cNvPicPr/>
                      <p:nvPr/>
                    </p:nvPicPr>
                    <p:blipFill>
                      <a:blip r:embed="rId9"/>
                      <a:stretch>
                        <a:fillRect/>
                      </a:stretch>
                    </p:blipFill>
                    <p:spPr>
                      <a:xfrm>
                        <a:off x="21771" y="2286000"/>
                        <a:ext cx="9144000" cy="417195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914400" y="2364694"/>
            <a:ext cx="8229600" cy="4525963"/>
          </a:xfrm>
        </p:spPr>
        <p:txBody>
          <a:bodyPr tIns="45720" bIns="45720">
            <a:noAutofit/>
          </a:bodyPr>
          <a:lstStyle/>
          <a:p>
            <a:pPr>
              <a:spcAft>
                <a:spcPts val="0"/>
              </a:spcAft>
              <a:buFont typeface="Wingdings 2" charset="2"/>
              <a:buAutoNum type="arabicPeriod"/>
            </a:pPr>
            <a:r>
              <a:rPr lang="en-US" sz="2800" dirty="0"/>
              <a:t>They called for the fall of the absolute monarchy </a:t>
            </a:r>
          </a:p>
          <a:p>
            <a:pPr>
              <a:spcAft>
                <a:spcPts val="0"/>
              </a:spcAft>
              <a:buFont typeface="Wingdings 2" charset="2"/>
              <a:buAutoNum type="arabicPeriod"/>
            </a:pPr>
            <a:r>
              <a:rPr lang="en-US" sz="2800" dirty="0" smtClean="0"/>
              <a:t>They </a:t>
            </a:r>
            <a:r>
              <a:rPr lang="en-US" sz="2800" dirty="0"/>
              <a:t>encouraged the conquests of Napoleon </a:t>
            </a:r>
          </a:p>
          <a:p>
            <a:pPr>
              <a:spcAft>
                <a:spcPts val="0"/>
              </a:spcAft>
              <a:buFont typeface="Wingdings 2" charset="2"/>
              <a:buAutoNum type="arabicPeriod"/>
            </a:pPr>
            <a:r>
              <a:rPr lang="en-US" sz="2800" dirty="0" smtClean="0"/>
              <a:t>They </a:t>
            </a:r>
            <a:r>
              <a:rPr lang="en-US" sz="2800" dirty="0"/>
              <a:t>fought to maintain France’s colonial empire </a:t>
            </a:r>
          </a:p>
          <a:p>
            <a:pPr>
              <a:spcAft>
                <a:spcPts val="0"/>
              </a:spcAft>
              <a:buFont typeface="Wingdings 2" charset="2"/>
              <a:buAutoNum type="arabicPeriod"/>
            </a:pPr>
            <a:r>
              <a:rPr lang="en-US" sz="2800" dirty="0" smtClean="0"/>
              <a:t>They </a:t>
            </a:r>
            <a:r>
              <a:rPr lang="en-US" sz="2800" dirty="0"/>
              <a:t>supported the combination of church and state </a:t>
            </a:r>
          </a:p>
        </p:txBody>
      </p:sp>
      <p:grpSp>
        <p:nvGrpSpPr>
          <p:cNvPr id="8" name="Countdown"/>
          <p:cNvGrpSpPr/>
          <p:nvPr>
            <p:custDataLst>
              <p:tags r:id="rId5"/>
            </p:custDataLst>
          </p:nvPr>
        </p:nvGrpSpPr>
        <p:grpSpPr>
          <a:xfrm>
            <a:off x="7683500" y="2057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467360" y="2979046"/>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73346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1371600"/>
            <a:ext cx="8534400" cy="924475"/>
          </a:xfrm>
        </p:spPr>
        <p:txBody>
          <a:bodyPr/>
          <a:lstStyle/>
          <a:p>
            <a:r>
              <a:rPr lang="en-US" dirty="0" smtClean="0"/>
              <a:t>15. Economic </a:t>
            </a:r>
            <a:r>
              <a:rPr lang="en-US" dirty="0"/>
              <a:t>systems answer the question of how goods and services are produced. What is one way a country could change from a command economy to a market economy?</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63358574"/>
              </p:ext>
            </p:extLst>
          </p:nvPr>
        </p:nvGraphicFramePr>
        <p:xfrm>
          <a:off x="228600" y="2895600"/>
          <a:ext cx="9144000" cy="3810000"/>
        </p:xfrm>
        <a:graphic>
          <a:graphicData uri="http://schemas.openxmlformats.org/presentationml/2006/ole">
            <mc:AlternateContent xmlns:mc="http://schemas.openxmlformats.org/markup-compatibility/2006">
              <mc:Choice xmlns:v="urn:schemas-microsoft-com:vml" Requires="v">
                <p:oleObj spid="_x0000_s15367" name="Chart" r:id="rId8" imgW="9144000" imgH="3810118" progId="MSGraph.Chart.8">
                  <p:embed followColorScheme="full"/>
                </p:oleObj>
              </mc:Choice>
              <mc:Fallback>
                <p:oleObj name="Chart" r:id="rId8" imgW="9144000" imgH="3810118" progId="MSGraph.Chart.8">
                  <p:embed followColorScheme="full"/>
                  <p:pic>
                    <p:nvPicPr>
                      <p:cNvPr id="0" name=""/>
                      <p:cNvPicPr/>
                      <p:nvPr/>
                    </p:nvPicPr>
                    <p:blipFill>
                      <a:blip r:embed="rId9"/>
                      <a:stretch>
                        <a:fillRect/>
                      </a:stretch>
                    </p:blipFill>
                    <p:spPr>
                      <a:xfrm>
                        <a:off x="228600" y="2895600"/>
                        <a:ext cx="9144000" cy="38100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914400" y="2514600"/>
            <a:ext cx="8229600" cy="4525963"/>
          </a:xfrm>
        </p:spPr>
        <p:txBody>
          <a:bodyPr tIns="45720" bIns="45720">
            <a:noAutofit/>
          </a:bodyPr>
          <a:lstStyle/>
          <a:p>
            <a:pPr>
              <a:spcAft>
                <a:spcPts val="0"/>
              </a:spcAft>
              <a:buFont typeface="Wingdings 2" charset="2"/>
              <a:buAutoNum type="arabicPeriod"/>
            </a:pPr>
            <a:r>
              <a:rPr lang="en-US" sz="2400" dirty="0"/>
              <a:t>if the government takes control of family-owned farms </a:t>
            </a:r>
          </a:p>
          <a:p>
            <a:pPr>
              <a:spcAft>
                <a:spcPts val="0"/>
              </a:spcAft>
              <a:buFont typeface="Wingdings 2" charset="2"/>
              <a:buAutoNum type="arabicPeriod"/>
            </a:pPr>
            <a:r>
              <a:rPr lang="en-US" sz="2400" dirty="0" smtClean="0"/>
              <a:t>if </a:t>
            </a:r>
            <a:r>
              <a:rPr lang="en-US" sz="2400" dirty="0"/>
              <a:t>privately owned banks become subject to stricter regulation </a:t>
            </a:r>
          </a:p>
          <a:p>
            <a:pPr>
              <a:spcAft>
                <a:spcPts val="0"/>
              </a:spcAft>
              <a:buFont typeface="Wingdings 2" charset="2"/>
              <a:buAutoNum type="arabicPeriod"/>
            </a:pPr>
            <a:r>
              <a:rPr lang="en-US" sz="2400" dirty="0" smtClean="0"/>
              <a:t>if </a:t>
            </a:r>
            <a:r>
              <a:rPr lang="en-US" sz="2400" dirty="0"/>
              <a:t>agricultural and factory workers are required to join labor unions </a:t>
            </a:r>
          </a:p>
          <a:p>
            <a:pPr>
              <a:spcAft>
                <a:spcPts val="0"/>
              </a:spcAft>
              <a:buFont typeface="Wingdings 2" charset="2"/>
              <a:buAutoNum type="arabicPeriod"/>
            </a:pPr>
            <a:r>
              <a:rPr lang="en-US" sz="2400" dirty="0" smtClean="0"/>
              <a:t>if </a:t>
            </a:r>
            <a:r>
              <a:rPr lang="en-US" sz="2400" dirty="0"/>
              <a:t>industries that had been owned by the government become privately owned </a:t>
            </a:r>
          </a:p>
        </p:txBody>
      </p:sp>
      <p:grpSp>
        <p:nvGrpSpPr>
          <p:cNvPr id="8" name="Countdown"/>
          <p:cNvGrpSpPr/>
          <p:nvPr>
            <p:custDataLst>
              <p:tags r:id="rId5"/>
            </p:custDataLst>
          </p:nvPr>
        </p:nvGrpSpPr>
        <p:grpSpPr>
          <a:xfrm>
            <a:off x="7489371" y="2514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528320" y="5706544"/>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68231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914400"/>
            <a:ext cx="8839200" cy="924475"/>
          </a:xfrm>
        </p:spPr>
        <p:txBody>
          <a:bodyPr/>
          <a:lstStyle/>
          <a:p>
            <a:r>
              <a:rPr lang="en-US" dirty="0" smtClean="0"/>
              <a:t>16. Under </a:t>
            </a:r>
            <a:r>
              <a:rPr lang="en-US" dirty="0"/>
              <a:t>what system of government are leaders typically chosen by church officials or religious elders?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9666796"/>
              </p:ext>
            </p:extLst>
          </p:nvPr>
        </p:nvGraphicFramePr>
        <p:xfrm>
          <a:off x="32657" y="2819400"/>
          <a:ext cx="9144000" cy="3362325"/>
        </p:xfrm>
        <a:graphic>
          <a:graphicData uri="http://schemas.openxmlformats.org/presentationml/2006/ole">
            <mc:AlternateContent xmlns:mc="http://schemas.openxmlformats.org/markup-compatibility/2006">
              <mc:Choice xmlns:v="urn:schemas-microsoft-com:vml" Requires="v">
                <p:oleObj spid="_x0000_s16391" name="Chart" r:id="rId8" imgW="9144000" imgH="3362425" progId="MSGraph.Chart.8">
                  <p:embed followColorScheme="full"/>
                </p:oleObj>
              </mc:Choice>
              <mc:Fallback>
                <p:oleObj name="Chart" r:id="rId8" imgW="9144000" imgH="3362425" progId="MSGraph.Chart.8">
                  <p:embed followColorScheme="full"/>
                  <p:pic>
                    <p:nvPicPr>
                      <p:cNvPr id="0" name=""/>
                      <p:cNvPicPr/>
                      <p:nvPr/>
                    </p:nvPicPr>
                    <p:blipFill>
                      <a:blip r:embed="rId9"/>
                      <a:stretch>
                        <a:fillRect/>
                      </a:stretch>
                    </p:blipFill>
                    <p:spPr>
                      <a:xfrm>
                        <a:off x="32657" y="2819400"/>
                        <a:ext cx="9144000" cy="336232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09600" y="2321151"/>
            <a:ext cx="8229600" cy="4525963"/>
          </a:xfrm>
        </p:spPr>
        <p:txBody>
          <a:bodyPr tIns="45720" bIns="45720">
            <a:noAutofit/>
          </a:bodyPr>
          <a:lstStyle/>
          <a:p>
            <a:pPr>
              <a:spcAft>
                <a:spcPts val="0"/>
              </a:spcAft>
              <a:buFont typeface="Wingdings 2" charset="2"/>
              <a:buAutoNum type="arabicPeriod"/>
            </a:pPr>
            <a:r>
              <a:rPr lang="en-US" sz="3200" dirty="0"/>
              <a:t>Theocracy </a:t>
            </a:r>
          </a:p>
          <a:p>
            <a:pPr>
              <a:spcAft>
                <a:spcPts val="0"/>
              </a:spcAft>
              <a:buFont typeface="Wingdings 2" charset="2"/>
              <a:buAutoNum type="arabicPeriod"/>
            </a:pPr>
            <a:r>
              <a:rPr lang="en-US" sz="3200" dirty="0" smtClean="0"/>
              <a:t>Dictatorship </a:t>
            </a:r>
            <a:endParaRPr lang="en-US" sz="3200" dirty="0"/>
          </a:p>
          <a:p>
            <a:pPr>
              <a:spcAft>
                <a:spcPts val="0"/>
              </a:spcAft>
              <a:buFont typeface="Wingdings 2" charset="2"/>
              <a:buAutoNum type="arabicPeriod"/>
            </a:pPr>
            <a:r>
              <a:rPr lang="en-US" sz="3200" dirty="0" smtClean="0"/>
              <a:t>presidential </a:t>
            </a:r>
            <a:r>
              <a:rPr lang="en-US" sz="3200" dirty="0"/>
              <a:t>democracy </a:t>
            </a:r>
          </a:p>
          <a:p>
            <a:pPr>
              <a:spcAft>
                <a:spcPts val="0"/>
              </a:spcAft>
              <a:buFont typeface="Wingdings 2" charset="2"/>
              <a:buAutoNum type="arabicPeriod"/>
            </a:pPr>
            <a:r>
              <a:rPr lang="en-US" sz="3200" dirty="0" smtClean="0"/>
              <a:t>constitutional </a:t>
            </a:r>
            <a:r>
              <a:rPr lang="en-US" sz="3200" dirty="0"/>
              <a:t>monarchy </a:t>
            </a:r>
          </a:p>
        </p:txBody>
      </p:sp>
      <p:grpSp>
        <p:nvGrpSpPr>
          <p:cNvPr id="8" name="Countdown"/>
          <p:cNvGrpSpPr/>
          <p:nvPr>
            <p:custDataLst>
              <p:tags r:id="rId5"/>
            </p:custDataLst>
          </p:nvPr>
        </p:nvGrpSpPr>
        <p:grpSpPr>
          <a:xfrm>
            <a:off x="7467600" y="2057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325120" y="3581002"/>
            <a:ext cx="355600" cy="355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06574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19200"/>
            <a:ext cx="8534400" cy="924475"/>
          </a:xfrm>
        </p:spPr>
        <p:txBody>
          <a:bodyPr/>
          <a:lstStyle/>
          <a:p>
            <a:r>
              <a:rPr lang="en-US" dirty="0" smtClean="0"/>
              <a:t>17. Minority </a:t>
            </a:r>
            <a:r>
              <a:rPr lang="en-US" dirty="0"/>
              <a:t>students in public schools were given constitutional guarantees to equal educational opportunities as a result of the</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646298568"/>
              </p:ext>
            </p:extLst>
          </p:nvPr>
        </p:nvGraphicFramePr>
        <p:xfrm>
          <a:off x="152400" y="2819401"/>
          <a:ext cx="9144000" cy="3276600"/>
        </p:xfrm>
        <a:graphic>
          <a:graphicData uri="http://schemas.openxmlformats.org/presentationml/2006/ole">
            <mc:AlternateContent xmlns:mc="http://schemas.openxmlformats.org/markup-compatibility/2006">
              <mc:Choice xmlns:v="urn:schemas-microsoft-com:vml" Requires="v">
                <p:oleObj spid="_x0000_s17415" name="Chart" r:id="rId8" imgW="9144000" imgH="3819575" progId="MSGraph.Chart.8">
                  <p:embed followColorScheme="full"/>
                </p:oleObj>
              </mc:Choice>
              <mc:Fallback>
                <p:oleObj name="Chart" r:id="rId8" imgW="9144000" imgH="3819575" progId="MSGraph.Chart.8">
                  <p:embed followColorScheme="full"/>
                  <p:pic>
                    <p:nvPicPr>
                      <p:cNvPr id="0" name=""/>
                      <p:cNvPicPr/>
                      <p:nvPr/>
                    </p:nvPicPr>
                    <p:blipFill>
                      <a:blip r:embed="rId9"/>
                      <a:stretch>
                        <a:fillRect/>
                      </a:stretch>
                    </p:blipFill>
                    <p:spPr>
                      <a:xfrm>
                        <a:off x="152400" y="2819401"/>
                        <a:ext cx="9144000" cy="32766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09600" y="2438400"/>
            <a:ext cx="8229600" cy="4525963"/>
          </a:xfrm>
        </p:spPr>
        <p:txBody>
          <a:bodyPr tIns="45720" bIns="45720">
            <a:noAutofit/>
          </a:bodyPr>
          <a:lstStyle/>
          <a:p>
            <a:pPr>
              <a:spcAft>
                <a:spcPts val="0"/>
              </a:spcAft>
              <a:buFont typeface="Wingdings 2" charset="2"/>
              <a:buAutoNum type="arabicPeriod"/>
            </a:pPr>
            <a:r>
              <a:rPr lang="en-US" sz="3200" dirty="0"/>
              <a:t>decision in </a:t>
            </a:r>
            <a:r>
              <a:rPr lang="en-US" sz="3200" dirty="0" err="1"/>
              <a:t>Plessy</a:t>
            </a:r>
            <a:r>
              <a:rPr lang="en-US" sz="3200" dirty="0"/>
              <a:t> v. Ferguson </a:t>
            </a:r>
          </a:p>
          <a:p>
            <a:pPr>
              <a:spcAft>
                <a:spcPts val="0"/>
              </a:spcAft>
              <a:buFont typeface="Wingdings 2" charset="2"/>
              <a:buAutoNum type="arabicPeriod"/>
            </a:pPr>
            <a:r>
              <a:rPr lang="en-US" sz="3200" dirty="0" smtClean="0"/>
              <a:t>ratification </a:t>
            </a:r>
            <a:r>
              <a:rPr lang="en-US" sz="3200" dirty="0"/>
              <a:t>of the19th amendment </a:t>
            </a:r>
          </a:p>
          <a:p>
            <a:pPr>
              <a:spcAft>
                <a:spcPts val="0"/>
              </a:spcAft>
              <a:buFont typeface="Wingdings 2" charset="2"/>
              <a:buAutoNum type="arabicPeriod"/>
            </a:pPr>
            <a:r>
              <a:rPr lang="en-US" sz="3200" dirty="0" smtClean="0"/>
              <a:t>ratification </a:t>
            </a:r>
            <a:r>
              <a:rPr lang="en-US" sz="3200" dirty="0"/>
              <a:t>of the 26th amendment </a:t>
            </a:r>
          </a:p>
          <a:p>
            <a:pPr>
              <a:spcAft>
                <a:spcPts val="0"/>
              </a:spcAft>
              <a:buFont typeface="Wingdings 2" charset="2"/>
              <a:buAutoNum type="arabicPeriod"/>
            </a:pPr>
            <a:r>
              <a:rPr lang="en-US" sz="3200" dirty="0" smtClean="0"/>
              <a:t>decision </a:t>
            </a:r>
            <a:r>
              <a:rPr lang="en-US" sz="3200" dirty="0"/>
              <a:t>in Brown v. Board of Education</a:t>
            </a:r>
          </a:p>
        </p:txBody>
      </p:sp>
      <p:grpSp>
        <p:nvGrpSpPr>
          <p:cNvPr id="8" name="Countdown"/>
          <p:cNvGrpSpPr/>
          <p:nvPr>
            <p:custDataLst>
              <p:tags r:id="rId5"/>
            </p:custDataLst>
          </p:nvPr>
        </p:nvGrpSpPr>
        <p:grpSpPr>
          <a:xfrm>
            <a:off x="7467600" y="2362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91440" y="5209889"/>
            <a:ext cx="647700" cy="6477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41110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600200"/>
            <a:ext cx="8839200" cy="924475"/>
          </a:xfrm>
        </p:spPr>
        <p:txBody>
          <a:bodyPr/>
          <a:lstStyle/>
          <a:p>
            <a:r>
              <a:rPr lang="en-US" dirty="0" smtClean="0"/>
              <a:t>18. The </a:t>
            </a:r>
            <a:r>
              <a:rPr lang="en-US" dirty="0"/>
              <a:t>Weimar Republic was established in Germany following World War I. An important factor leading to the collapse of the Weimar Republic and the rise of Nazi dictatorship that took Germany into World War II was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471845947"/>
              </p:ext>
            </p:extLst>
          </p:nvPr>
        </p:nvGraphicFramePr>
        <p:xfrm>
          <a:off x="0" y="3124200"/>
          <a:ext cx="9144000" cy="3810000"/>
        </p:xfrm>
        <a:graphic>
          <a:graphicData uri="http://schemas.openxmlformats.org/presentationml/2006/ole">
            <mc:AlternateContent xmlns:mc="http://schemas.openxmlformats.org/markup-compatibility/2006">
              <mc:Choice xmlns:v="urn:schemas-microsoft-com:vml" Requires="v">
                <p:oleObj spid="_x0000_s18439" name="Chart" r:id="rId8" imgW="9144000" imgH="3810118" progId="MSGraph.Chart.8">
                  <p:embed followColorScheme="full"/>
                </p:oleObj>
              </mc:Choice>
              <mc:Fallback>
                <p:oleObj name="Chart" r:id="rId8" imgW="9144000" imgH="3810118" progId="MSGraph.Chart.8">
                  <p:embed followColorScheme="full"/>
                  <p:pic>
                    <p:nvPicPr>
                      <p:cNvPr id="0" name=""/>
                      <p:cNvPicPr/>
                      <p:nvPr/>
                    </p:nvPicPr>
                    <p:blipFill>
                      <a:blip r:embed="rId9"/>
                      <a:stretch>
                        <a:fillRect/>
                      </a:stretch>
                    </p:blipFill>
                    <p:spPr>
                      <a:xfrm>
                        <a:off x="0" y="3124200"/>
                        <a:ext cx="9144000" cy="38100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895600"/>
            <a:ext cx="8229600" cy="4525963"/>
          </a:xfrm>
        </p:spPr>
        <p:txBody>
          <a:bodyPr tIns="45720" bIns="45720">
            <a:noAutofit/>
          </a:bodyPr>
          <a:lstStyle/>
          <a:p>
            <a:pPr>
              <a:spcAft>
                <a:spcPts val="0"/>
              </a:spcAft>
              <a:buFont typeface="Wingdings 2" charset="2"/>
              <a:buAutoNum type="arabicPeriod"/>
            </a:pPr>
            <a:r>
              <a:rPr lang="en-US" sz="2400" dirty="0"/>
              <a:t>Germany’s resentment of U.S. involvement in European affairs </a:t>
            </a:r>
          </a:p>
          <a:p>
            <a:pPr>
              <a:spcAft>
                <a:spcPts val="0"/>
              </a:spcAft>
              <a:buFont typeface="Wingdings 2" charset="2"/>
              <a:buAutoNum type="arabicPeriod"/>
            </a:pPr>
            <a:r>
              <a:rPr lang="en-US" sz="2400" dirty="0" smtClean="0"/>
              <a:t>the </a:t>
            </a:r>
            <a:r>
              <a:rPr lang="en-US" sz="2400" dirty="0"/>
              <a:t>rise of independence movements in Germany’s overseas colonies </a:t>
            </a:r>
          </a:p>
          <a:p>
            <a:pPr>
              <a:spcAft>
                <a:spcPts val="0"/>
              </a:spcAft>
              <a:buFont typeface="Wingdings 2" charset="2"/>
              <a:buAutoNum type="arabicPeriod"/>
            </a:pPr>
            <a:r>
              <a:rPr lang="en-US" sz="2400" dirty="0" smtClean="0"/>
              <a:t>Germany’s </a:t>
            </a:r>
            <a:r>
              <a:rPr lang="en-US" sz="2400" dirty="0"/>
              <a:t>failure to rebuild its armed forces following World War I </a:t>
            </a:r>
          </a:p>
          <a:p>
            <a:pPr>
              <a:spcAft>
                <a:spcPts val="0"/>
              </a:spcAft>
              <a:buFont typeface="Wingdings 2" charset="2"/>
              <a:buAutoNum type="arabicPeriod"/>
            </a:pPr>
            <a:r>
              <a:rPr lang="en-US" sz="2400" dirty="0" smtClean="0"/>
              <a:t>the </a:t>
            </a:r>
            <a:r>
              <a:rPr lang="en-US" sz="2400" dirty="0"/>
              <a:t>economic burden of war reparations (payments) to Germany’s former enemies. </a:t>
            </a:r>
          </a:p>
        </p:txBody>
      </p:sp>
      <p:grpSp>
        <p:nvGrpSpPr>
          <p:cNvPr id="8" name="Countdown"/>
          <p:cNvGrpSpPr/>
          <p:nvPr>
            <p:custDataLst>
              <p:tags r:id="rId5"/>
            </p:custDataLst>
          </p:nvPr>
        </p:nvGrpSpPr>
        <p:grpSpPr>
          <a:xfrm>
            <a:off x="7658100" y="2971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71120" y="6087544"/>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44908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752600"/>
            <a:ext cx="8229600" cy="1143000"/>
          </a:xfrm>
        </p:spPr>
        <p:txBody>
          <a:bodyPr>
            <a:noAutofit/>
          </a:bodyPr>
          <a:lstStyle/>
          <a:p>
            <a:r>
              <a:rPr lang="en-US" sz="2400" dirty="0" smtClean="0"/>
              <a:t>1. The 18th Amendment to the U.S. Constitution, ratified in 1919, prohibited the manufacture or sale of alcoholic beverages. In terms of the evolution of the Constitution, the ratification of the 18th Amendment represented</a:t>
            </a:r>
            <a:endParaRPr lang="en-US" sz="2400"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243997962"/>
              </p:ext>
            </p:extLst>
          </p:nvPr>
        </p:nvGraphicFramePr>
        <p:xfrm>
          <a:off x="457200" y="3495675"/>
          <a:ext cx="9144000" cy="3362325"/>
        </p:xfrm>
        <a:graphic>
          <a:graphicData uri="http://schemas.openxmlformats.org/presentationml/2006/ole">
            <mc:AlternateContent xmlns:mc="http://schemas.openxmlformats.org/markup-compatibility/2006">
              <mc:Choice xmlns:v="urn:schemas-microsoft-com:vml" Requires="v">
                <p:oleObj spid="_x0000_s1035" name="Chart" r:id="rId8" imgW="9144000" imgH="3362425" progId="MSGraph.Chart.8">
                  <p:embed followColorScheme="full"/>
                </p:oleObj>
              </mc:Choice>
              <mc:Fallback>
                <p:oleObj name="Chart" r:id="rId8" imgW="9144000" imgH="3362425" progId="MSGraph.Chart.8">
                  <p:embed followColorScheme="full"/>
                  <p:pic>
                    <p:nvPicPr>
                      <p:cNvPr id="0" name=""/>
                      <p:cNvPicPr/>
                      <p:nvPr/>
                    </p:nvPicPr>
                    <p:blipFill>
                      <a:blip r:embed="rId9"/>
                      <a:stretch>
                        <a:fillRect/>
                      </a:stretch>
                    </p:blipFill>
                    <p:spPr>
                      <a:xfrm>
                        <a:off x="457200" y="3495675"/>
                        <a:ext cx="9144000" cy="336232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914400" y="2971800"/>
            <a:ext cx="8229600" cy="4525963"/>
          </a:xfrm>
        </p:spPr>
        <p:txBody>
          <a:bodyPr tIns="45720" bIns="45720">
            <a:noAutofit/>
          </a:bodyPr>
          <a:lstStyle/>
          <a:p>
            <a:pPr marL="514350" indent="-514350">
              <a:spcAft>
                <a:spcPts val="0"/>
              </a:spcAft>
              <a:buFont typeface="Arial" pitchFamily="34" charset="0"/>
              <a:buAutoNum type="arabicPeriod"/>
            </a:pPr>
            <a:r>
              <a:rPr lang="en-US" sz="2000" dirty="0" smtClean="0"/>
              <a:t>a decrease in the powers of Congress </a:t>
            </a:r>
          </a:p>
          <a:p>
            <a:pPr marL="514350" indent="-514350">
              <a:spcAft>
                <a:spcPts val="0"/>
              </a:spcAft>
              <a:buFont typeface="Arial" pitchFamily="34" charset="0"/>
              <a:buAutoNum type="arabicPeriod"/>
            </a:pPr>
            <a:r>
              <a:rPr lang="en-US" sz="2000" dirty="0" smtClean="0"/>
              <a:t>an extension of federal power into activities formerly regulated by states. </a:t>
            </a:r>
          </a:p>
          <a:p>
            <a:pPr marL="514350" indent="-514350">
              <a:spcAft>
                <a:spcPts val="0"/>
              </a:spcAft>
              <a:buFont typeface="Arial" pitchFamily="34" charset="0"/>
              <a:buAutoNum type="arabicPeriod"/>
            </a:pPr>
            <a:r>
              <a:rPr lang="en-US" sz="2000" dirty="0" smtClean="0"/>
              <a:t>a limitation on the powers of the federal government to regulate interstate trade </a:t>
            </a:r>
          </a:p>
          <a:p>
            <a:pPr marL="514350" indent="-514350">
              <a:spcAft>
                <a:spcPts val="0"/>
              </a:spcAft>
              <a:buFont typeface="Arial" pitchFamily="34" charset="0"/>
              <a:buAutoNum type="arabicPeriod"/>
            </a:pPr>
            <a:r>
              <a:rPr lang="en-US" sz="2000" dirty="0" smtClean="0"/>
              <a:t>an increase in the power of the state courts to hear prohibition cases. </a:t>
            </a:r>
            <a:endParaRPr lang="en-US" sz="2000" dirty="0"/>
          </a:p>
        </p:txBody>
      </p:sp>
      <p:grpSp>
        <p:nvGrpSpPr>
          <p:cNvPr id="8" name="Countdown"/>
          <p:cNvGrpSpPr/>
          <p:nvPr>
            <p:custDataLst>
              <p:tags r:id="rId5"/>
            </p:custDataLst>
          </p:nvPr>
        </p:nvGrpSpPr>
        <p:grpSpPr>
          <a:xfrm>
            <a:off x="7747000" y="381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589280" y="4516808"/>
            <a:ext cx="406400" cy="4064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62560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371600"/>
            <a:ext cx="8839200" cy="924475"/>
          </a:xfrm>
        </p:spPr>
        <p:txBody>
          <a:bodyPr/>
          <a:lstStyle/>
          <a:p>
            <a:r>
              <a:rPr lang="en-US" dirty="0" smtClean="0"/>
              <a:t>19. What </a:t>
            </a:r>
            <a:r>
              <a:rPr lang="en-US" dirty="0"/>
              <a:t>economic factor primarily contributed to the movement of African-Americans from the South to the North in the late 19th and early 20th centuries?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357657543"/>
              </p:ext>
            </p:extLst>
          </p:nvPr>
        </p:nvGraphicFramePr>
        <p:xfrm>
          <a:off x="228600" y="3048000"/>
          <a:ext cx="9144000" cy="3686175"/>
        </p:xfrm>
        <a:graphic>
          <a:graphicData uri="http://schemas.openxmlformats.org/presentationml/2006/ole">
            <mc:AlternateContent xmlns:mc="http://schemas.openxmlformats.org/markup-compatibility/2006">
              <mc:Choice xmlns:v="urn:schemas-microsoft-com:vml" Requires="v">
                <p:oleObj spid="_x0000_s19462" name="Chart" r:id="rId8" imgW="9144000" imgH="3686104" progId="MSGraph.Chart.8">
                  <p:embed followColorScheme="full"/>
                </p:oleObj>
              </mc:Choice>
              <mc:Fallback>
                <p:oleObj name="Chart" r:id="rId8" imgW="9144000" imgH="3686104" progId="MSGraph.Chart.8">
                  <p:embed followColorScheme="full"/>
                  <p:pic>
                    <p:nvPicPr>
                      <p:cNvPr id="0" name=""/>
                      <p:cNvPicPr/>
                      <p:nvPr/>
                    </p:nvPicPr>
                    <p:blipFill>
                      <a:blip r:embed="rId9"/>
                      <a:stretch>
                        <a:fillRect/>
                      </a:stretch>
                    </p:blipFill>
                    <p:spPr>
                      <a:xfrm>
                        <a:off x="228600" y="3048000"/>
                        <a:ext cx="9144000" cy="3686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743200"/>
            <a:ext cx="8229600" cy="4525963"/>
          </a:xfrm>
        </p:spPr>
        <p:txBody>
          <a:bodyPr tIns="45720" bIns="45720">
            <a:noAutofit/>
          </a:bodyPr>
          <a:lstStyle/>
          <a:p>
            <a:pPr>
              <a:spcAft>
                <a:spcPts val="0"/>
              </a:spcAft>
              <a:buFont typeface="Wingdings 2" charset="2"/>
              <a:buAutoNum type="arabicPeriod"/>
            </a:pPr>
            <a:r>
              <a:rPr lang="en-US" sz="2400" dirty="0"/>
              <a:t>greater employment opportunities in urban areas </a:t>
            </a:r>
          </a:p>
          <a:p>
            <a:pPr>
              <a:spcAft>
                <a:spcPts val="0"/>
              </a:spcAft>
              <a:buFont typeface="Wingdings 2" charset="2"/>
              <a:buAutoNum type="arabicPeriod"/>
            </a:pPr>
            <a:r>
              <a:rPr lang="en-US" sz="2400" dirty="0" smtClean="0"/>
              <a:t>increased </a:t>
            </a:r>
            <a:r>
              <a:rPr lang="en-US" sz="2400" dirty="0"/>
              <a:t>imports from newly acquired U.S. territories </a:t>
            </a:r>
          </a:p>
          <a:p>
            <a:pPr>
              <a:spcAft>
                <a:spcPts val="0"/>
              </a:spcAft>
              <a:buFont typeface="Wingdings 2" charset="2"/>
              <a:buAutoNum type="arabicPeriod"/>
            </a:pPr>
            <a:r>
              <a:rPr lang="en-US" sz="2400" dirty="0" smtClean="0"/>
              <a:t>the </a:t>
            </a:r>
            <a:r>
              <a:rPr lang="en-US" sz="2400" dirty="0"/>
              <a:t>availability of free land under the Homestead Act </a:t>
            </a:r>
          </a:p>
          <a:p>
            <a:pPr>
              <a:spcAft>
                <a:spcPts val="0"/>
              </a:spcAft>
              <a:buFont typeface="Wingdings 2" charset="2"/>
              <a:buAutoNum type="arabicPeriod"/>
            </a:pPr>
            <a:r>
              <a:rPr lang="en-US" sz="2400" dirty="0" smtClean="0"/>
              <a:t>the </a:t>
            </a:r>
            <a:r>
              <a:rPr lang="en-US" sz="2400" dirty="0"/>
              <a:t>need for agricultural workers to feed a growing population </a:t>
            </a:r>
          </a:p>
        </p:txBody>
      </p:sp>
      <p:grpSp>
        <p:nvGrpSpPr>
          <p:cNvPr id="8" name="Countdown"/>
          <p:cNvGrpSpPr/>
          <p:nvPr>
            <p:custDataLst>
              <p:tags r:id="rId5"/>
            </p:custDataLst>
          </p:nvPr>
        </p:nvGrpSpPr>
        <p:grpSpPr>
          <a:xfrm>
            <a:off x="7658100" y="2895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71120" y="3530600"/>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15920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0886" y="1143000"/>
            <a:ext cx="8991600" cy="924475"/>
          </a:xfrm>
        </p:spPr>
        <p:txBody>
          <a:bodyPr/>
          <a:lstStyle/>
          <a:p>
            <a:r>
              <a:rPr lang="en-US" sz="2400" dirty="0" smtClean="0"/>
              <a:t>20. The </a:t>
            </a:r>
            <a:r>
              <a:rPr lang="en-US" sz="2400" dirty="0"/>
              <a:t>majority of people in Spain speak Spanish as their first language, but in the Basque region of Spain many people speak Basque as their first language. This is one reason many people in the Basque region believe they should separate from Spain and become an independent country. Which would be an argument of supporters of this idea? </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34667083"/>
              </p:ext>
            </p:extLst>
          </p:nvPr>
        </p:nvGraphicFramePr>
        <p:xfrm>
          <a:off x="228600" y="2971800"/>
          <a:ext cx="9144000" cy="4171950"/>
        </p:xfrm>
        <a:graphic>
          <a:graphicData uri="http://schemas.openxmlformats.org/presentationml/2006/ole">
            <mc:AlternateContent xmlns:mc="http://schemas.openxmlformats.org/markup-compatibility/2006">
              <mc:Choice xmlns:v="urn:schemas-microsoft-com:vml" Requires="v">
                <p:oleObj spid="_x0000_s20486" name="Chart" r:id="rId8" imgW="9144000" imgH="4171893" progId="MSGraph.Chart.8">
                  <p:embed followColorScheme="full"/>
                </p:oleObj>
              </mc:Choice>
              <mc:Fallback>
                <p:oleObj name="Chart" r:id="rId8" imgW="9144000" imgH="4171893" progId="MSGraph.Chart.8">
                  <p:embed followColorScheme="full"/>
                  <p:pic>
                    <p:nvPicPr>
                      <p:cNvPr id="0" name=""/>
                      <p:cNvPicPr/>
                      <p:nvPr/>
                    </p:nvPicPr>
                    <p:blipFill>
                      <a:blip r:embed="rId9"/>
                      <a:stretch>
                        <a:fillRect/>
                      </a:stretch>
                    </p:blipFill>
                    <p:spPr>
                      <a:xfrm>
                        <a:off x="228600" y="2971800"/>
                        <a:ext cx="9144000" cy="417195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85800" y="2667000"/>
            <a:ext cx="8229600" cy="4525963"/>
          </a:xfrm>
        </p:spPr>
        <p:txBody>
          <a:bodyPr tIns="45720" bIns="45720">
            <a:noAutofit/>
          </a:bodyPr>
          <a:lstStyle/>
          <a:p>
            <a:pPr>
              <a:spcAft>
                <a:spcPts val="0"/>
              </a:spcAft>
              <a:buFont typeface="Wingdings 2" charset="2"/>
              <a:buAutoNum type="arabicPeriod"/>
            </a:pPr>
            <a:r>
              <a:rPr lang="en-US" sz="2800" dirty="0"/>
              <a:t>Boundaries once settled should remain in place </a:t>
            </a:r>
          </a:p>
          <a:p>
            <a:pPr>
              <a:spcAft>
                <a:spcPts val="0"/>
              </a:spcAft>
              <a:buFont typeface="Wingdings 2" charset="2"/>
              <a:buAutoNum type="arabicPeriod"/>
            </a:pPr>
            <a:r>
              <a:rPr lang="en-US" sz="2800" dirty="0" smtClean="0"/>
              <a:t>Economic </a:t>
            </a:r>
            <a:r>
              <a:rPr lang="en-US" sz="2800" dirty="0"/>
              <a:t>considerations will promote national unity </a:t>
            </a:r>
          </a:p>
          <a:p>
            <a:pPr>
              <a:spcAft>
                <a:spcPts val="0"/>
              </a:spcAft>
              <a:buFont typeface="Wingdings 2" charset="2"/>
              <a:buAutoNum type="arabicPeriod"/>
            </a:pPr>
            <a:r>
              <a:rPr lang="en-US" sz="2800" dirty="0" smtClean="0"/>
              <a:t>Political </a:t>
            </a:r>
            <a:r>
              <a:rPr lang="en-US" sz="2800" dirty="0"/>
              <a:t>boundaries should reflect cultural characteristics </a:t>
            </a:r>
          </a:p>
          <a:p>
            <a:pPr>
              <a:spcAft>
                <a:spcPts val="0"/>
              </a:spcAft>
              <a:buFont typeface="Wingdings 2" charset="2"/>
              <a:buAutoNum type="arabicPeriod"/>
            </a:pPr>
            <a:r>
              <a:rPr lang="en-US" sz="2800" dirty="0" smtClean="0"/>
              <a:t>Natural </a:t>
            </a:r>
            <a:r>
              <a:rPr lang="en-US" sz="2800" dirty="0"/>
              <a:t>boundaries should determine political boundaries</a:t>
            </a:r>
          </a:p>
        </p:txBody>
      </p:sp>
      <p:sp>
        <p:nvSpPr>
          <p:cNvPr id="5" name="CorShape1"/>
          <p:cNvSpPr/>
          <p:nvPr>
            <p:custDataLst>
              <p:tags r:id="rId5"/>
            </p:custDataLst>
          </p:nvPr>
        </p:nvSpPr>
        <p:spPr>
          <a:xfrm>
            <a:off x="238760" y="5073576"/>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Countdown"/>
          <p:cNvGrpSpPr/>
          <p:nvPr>
            <p:custDataLst>
              <p:tags r:id="rId6"/>
            </p:custDataLst>
          </p:nvPr>
        </p:nvGrpSpPr>
        <p:grpSpPr>
          <a:xfrm>
            <a:off x="7759700" y="2514600"/>
            <a:ext cx="1270000" cy="635000"/>
            <a:chOff x="7683500" y="5842000"/>
            <a:chExt cx="1270000" cy="635000"/>
          </a:xfrm>
        </p:grpSpPr>
        <p:sp>
          <p:nvSpPr>
            <p:cNvPr id="7"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8"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custDataLst>
      <p:tags r:id="rId2"/>
    </p:custDataLst>
    <p:extLst>
      <p:ext uri="{BB962C8B-B14F-4D97-AF65-F5344CB8AC3E}">
        <p14:creationId xmlns:p14="http://schemas.microsoft.com/office/powerpoint/2010/main" val="376608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295400"/>
            <a:ext cx="8686800" cy="924475"/>
          </a:xfrm>
        </p:spPr>
        <p:txBody>
          <a:bodyPr/>
          <a:lstStyle/>
          <a:p>
            <a:r>
              <a:rPr lang="en-US" sz="2400" smtClean="0"/>
              <a:t>21. Following </a:t>
            </a:r>
            <a:r>
              <a:rPr lang="en-US" sz="2400" dirty="0"/>
              <a:t>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 </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88141059"/>
              </p:ext>
            </p:extLst>
          </p:nvPr>
        </p:nvGraphicFramePr>
        <p:xfrm>
          <a:off x="377190" y="3272971"/>
          <a:ext cx="8882743" cy="2594429"/>
        </p:xfrm>
        <a:graphic>
          <a:graphicData uri="http://schemas.openxmlformats.org/presentationml/2006/ole">
            <mc:AlternateContent xmlns:mc="http://schemas.openxmlformats.org/markup-compatibility/2006">
              <mc:Choice xmlns:v="urn:schemas-microsoft-com:vml" Requires="v">
                <p:oleObj spid="_x0000_s21510" name="Chart" r:id="rId8" imgW="9144000" imgH="3419434" progId="MSGraph.Chart.8">
                  <p:embed followColorScheme="full"/>
                </p:oleObj>
              </mc:Choice>
              <mc:Fallback>
                <p:oleObj name="Chart" r:id="rId8" imgW="9144000" imgH="3419434" progId="MSGraph.Chart.8">
                  <p:embed followColorScheme="full"/>
                  <p:pic>
                    <p:nvPicPr>
                      <p:cNvPr id="0" name=""/>
                      <p:cNvPicPr/>
                      <p:nvPr/>
                    </p:nvPicPr>
                    <p:blipFill>
                      <a:blip r:embed="rId9"/>
                      <a:stretch>
                        <a:fillRect/>
                      </a:stretch>
                    </p:blipFill>
                    <p:spPr>
                      <a:xfrm>
                        <a:off x="377190" y="3272971"/>
                        <a:ext cx="8882743" cy="2594429"/>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521426" y="2332037"/>
            <a:ext cx="8229600" cy="4525963"/>
          </a:xfrm>
        </p:spPr>
        <p:txBody>
          <a:bodyPr tIns="45720" bIns="45720">
            <a:noAutofit/>
          </a:bodyPr>
          <a:lstStyle/>
          <a:p>
            <a:pPr>
              <a:spcAft>
                <a:spcPts val="0"/>
              </a:spcAft>
              <a:buFont typeface="Wingdings 2" charset="2"/>
              <a:buAutoNum type="arabicPeriod"/>
            </a:pPr>
            <a:r>
              <a:rPr lang="en-US" sz="2400" dirty="0"/>
              <a:t>a policy of opposing colonialism </a:t>
            </a:r>
          </a:p>
          <a:p>
            <a:pPr>
              <a:spcAft>
                <a:spcPts val="0"/>
              </a:spcAft>
              <a:buFont typeface="Wingdings 2" charset="2"/>
              <a:buAutoNum type="arabicPeriod"/>
            </a:pPr>
            <a:r>
              <a:rPr lang="en-US" sz="2400" dirty="0" smtClean="0"/>
              <a:t>a </a:t>
            </a:r>
            <a:r>
              <a:rPr lang="en-US" sz="2400" dirty="0"/>
              <a:t>policy of helping Japan rebuild its economy </a:t>
            </a:r>
          </a:p>
          <a:p>
            <a:pPr>
              <a:spcAft>
                <a:spcPts val="0"/>
              </a:spcAft>
              <a:buFont typeface="Wingdings 2" charset="2"/>
              <a:buAutoNum type="arabicPeriod"/>
            </a:pPr>
            <a:r>
              <a:rPr lang="en-US" sz="2400" dirty="0" smtClean="0"/>
              <a:t>a </a:t>
            </a:r>
            <a:r>
              <a:rPr lang="en-US" sz="2400" dirty="0"/>
              <a:t>policy of containing the spread of communism </a:t>
            </a:r>
          </a:p>
          <a:p>
            <a:pPr>
              <a:spcAft>
                <a:spcPts val="0"/>
              </a:spcAft>
              <a:buFont typeface="Wingdings 2" charset="2"/>
              <a:buAutoNum type="arabicPeriod"/>
            </a:pPr>
            <a:r>
              <a:rPr lang="en-US" sz="2400" dirty="0" smtClean="0"/>
              <a:t>a </a:t>
            </a:r>
            <a:r>
              <a:rPr lang="en-US" sz="2400" dirty="0"/>
              <a:t>policy of participating in United Nations’ peacekeeping efforts </a:t>
            </a:r>
          </a:p>
        </p:txBody>
      </p:sp>
      <p:grpSp>
        <p:nvGrpSpPr>
          <p:cNvPr id="8" name="Countdown"/>
          <p:cNvGrpSpPr/>
          <p:nvPr>
            <p:custDataLst>
              <p:tags r:id="rId5"/>
            </p:custDataLst>
          </p:nvPr>
        </p:nvGrpSpPr>
        <p:grpSpPr>
          <a:xfrm>
            <a:off x="7683500" y="3048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392430" y="4495800"/>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58020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19200"/>
            <a:ext cx="8686800" cy="924475"/>
          </a:xfrm>
        </p:spPr>
        <p:txBody>
          <a:bodyPr/>
          <a:lstStyle/>
          <a:p>
            <a:r>
              <a:rPr lang="en-US" sz="2400" dirty="0" smtClean="0"/>
              <a:t>22. During </a:t>
            </a:r>
            <a:r>
              <a:rPr lang="en-US" sz="2400" dirty="0"/>
              <a:t>World War I, conscientious objectors to military service were often accused of disloyalty, and some conscientious objectors were sentenced to prison. However, other conscientious objectors were willing to accept noncombatant service. The assignment of conscientious objectors to noncombatant service was an attempt by the government to</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258972287"/>
              </p:ext>
            </p:extLst>
          </p:nvPr>
        </p:nvGraphicFramePr>
        <p:xfrm>
          <a:off x="304800" y="3438525"/>
          <a:ext cx="9067800" cy="2505075"/>
        </p:xfrm>
        <a:graphic>
          <a:graphicData uri="http://schemas.openxmlformats.org/presentationml/2006/ole">
            <mc:AlternateContent xmlns:mc="http://schemas.openxmlformats.org/markup-compatibility/2006">
              <mc:Choice xmlns:v="urn:schemas-microsoft-com:vml" Requires="v">
                <p:oleObj spid="_x0000_s22531" name="Chart" r:id="rId8" imgW="9144000" imgH="3419434" progId="MSGraph.Chart.8">
                  <p:embed followColorScheme="full"/>
                </p:oleObj>
              </mc:Choice>
              <mc:Fallback>
                <p:oleObj name="Chart" r:id="rId8" imgW="9144000" imgH="3419434" progId="MSGraph.Chart.8">
                  <p:embed followColorScheme="full"/>
                  <p:pic>
                    <p:nvPicPr>
                      <p:cNvPr id="0" name=""/>
                      <p:cNvPicPr/>
                      <p:nvPr/>
                    </p:nvPicPr>
                    <p:blipFill>
                      <a:blip r:embed="rId9"/>
                      <a:stretch>
                        <a:fillRect/>
                      </a:stretch>
                    </p:blipFill>
                    <p:spPr>
                      <a:xfrm>
                        <a:off x="304800" y="3438525"/>
                        <a:ext cx="9067800" cy="25050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85800" y="2590800"/>
            <a:ext cx="8229600" cy="4525963"/>
          </a:xfrm>
        </p:spPr>
        <p:txBody>
          <a:bodyPr tIns="45720" bIns="45720">
            <a:noAutofit/>
          </a:bodyPr>
          <a:lstStyle/>
          <a:p>
            <a:pPr>
              <a:spcAft>
                <a:spcPts val="0"/>
              </a:spcAft>
              <a:buFont typeface="Wingdings 2" charset="2"/>
              <a:buAutoNum type="arabicPeriod"/>
            </a:pPr>
            <a:r>
              <a:rPr lang="en-US" sz="2400" dirty="0"/>
              <a:t>promote ethnic diversity within the military </a:t>
            </a:r>
          </a:p>
          <a:p>
            <a:pPr>
              <a:spcAft>
                <a:spcPts val="0"/>
              </a:spcAft>
              <a:buFont typeface="Wingdings 2" charset="2"/>
              <a:buAutoNum type="arabicPeriod"/>
            </a:pPr>
            <a:r>
              <a:rPr lang="en-US" sz="2400" dirty="0" smtClean="0"/>
              <a:t>educate </a:t>
            </a:r>
            <a:r>
              <a:rPr lang="en-US" sz="2400" dirty="0"/>
              <a:t>people about their constitutional rights. </a:t>
            </a:r>
          </a:p>
          <a:p>
            <a:pPr>
              <a:spcAft>
                <a:spcPts val="0"/>
              </a:spcAft>
              <a:buFont typeface="Wingdings 2" charset="2"/>
              <a:buAutoNum type="arabicPeriod"/>
            </a:pPr>
            <a:r>
              <a:rPr lang="en-US" sz="2400" dirty="0" smtClean="0"/>
              <a:t>balance </a:t>
            </a:r>
            <a:r>
              <a:rPr lang="en-US" sz="2400" dirty="0"/>
              <a:t>individual rights and the common good </a:t>
            </a:r>
          </a:p>
          <a:p>
            <a:pPr>
              <a:spcAft>
                <a:spcPts val="0"/>
              </a:spcAft>
              <a:buFont typeface="Wingdings 2" charset="2"/>
              <a:buAutoNum type="arabicPeriod"/>
            </a:pPr>
            <a:r>
              <a:rPr lang="en-US" sz="2400" dirty="0" smtClean="0"/>
              <a:t>encourage </a:t>
            </a:r>
            <a:r>
              <a:rPr lang="en-US" sz="2400" dirty="0"/>
              <a:t>people to apply for conscientious objector status </a:t>
            </a:r>
          </a:p>
        </p:txBody>
      </p:sp>
      <p:grpSp>
        <p:nvGrpSpPr>
          <p:cNvPr id="8" name="Countdown"/>
          <p:cNvGrpSpPr/>
          <p:nvPr>
            <p:custDataLst>
              <p:tags r:id="rId5"/>
            </p:custDataLst>
          </p:nvPr>
        </p:nvGrpSpPr>
        <p:grpSpPr>
          <a:xfrm>
            <a:off x="7658100" y="2971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472440" y="4723226"/>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57653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0"/>
            <a:ext cx="8686800" cy="924475"/>
          </a:xfrm>
        </p:spPr>
        <p:txBody>
          <a:bodyPr/>
          <a:lstStyle/>
          <a:p>
            <a:r>
              <a:rPr lang="en-US" dirty="0" smtClean="0"/>
              <a:t>23. In </a:t>
            </a:r>
            <a:r>
              <a:rPr lang="en-US" dirty="0"/>
              <a:t>a command economy, the question of what goods to produce is primarily determined by</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370090939"/>
              </p:ext>
            </p:extLst>
          </p:nvPr>
        </p:nvGraphicFramePr>
        <p:xfrm>
          <a:off x="457200" y="3124200"/>
          <a:ext cx="9067800" cy="2981325"/>
        </p:xfrm>
        <a:graphic>
          <a:graphicData uri="http://schemas.openxmlformats.org/presentationml/2006/ole">
            <mc:AlternateContent xmlns:mc="http://schemas.openxmlformats.org/markup-compatibility/2006">
              <mc:Choice xmlns:v="urn:schemas-microsoft-com:vml" Requires="v">
                <p:oleObj spid="_x0000_s23555" name="Chart" r:id="rId8" imgW="9144000" imgH="3362425" progId="MSGraph.Chart.8">
                  <p:embed followColorScheme="full"/>
                </p:oleObj>
              </mc:Choice>
              <mc:Fallback>
                <p:oleObj name="Chart" r:id="rId8" imgW="9144000" imgH="3362425" progId="MSGraph.Chart.8">
                  <p:embed followColorScheme="full"/>
                  <p:pic>
                    <p:nvPicPr>
                      <p:cNvPr id="0" name=""/>
                      <p:cNvPicPr/>
                      <p:nvPr/>
                    </p:nvPicPr>
                    <p:blipFill>
                      <a:blip r:embed="rId9"/>
                      <a:stretch>
                        <a:fillRect/>
                      </a:stretch>
                    </p:blipFill>
                    <p:spPr>
                      <a:xfrm>
                        <a:off x="457200" y="3124200"/>
                        <a:ext cx="9067800" cy="298132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143000" y="2209800"/>
            <a:ext cx="8229600" cy="4525963"/>
          </a:xfrm>
        </p:spPr>
        <p:txBody>
          <a:bodyPr tIns="45720" bIns="45720">
            <a:noAutofit/>
          </a:bodyPr>
          <a:lstStyle/>
          <a:p>
            <a:pPr>
              <a:spcAft>
                <a:spcPts val="0"/>
              </a:spcAft>
              <a:buFont typeface="Wingdings 2" charset="2"/>
              <a:buAutoNum type="arabicPeriod"/>
            </a:pPr>
            <a:r>
              <a:rPr lang="en-US" sz="3200" dirty="0" smtClean="0"/>
              <a:t>cultural </a:t>
            </a:r>
            <a:r>
              <a:rPr lang="en-US" sz="3200" dirty="0"/>
              <a:t>traditions </a:t>
            </a:r>
          </a:p>
          <a:p>
            <a:pPr>
              <a:spcAft>
                <a:spcPts val="0"/>
              </a:spcAft>
              <a:buFont typeface="Wingdings 2" charset="2"/>
              <a:buAutoNum type="arabicPeriod"/>
            </a:pPr>
            <a:r>
              <a:rPr lang="en-US" sz="3200" dirty="0" smtClean="0"/>
              <a:t>decisions </a:t>
            </a:r>
            <a:r>
              <a:rPr lang="en-US" sz="3200" dirty="0"/>
              <a:t>by individuals. </a:t>
            </a:r>
          </a:p>
          <a:p>
            <a:pPr>
              <a:spcAft>
                <a:spcPts val="0"/>
              </a:spcAft>
              <a:buFont typeface="Wingdings 2" charset="2"/>
              <a:buAutoNum type="arabicPeriod"/>
            </a:pPr>
            <a:r>
              <a:rPr lang="en-US" sz="3200" dirty="0" smtClean="0"/>
              <a:t>government </a:t>
            </a:r>
            <a:r>
              <a:rPr lang="en-US" sz="3200" dirty="0"/>
              <a:t>plans </a:t>
            </a:r>
          </a:p>
          <a:p>
            <a:pPr>
              <a:spcAft>
                <a:spcPts val="0"/>
              </a:spcAft>
              <a:buFont typeface="Wingdings 2" charset="2"/>
              <a:buAutoNum type="arabicPeriod"/>
            </a:pPr>
            <a:r>
              <a:rPr lang="en-US" sz="3200" dirty="0" smtClean="0"/>
              <a:t>corporate </a:t>
            </a:r>
            <a:r>
              <a:rPr lang="en-US" sz="3200" dirty="0"/>
              <a:t>policies </a:t>
            </a:r>
          </a:p>
        </p:txBody>
      </p:sp>
      <p:grpSp>
        <p:nvGrpSpPr>
          <p:cNvPr id="8" name="Countdown"/>
          <p:cNvGrpSpPr/>
          <p:nvPr>
            <p:custDataLst>
              <p:tags r:id="rId5"/>
            </p:custDataLst>
          </p:nvPr>
        </p:nvGrpSpPr>
        <p:grpSpPr>
          <a:xfrm>
            <a:off x="7467600" y="2362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858520" y="4542547"/>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67931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066800"/>
            <a:ext cx="7125113" cy="924475"/>
          </a:xfrm>
        </p:spPr>
        <p:txBody>
          <a:bodyPr/>
          <a:lstStyle/>
          <a:p>
            <a:r>
              <a:rPr lang="en-US" dirty="0"/>
              <a:t>24. How do absolute monarchs differ from constitutional monarchs in their ability to use power? </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2415220761"/>
              </p:ext>
            </p:extLst>
          </p:nvPr>
        </p:nvGraphicFramePr>
        <p:xfrm>
          <a:off x="-279400" y="2159680"/>
          <a:ext cx="9067800" cy="3971925"/>
        </p:xfrm>
        <a:graphic>
          <a:graphicData uri="http://schemas.openxmlformats.org/presentationml/2006/ole">
            <mc:AlternateContent xmlns:mc="http://schemas.openxmlformats.org/markup-compatibility/2006">
              <mc:Choice xmlns:v="urn:schemas-microsoft-com:vml" Requires="v">
                <p:oleObj spid="_x0000_s24579" name="Chart" r:id="rId8" imgW="9144000" imgH="4334003" progId="MSGraph.Chart.8">
                  <p:embed followColorScheme="full"/>
                </p:oleObj>
              </mc:Choice>
              <mc:Fallback>
                <p:oleObj name="Chart" r:id="rId8" imgW="9144000" imgH="4334003" progId="MSGraph.Chart.8">
                  <p:embed followColorScheme="full"/>
                  <p:pic>
                    <p:nvPicPr>
                      <p:cNvPr id="0" name=""/>
                      <p:cNvPicPr/>
                      <p:nvPr/>
                    </p:nvPicPr>
                    <p:blipFill>
                      <a:blip r:embed="rId9"/>
                      <a:stretch>
                        <a:fillRect/>
                      </a:stretch>
                    </p:blipFill>
                    <p:spPr>
                      <a:xfrm>
                        <a:off x="-279400" y="2159680"/>
                        <a:ext cx="9067800" cy="3971925"/>
                      </a:xfrm>
                      <a:prstGeom prst="rect">
                        <a:avLst/>
                      </a:prstGeom>
                    </p:spPr>
                  </p:pic>
                </p:oleObj>
              </mc:Fallback>
            </mc:AlternateContent>
          </a:graphicData>
        </a:graphic>
      </p:graphicFrame>
      <p:grpSp>
        <p:nvGrpSpPr>
          <p:cNvPr id="8" name="Countdown"/>
          <p:cNvGrpSpPr/>
          <p:nvPr>
            <p:custDataLst>
              <p:tags r:id="rId4"/>
            </p:custDataLst>
          </p:nvPr>
        </p:nvGrpSpPr>
        <p:grpSpPr>
          <a:xfrm>
            <a:off x="7683500" y="1524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rot="10800000">
            <a:off x="543560" y="2700372"/>
            <a:ext cx="558800" cy="5588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2299380"/>
            <a:ext cx="8229600" cy="4525963"/>
          </a:xfrm>
        </p:spPr>
        <p:txBody>
          <a:bodyPr tIns="45720" bIns="45720">
            <a:noAutofit/>
          </a:bodyPr>
          <a:lstStyle/>
          <a:p>
            <a:pPr>
              <a:spcAft>
                <a:spcPts val="0"/>
              </a:spcAft>
              <a:buFont typeface="Wingdings 2" charset="2"/>
              <a:buAutoNum type="arabicPeriod"/>
            </a:pPr>
            <a:r>
              <a:rPr lang="en-US" sz="2800" dirty="0"/>
              <a:t>The power of absolute monarchs is unlimited </a:t>
            </a:r>
          </a:p>
          <a:p>
            <a:pPr>
              <a:spcAft>
                <a:spcPts val="0"/>
              </a:spcAft>
              <a:buFont typeface="Wingdings 2" charset="2"/>
              <a:buAutoNum type="arabicPeriod"/>
            </a:pPr>
            <a:r>
              <a:rPr lang="en-US" sz="2800" dirty="0" smtClean="0"/>
              <a:t>The </a:t>
            </a:r>
            <a:r>
              <a:rPr lang="en-US" sz="2800" dirty="0"/>
              <a:t>power of absolute monarchs is maintained through periodic elections. </a:t>
            </a:r>
          </a:p>
          <a:p>
            <a:pPr>
              <a:spcAft>
                <a:spcPts val="0"/>
              </a:spcAft>
              <a:buFont typeface="Wingdings 2" charset="2"/>
              <a:buAutoNum type="arabicPeriod"/>
            </a:pPr>
            <a:r>
              <a:rPr lang="en-US" sz="2800" dirty="0" smtClean="0"/>
              <a:t>The </a:t>
            </a:r>
            <a:r>
              <a:rPr lang="en-US" sz="2800" dirty="0"/>
              <a:t>power of absolute monarchs is limited by the fundamental laws of the country </a:t>
            </a:r>
          </a:p>
          <a:p>
            <a:pPr>
              <a:spcAft>
                <a:spcPts val="0"/>
              </a:spcAft>
              <a:buFont typeface="Wingdings 2" charset="2"/>
              <a:buAutoNum type="arabicPeriod"/>
            </a:pPr>
            <a:r>
              <a:rPr lang="en-US" sz="2800" dirty="0" smtClean="0"/>
              <a:t>The </a:t>
            </a:r>
            <a:r>
              <a:rPr lang="en-US" sz="2800" dirty="0"/>
              <a:t>power of absolute monarchs depends on continued support from their political party. </a:t>
            </a:r>
          </a:p>
        </p:txBody>
      </p:sp>
    </p:spTree>
    <p:custDataLst>
      <p:tags r:id="rId2"/>
    </p:custDataLst>
    <p:extLst>
      <p:ext uri="{BB962C8B-B14F-4D97-AF65-F5344CB8AC3E}">
        <p14:creationId xmlns:p14="http://schemas.microsoft.com/office/powerpoint/2010/main" val="221778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1219200"/>
            <a:ext cx="8686800" cy="924475"/>
          </a:xfrm>
        </p:spPr>
        <p:txBody>
          <a:bodyPr/>
          <a:lstStyle/>
          <a:p>
            <a:r>
              <a:rPr lang="en-US" sz="2400" dirty="0"/>
              <a:t>25. Although the 14th Amendment to the Constitution extended the rights of citizenship to “all persons” born or naturalized in the United States, discrimination on the basis of gender still existed throughout much of the country during the late1800s. Which was a consequence of this discrimination?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15055190"/>
              </p:ext>
            </p:extLst>
          </p:nvPr>
        </p:nvGraphicFramePr>
        <p:xfrm>
          <a:off x="304800" y="2971800"/>
          <a:ext cx="9144000" cy="2857500"/>
        </p:xfrm>
        <a:graphic>
          <a:graphicData uri="http://schemas.openxmlformats.org/presentationml/2006/ole">
            <mc:AlternateContent xmlns:mc="http://schemas.openxmlformats.org/markup-compatibility/2006">
              <mc:Choice xmlns:v="urn:schemas-microsoft-com:vml" Requires="v">
                <p:oleObj spid="_x0000_s25602" name="Chart" r:id="rId8" imgW="9144000" imgH="3543178" progId="MSGraph.Chart.8">
                  <p:embed followColorScheme="full"/>
                </p:oleObj>
              </mc:Choice>
              <mc:Fallback>
                <p:oleObj name="Chart" r:id="rId8" imgW="9144000" imgH="3543178" progId="MSGraph.Chart.8">
                  <p:embed followColorScheme="full"/>
                  <p:pic>
                    <p:nvPicPr>
                      <p:cNvPr id="0" name=""/>
                      <p:cNvPicPr/>
                      <p:nvPr/>
                    </p:nvPicPr>
                    <p:blipFill>
                      <a:blip r:embed="rId9"/>
                      <a:stretch>
                        <a:fillRect/>
                      </a:stretch>
                    </p:blipFill>
                    <p:spPr>
                      <a:xfrm>
                        <a:off x="304800" y="2971800"/>
                        <a:ext cx="9144000" cy="2857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09600" y="2310266"/>
            <a:ext cx="8229600" cy="4525963"/>
          </a:xfrm>
        </p:spPr>
        <p:txBody>
          <a:bodyPr tIns="45720" bIns="45720">
            <a:noAutofit/>
          </a:bodyPr>
          <a:lstStyle/>
          <a:p>
            <a:pPr>
              <a:spcAft>
                <a:spcPts val="0"/>
              </a:spcAft>
              <a:buFont typeface="Wingdings 2" charset="2"/>
              <a:buAutoNum type="arabicPeriod"/>
            </a:pPr>
            <a:r>
              <a:rPr lang="en-US" sz="2400" dirty="0"/>
              <a:t>the end of the military draft for women </a:t>
            </a:r>
          </a:p>
          <a:p>
            <a:pPr>
              <a:spcAft>
                <a:spcPts val="0"/>
              </a:spcAft>
              <a:buFont typeface="Wingdings 2" charset="2"/>
              <a:buAutoNum type="arabicPeriod"/>
            </a:pPr>
            <a:r>
              <a:rPr lang="en-US" sz="2400" dirty="0" smtClean="0"/>
              <a:t>the </a:t>
            </a:r>
            <a:r>
              <a:rPr lang="en-US" sz="2400" dirty="0"/>
              <a:t>growth of the women’s suffrage movement </a:t>
            </a:r>
          </a:p>
          <a:p>
            <a:pPr>
              <a:spcAft>
                <a:spcPts val="0"/>
              </a:spcAft>
              <a:buFont typeface="Wingdings 2" charset="2"/>
              <a:buAutoNum type="arabicPeriod"/>
            </a:pPr>
            <a:r>
              <a:rPr lang="en-US" sz="2400" dirty="0" smtClean="0"/>
              <a:t>the </a:t>
            </a:r>
            <a:r>
              <a:rPr lang="en-US" sz="2400" dirty="0"/>
              <a:t>beginning of sit-ins to desegregate lunch counters </a:t>
            </a:r>
          </a:p>
          <a:p>
            <a:pPr>
              <a:spcAft>
                <a:spcPts val="0"/>
              </a:spcAft>
              <a:buFont typeface="Wingdings 2" charset="2"/>
              <a:buAutoNum type="arabicPeriod"/>
            </a:pPr>
            <a:r>
              <a:rPr lang="en-US" sz="2400" dirty="0" smtClean="0"/>
              <a:t>the </a:t>
            </a:r>
            <a:r>
              <a:rPr lang="en-US" sz="2400" dirty="0"/>
              <a:t>continuation of efforts to end university admissions quotas </a:t>
            </a:r>
          </a:p>
        </p:txBody>
      </p:sp>
      <p:grpSp>
        <p:nvGrpSpPr>
          <p:cNvPr id="8" name="Countdown"/>
          <p:cNvGrpSpPr/>
          <p:nvPr>
            <p:custDataLst>
              <p:tags r:id="rId5"/>
            </p:custDataLst>
          </p:nvPr>
        </p:nvGrpSpPr>
        <p:grpSpPr>
          <a:xfrm>
            <a:off x="7658100" y="2514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396240" y="3820899"/>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43603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828800"/>
            <a:ext cx="8382000" cy="924475"/>
          </a:xfrm>
        </p:spPr>
        <p:txBody>
          <a:bodyPr>
            <a:normAutofit fontScale="90000"/>
          </a:bodyPr>
          <a:lstStyle/>
          <a:p>
            <a:r>
              <a:rPr lang="en-US" sz="2000" dirty="0" smtClean="0"/>
              <a:t>2. The </a:t>
            </a:r>
            <a:r>
              <a:rPr lang="en-US" sz="2000" dirty="0"/>
              <a:t>famous American writer Mark Twain expressed his opinion about U.S. actions in the Philippines after the Spanish-American War with the following words: “I have seen that we do not intend to free, but to subjugate (place under control) the people of the Philippines. We have gone to conquer, not to redeem (save). … I am opposed to having the [American] eagle put its talons on any other land.” The New York Herald, October 15, 1900 This statement would be helpful in supporting the thesis that Mark Twain believed that </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0991592"/>
              </p:ext>
            </p:extLst>
          </p:nvPr>
        </p:nvGraphicFramePr>
        <p:xfrm>
          <a:off x="152400" y="3429000"/>
          <a:ext cx="9144000" cy="3686175"/>
        </p:xfrm>
        <a:graphic>
          <a:graphicData uri="http://schemas.openxmlformats.org/presentationml/2006/ole">
            <mc:AlternateContent xmlns:mc="http://schemas.openxmlformats.org/markup-compatibility/2006">
              <mc:Choice xmlns:v="urn:schemas-microsoft-com:vml" Requires="v">
                <p:oleObj spid="_x0000_s2059" name="Chart" r:id="rId8" imgW="9144000" imgH="3686104" progId="MSGraph.Chart.8">
                  <p:embed followColorScheme="full"/>
                </p:oleObj>
              </mc:Choice>
              <mc:Fallback>
                <p:oleObj name="Chart" r:id="rId8" imgW="9144000" imgH="3686104" progId="MSGraph.Chart.8">
                  <p:embed followColorScheme="full"/>
                  <p:pic>
                    <p:nvPicPr>
                      <p:cNvPr id="0" name=""/>
                      <p:cNvPicPr/>
                      <p:nvPr/>
                    </p:nvPicPr>
                    <p:blipFill>
                      <a:blip r:embed="rId9"/>
                      <a:stretch>
                        <a:fillRect/>
                      </a:stretch>
                    </p:blipFill>
                    <p:spPr>
                      <a:xfrm>
                        <a:off x="152400" y="3429000"/>
                        <a:ext cx="9144000" cy="3686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838200" y="3124200"/>
            <a:ext cx="8229600" cy="4525963"/>
          </a:xfrm>
        </p:spPr>
        <p:txBody>
          <a:bodyPr tIns="45720" bIns="45720">
            <a:noAutofit/>
          </a:bodyPr>
          <a:lstStyle/>
          <a:p>
            <a:pPr>
              <a:spcAft>
                <a:spcPts val="0"/>
              </a:spcAft>
              <a:buFont typeface="Wingdings 2" charset="2"/>
              <a:buAutoNum type="arabicPeriod"/>
            </a:pPr>
            <a:r>
              <a:rPr lang="en-US" sz="2400" dirty="0"/>
              <a:t>U.S. imperialism was wrong </a:t>
            </a:r>
          </a:p>
          <a:p>
            <a:pPr>
              <a:spcAft>
                <a:spcPts val="0"/>
              </a:spcAft>
              <a:buFont typeface="Wingdings 2" charset="2"/>
              <a:buAutoNum type="arabicPeriod"/>
            </a:pPr>
            <a:r>
              <a:rPr lang="en-US" sz="2400" dirty="0" smtClean="0"/>
              <a:t>U.S</a:t>
            </a:r>
            <a:r>
              <a:rPr lang="en-US" sz="2400" dirty="0"/>
              <a:t>. imperialism would bring stable government to the Philippines. </a:t>
            </a:r>
          </a:p>
          <a:p>
            <a:pPr>
              <a:spcAft>
                <a:spcPts val="0"/>
              </a:spcAft>
              <a:buFont typeface="Wingdings 2" charset="2"/>
              <a:buAutoNum type="arabicPeriod"/>
            </a:pPr>
            <a:r>
              <a:rPr lang="en-US" sz="2400" dirty="0" smtClean="0"/>
              <a:t>U.S</a:t>
            </a:r>
            <a:r>
              <a:rPr lang="en-US" sz="2400" dirty="0"/>
              <a:t>. imperialism was necessary for the United States to become a world power. </a:t>
            </a:r>
          </a:p>
          <a:p>
            <a:pPr>
              <a:spcAft>
                <a:spcPts val="0"/>
              </a:spcAft>
              <a:buFont typeface="Wingdings 2" charset="2"/>
              <a:buAutoNum type="arabicPeriod"/>
            </a:pPr>
            <a:r>
              <a:rPr lang="en-US" sz="2400" dirty="0" smtClean="0"/>
              <a:t>U.S</a:t>
            </a:r>
            <a:r>
              <a:rPr lang="en-US" sz="2400" dirty="0"/>
              <a:t>. imperialism civilized the people of the Philippines</a:t>
            </a:r>
          </a:p>
        </p:txBody>
      </p:sp>
      <p:grpSp>
        <p:nvGrpSpPr>
          <p:cNvPr id="8" name="Countdown"/>
          <p:cNvGrpSpPr/>
          <p:nvPr>
            <p:custDataLst>
              <p:tags r:id="rId5"/>
            </p:custDataLst>
          </p:nvPr>
        </p:nvGrpSpPr>
        <p:grpSpPr>
          <a:xfrm>
            <a:off x="7658100" y="381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452120" y="3853177"/>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46362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1371600"/>
            <a:ext cx="8534400" cy="924475"/>
          </a:xfrm>
        </p:spPr>
        <p:txBody>
          <a:bodyPr>
            <a:normAutofit fontScale="90000"/>
          </a:bodyPr>
          <a:lstStyle/>
          <a:p>
            <a:r>
              <a:rPr lang="en-US" sz="2400" dirty="0" smtClean="0"/>
              <a:t>3. During </a:t>
            </a:r>
            <a:r>
              <a:rPr lang="en-US" sz="2400" dirty="0"/>
              <a:t>the late 19th and early 20th centuries, U.S. foreign policy was closely tied to domestic economic concerns. The annexation of Hawaii, the Open Door Policy with China, and the construction of the Panama Canal in Latin America were all motivated by an interest in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014310756"/>
              </p:ext>
            </p:extLst>
          </p:nvPr>
        </p:nvGraphicFramePr>
        <p:xfrm>
          <a:off x="381000" y="2895599"/>
          <a:ext cx="8915400" cy="3505201"/>
        </p:xfrm>
        <a:graphic>
          <a:graphicData uri="http://schemas.openxmlformats.org/presentationml/2006/ole">
            <mc:AlternateContent xmlns:mc="http://schemas.openxmlformats.org/markup-compatibility/2006">
              <mc:Choice xmlns:v="urn:schemas-microsoft-com:vml" Requires="v">
                <p:oleObj spid="_x0000_s3083" name="Chart" r:id="rId8" imgW="9144000" imgH="3848214" progId="MSGraph.Chart.8">
                  <p:embed followColorScheme="full"/>
                </p:oleObj>
              </mc:Choice>
              <mc:Fallback>
                <p:oleObj name="Chart" r:id="rId8" imgW="9144000" imgH="3848214" progId="MSGraph.Chart.8">
                  <p:embed followColorScheme="full"/>
                  <p:pic>
                    <p:nvPicPr>
                      <p:cNvPr id="0" name=""/>
                      <p:cNvPicPr/>
                      <p:nvPr/>
                    </p:nvPicPr>
                    <p:blipFill>
                      <a:blip r:embed="rId9"/>
                      <a:stretch>
                        <a:fillRect/>
                      </a:stretch>
                    </p:blipFill>
                    <p:spPr>
                      <a:xfrm>
                        <a:off x="381000" y="2895599"/>
                        <a:ext cx="8915400" cy="3505201"/>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838200" y="2332037"/>
            <a:ext cx="8229600" cy="4525963"/>
          </a:xfrm>
        </p:spPr>
        <p:txBody>
          <a:bodyPr tIns="45720" bIns="45720">
            <a:noAutofit/>
          </a:bodyPr>
          <a:lstStyle/>
          <a:p>
            <a:pPr>
              <a:spcAft>
                <a:spcPts val="0"/>
              </a:spcAft>
              <a:buFont typeface="Wingdings 2" charset="2"/>
              <a:buAutoNum type="arabicPeriod"/>
            </a:pPr>
            <a:r>
              <a:rPr lang="en-US" sz="2800" dirty="0"/>
              <a:t>breaking up monopolies and trusts </a:t>
            </a:r>
          </a:p>
          <a:p>
            <a:pPr>
              <a:spcAft>
                <a:spcPts val="0"/>
              </a:spcAft>
              <a:buFont typeface="Wingdings 2" charset="2"/>
              <a:buAutoNum type="arabicPeriod"/>
            </a:pPr>
            <a:r>
              <a:rPr lang="en-US" sz="2800" dirty="0" smtClean="0"/>
              <a:t>extending </a:t>
            </a:r>
            <a:r>
              <a:rPr lang="en-US" sz="2800" dirty="0"/>
              <a:t>land grants for railroad construction. </a:t>
            </a:r>
          </a:p>
          <a:p>
            <a:pPr>
              <a:spcAft>
                <a:spcPts val="0"/>
              </a:spcAft>
              <a:buFont typeface="Wingdings 2" charset="2"/>
              <a:buAutoNum type="arabicPeriod"/>
            </a:pPr>
            <a:r>
              <a:rPr lang="en-US" sz="2800" dirty="0" smtClean="0"/>
              <a:t>acquiring </a:t>
            </a:r>
            <a:r>
              <a:rPr lang="en-US" sz="2800" dirty="0"/>
              <a:t>new markets and sources of raw materials. </a:t>
            </a:r>
          </a:p>
          <a:p>
            <a:pPr>
              <a:spcAft>
                <a:spcPts val="0"/>
              </a:spcAft>
              <a:buFont typeface="Wingdings 2" charset="2"/>
              <a:buAutoNum type="arabicPeriod"/>
            </a:pPr>
            <a:r>
              <a:rPr lang="en-US" sz="2800" dirty="0" smtClean="0"/>
              <a:t>limiting </a:t>
            </a:r>
            <a:r>
              <a:rPr lang="en-US" sz="2800" dirty="0"/>
              <a:t>the power of labor unions to strike </a:t>
            </a:r>
          </a:p>
        </p:txBody>
      </p:sp>
      <p:grpSp>
        <p:nvGrpSpPr>
          <p:cNvPr id="8" name="Countdown"/>
          <p:cNvGrpSpPr/>
          <p:nvPr>
            <p:custDataLst>
              <p:tags r:id="rId5"/>
            </p:custDataLst>
          </p:nvPr>
        </p:nvGrpSpPr>
        <p:grpSpPr>
          <a:xfrm>
            <a:off x="7658100" y="304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391160" y="4738613"/>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26958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143000"/>
            <a:ext cx="8839200" cy="924475"/>
          </a:xfrm>
        </p:spPr>
        <p:txBody>
          <a:bodyPr/>
          <a:lstStyle/>
          <a:p>
            <a:r>
              <a:rPr lang="en-US" dirty="0" smtClean="0"/>
              <a:t>4.The </a:t>
            </a:r>
            <a:r>
              <a:rPr lang="en-US" dirty="0"/>
              <a:t>impact of television as a means of international cultural exchange is demonstrated by </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35086505"/>
              </p:ext>
            </p:extLst>
          </p:nvPr>
        </p:nvGraphicFramePr>
        <p:xfrm>
          <a:off x="381000" y="3048000"/>
          <a:ext cx="9144001" cy="2971800"/>
        </p:xfrm>
        <a:graphic>
          <a:graphicData uri="http://schemas.openxmlformats.org/presentationml/2006/ole">
            <mc:AlternateContent xmlns:mc="http://schemas.openxmlformats.org/markup-compatibility/2006">
              <mc:Choice xmlns:v="urn:schemas-microsoft-com:vml" Requires="v">
                <p:oleObj spid="_x0000_s4107" name="Chart" r:id="rId8" imgW="9144000" imgH="3362425" progId="MSGraph.Chart.8">
                  <p:embed followColorScheme="full"/>
                </p:oleObj>
              </mc:Choice>
              <mc:Fallback>
                <p:oleObj name="Chart" r:id="rId8" imgW="9144000" imgH="3362425" progId="MSGraph.Chart.8">
                  <p:embed followColorScheme="full"/>
                  <p:pic>
                    <p:nvPicPr>
                      <p:cNvPr id="0" name=""/>
                      <p:cNvPicPr/>
                      <p:nvPr/>
                    </p:nvPicPr>
                    <p:blipFill>
                      <a:blip r:embed="rId9"/>
                      <a:stretch>
                        <a:fillRect/>
                      </a:stretch>
                    </p:blipFill>
                    <p:spPr>
                      <a:xfrm>
                        <a:off x="381000" y="3048000"/>
                        <a:ext cx="9144001" cy="29718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945037" y="2209800"/>
            <a:ext cx="8229600" cy="4525963"/>
          </a:xfrm>
        </p:spPr>
        <p:txBody>
          <a:bodyPr tIns="45720" bIns="45720">
            <a:noAutofit/>
          </a:bodyPr>
          <a:lstStyle/>
          <a:p>
            <a:pPr>
              <a:spcAft>
                <a:spcPts val="0"/>
              </a:spcAft>
              <a:buFont typeface="Wingdings 2" charset="2"/>
              <a:buAutoNum type="arabicPeriod"/>
            </a:pPr>
            <a:r>
              <a:rPr lang="en-US" sz="2000" dirty="0"/>
              <a:t>a decrease in U.S. imports of agricultural products. </a:t>
            </a:r>
          </a:p>
          <a:p>
            <a:pPr>
              <a:spcAft>
                <a:spcPts val="0"/>
              </a:spcAft>
              <a:buFont typeface="Wingdings 2" charset="2"/>
              <a:buAutoNum type="arabicPeriod"/>
            </a:pPr>
            <a:r>
              <a:rPr lang="en-US" sz="2000" smtClean="0"/>
              <a:t>a </a:t>
            </a:r>
            <a:r>
              <a:rPr lang="en-US" sz="2000" dirty="0"/>
              <a:t>decline in the number of foreign students studying in U.S. universities. </a:t>
            </a:r>
          </a:p>
          <a:p>
            <a:pPr>
              <a:spcAft>
                <a:spcPts val="0"/>
              </a:spcAft>
              <a:buFont typeface="Wingdings 2" charset="2"/>
              <a:buAutoNum type="arabicPeriod"/>
            </a:pPr>
            <a:r>
              <a:rPr lang="en-US" sz="2000" smtClean="0"/>
              <a:t>the </a:t>
            </a:r>
            <a:r>
              <a:rPr lang="en-US" sz="2000" dirty="0"/>
              <a:t>creation of democratic governments in countries that were formerly dictatorships. </a:t>
            </a:r>
          </a:p>
          <a:p>
            <a:pPr>
              <a:spcAft>
                <a:spcPts val="0"/>
              </a:spcAft>
              <a:buFont typeface="Wingdings 2" charset="2"/>
              <a:buAutoNum type="arabicPeriod"/>
            </a:pPr>
            <a:r>
              <a:rPr lang="en-US" sz="2000" smtClean="0"/>
              <a:t>the </a:t>
            </a:r>
            <a:r>
              <a:rPr lang="en-US" sz="2000" dirty="0"/>
              <a:t>expansion of overseas markets for U.S. television programming and advertised products.</a:t>
            </a:r>
          </a:p>
        </p:txBody>
      </p:sp>
      <p:grpSp>
        <p:nvGrpSpPr>
          <p:cNvPr id="8" name="Countdown"/>
          <p:cNvGrpSpPr/>
          <p:nvPr>
            <p:custDataLst>
              <p:tags r:id="rId5"/>
            </p:custDataLst>
          </p:nvPr>
        </p:nvGrpSpPr>
        <p:grpSpPr>
          <a:xfrm>
            <a:off x="7489371" y="1905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619917" y="5095928"/>
            <a:ext cx="406400" cy="4064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72127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838200"/>
            <a:ext cx="7125113" cy="924475"/>
          </a:xfrm>
        </p:spPr>
        <p:txBody>
          <a:bodyPr/>
          <a:lstStyle/>
          <a:p>
            <a:r>
              <a:rPr lang="en-US" dirty="0" smtClean="0"/>
              <a:t>5.How </a:t>
            </a:r>
            <a:r>
              <a:rPr lang="en-US" dirty="0"/>
              <a:t>did the U.S. government’s role in the economy change as a result of the Great Depression?</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761566641"/>
              </p:ext>
            </p:extLst>
          </p:nvPr>
        </p:nvGraphicFramePr>
        <p:xfrm>
          <a:off x="0" y="2743200"/>
          <a:ext cx="9144000" cy="3467100"/>
        </p:xfrm>
        <a:graphic>
          <a:graphicData uri="http://schemas.openxmlformats.org/presentationml/2006/ole">
            <mc:AlternateContent xmlns:mc="http://schemas.openxmlformats.org/markup-compatibility/2006">
              <mc:Choice xmlns:v="urn:schemas-microsoft-com:vml" Requires="v">
                <p:oleObj spid="_x0000_s5130" name="Chart" r:id="rId8" imgW="9144000" imgH="3466986" progId="MSGraph.Chart.8">
                  <p:embed followColorScheme="full"/>
                </p:oleObj>
              </mc:Choice>
              <mc:Fallback>
                <p:oleObj name="Chart" r:id="rId8" imgW="9144000" imgH="3466986" progId="MSGraph.Chart.8">
                  <p:embed followColorScheme="full"/>
                  <p:pic>
                    <p:nvPicPr>
                      <p:cNvPr id="0" name=""/>
                      <p:cNvPicPr/>
                      <p:nvPr/>
                    </p:nvPicPr>
                    <p:blipFill>
                      <a:blip r:embed="rId9"/>
                      <a:stretch>
                        <a:fillRect/>
                      </a:stretch>
                    </p:blipFill>
                    <p:spPr>
                      <a:xfrm>
                        <a:off x="0" y="2743200"/>
                        <a:ext cx="9144000" cy="34671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609600" y="2438400"/>
            <a:ext cx="8229600" cy="4525963"/>
          </a:xfrm>
        </p:spPr>
        <p:txBody>
          <a:bodyPr tIns="45720" bIns="45720">
            <a:noAutofit/>
          </a:bodyPr>
          <a:lstStyle/>
          <a:p>
            <a:pPr>
              <a:spcAft>
                <a:spcPts val="0"/>
              </a:spcAft>
              <a:buFont typeface="Wingdings 2" charset="2"/>
              <a:buAutoNum type="arabicPeriod"/>
            </a:pPr>
            <a:r>
              <a:rPr lang="en-US" sz="2000" dirty="0" smtClean="0"/>
              <a:t>The </a:t>
            </a:r>
            <a:r>
              <a:rPr lang="en-US" sz="2000" dirty="0"/>
              <a:t>federal government had a diminished role in regulating economic activity. </a:t>
            </a:r>
          </a:p>
          <a:p>
            <a:pPr>
              <a:spcAft>
                <a:spcPts val="0"/>
              </a:spcAft>
              <a:buFont typeface="Wingdings 2" charset="2"/>
              <a:buAutoNum type="arabicPeriod"/>
            </a:pPr>
            <a:r>
              <a:rPr lang="en-US" sz="2000" dirty="0" smtClean="0"/>
              <a:t>The </a:t>
            </a:r>
            <a:r>
              <a:rPr lang="en-US" sz="2000" dirty="0"/>
              <a:t>federal government maintained the role it had in economic matters before the Great Depression </a:t>
            </a:r>
          </a:p>
          <a:p>
            <a:pPr>
              <a:spcAft>
                <a:spcPts val="0"/>
              </a:spcAft>
              <a:buFont typeface="Wingdings 2" charset="2"/>
              <a:buAutoNum type="arabicPeriod"/>
            </a:pPr>
            <a:r>
              <a:rPr lang="en-US" sz="2000" dirty="0" smtClean="0"/>
              <a:t>The </a:t>
            </a:r>
            <a:r>
              <a:rPr lang="en-US" sz="2000" dirty="0"/>
              <a:t>federal government expanded its role in regulating economic activity and promoting economic growth </a:t>
            </a:r>
          </a:p>
          <a:p>
            <a:pPr>
              <a:spcAft>
                <a:spcPts val="0"/>
              </a:spcAft>
              <a:buFont typeface="Wingdings 2" charset="2"/>
              <a:buAutoNum type="arabicPeriod"/>
            </a:pPr>
            <a:r>
              <a:rPr lang="en-US" sz="2000" dirty="0" smtClean="0"/>
              <a:t>The </a:t>
            </a:r>
            <a:r>
              <a:rPr lang="en-US" sz="2000" dirty="0"/>
              <a:t>federal government transferred its role in economic affairs over to the state governments. </a:t>
            </a:r>
          </a:p>
        </p:txBody>
      </p:sp>
      <p:grpSp>
        <p:nvGrpSpPr>
          <p:cNvPr id="8" name="Countdown"/>
          <p:cNvGrpSpPr/>
          <p:nvPr>
            <p:custDataLst>
              <p:tags r:id="rId5"/>
            </p:custDataLst>
          </p:nvPr>
        </p:nvGrpSpPr>
        <p:grpSpPr>
          <a:xfrm>
            <a:off x="7658100" y="1905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284480" y="4603168"/>
            <a:ext cx="406400" cy="4064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38224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066800"/>
            <a:ext cx="7125113" cy="924475"/>
          </a:xfrm>
        </p:spPr>
        <p:txBody>
          <a:bodyPr/>
          <a:lstStyle/>
          <a:p>
            <a:r>
              <a:rPr lang="en-US" dirty="0" smtClean="0"/>
              <a:t>6.Some </a:t>
            </a:r>
            <a:r>
              <a:rPr lang="en-US" dirty="0"/>
              <a:t>countries that are dictatorships hold elections from time to time. These elections are different from elections in presidential democracies because typically elections in dictatorships</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4020651057"/>
              </p:ext>
            </p:extLst>
          </p:nvPr>
        </p:nvGraphicFramePr>
        <p:xfrm>
          <a:off x="304800" y="2819400"/>
          <a:ext cx="9144000" cy="3810000"/>
        </p:xfrm>
        <a:graphic>
          <a:graphicData uri="http://schemas.openxmlformats.org/presentationml/2006/ole">
            <mc:AlternateContent xmlns:mc="http://schemas.openxmlformats.org/markup-compatibility/2006">
              <mc:Choice xmlns:v="urn:schemas-microsoft-com:vml" Requires="v">
                <p:oleObj spid="_x0000_s6154" name="Chart" r:id="rId8" imgW="9144000" imgH="3810118" progId="MSGraph.Chart.8">
                  <p:embed followColorScheme="full"/>
                </p:oleObj>
              </mc:Choice>
              <mc:Fallback>
                <p:oleObj name="Chart" r:id="rId8" imgW="9144000" imgH="3810118" progId="MSGraph.Chart.8">
                  <p:embed followColorScheme="full"/>
                  <p:pic>
                    <p:nvPicPr>
                      <p:cNvPr id="0" name=""/>
                      <p:cNvPicPr/>
                      <p:nvPr/>
                    </p:nvPicPr>
                    <p:blipFill>
                      <a:blip r:embed="rId9"/>
                      <a:stretch>
                        <a:fillRect/>
                      </a:stretch>
                    </p:blipFill>
                    <p:spPr>
                      <a:xfrm>
                        <a:off x="304800" y="2819400"/>
                        <a:ext cx="9144000" cy="38100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990600" y="2514600"/>
            <a:ext cx="8229600" cy="4525963"/>
          </a:xfrm>
        </p:spPr>
        <p:txBody>
          <a:bodyPr tIns="45720" bIns="45720">
            <a:noAutofit/>
          </a:bodyPr>
          <a:lstStyle/>
          <a:p>
            <a:pPr>
              <a:spcAft>
                <a:spcPts val="0"/>
              </a:spcAft>
              <a:buFont typeface="Wingdings 2" charset="2"/>
              <a:buAutoNum type="arabicPeriod"/>
            </a:pPr>
            <a:r>
              <a:rPr lang="en-US" sz="2400" dirty="0" smtClean="0"/>
              <a:t>only </a:t>
            </a:r>
            <a:r>
              <a:rPr lang="en-US" sz="2400" dirty="0"/>
              <a:t>allow citizens to vote and to run for elected office </a:t>
            </a:r>
          </a:p>
          <a:p>
            <a:pPr>
              <a:spcAft>
                <a:spcPts val="0"/>
              </a:spcAft>
              <a:buFont typeface="Wingdings 2" charset="2"/>
              <a:buAutoNum type="arabicPeriod"/>
            </a:pPr>
            <a:r>
              <a:rPr lang="en-US" sz="2400" dirty="0" smtClean="0"/>
              <a:t>are </a:t>
            </a:r>
            <a:r>
              <a:rPr lang="en-US" sz="2400" dirty="0"/>
              <a:t>monitored by international observers to ensure fairness </a:t>
            </a:r>
          </a:p>
          <a:p>
            <a:pPr>
              <a:spcAft>
                <a:spcPts val="0"/>
              </a:spcAft>
              <a:buFont typeface="Wingdings 2" charset="2"/>
              <a:buAutoNum type="arabicPeriod"/>
            </a:pPr>
            <a:r>
              <a:rPr lang="en-US" sz="2400" dirty="0" smtClean="0"/>
              <a:t>only </a:t>
            </a:r>
            <a:r>
              <a:rPr lang="en-US" sz="2400" dirty="0"/>
              <a:t>have candidates from one political party on the ballot </a:t>
            </a:r>
          </a:p>
          <a:p>
            <a:pPr>
              <a:spcAft>
                <a:spcPts val="0"/>
              </a:spcAft>
              <a:buFont typeface="Wingdings 2" charset="2"/>
              <a:buAutoNum type="arabicPeriod"/>
            </a:pPr>
            <a:r>
              <a:rPr lang="en-US" sz="2400" dirty="0" smtClean="0"/>
              <a:t>are </a:t>
            </a:r>
            <a:r>
              <a:rPr lang="en-US" sz="2400" dirty="0"/>
              <a:t>held more often than elections in presidential democracies</a:t>
            </a:r>
          </a:p>
        </p:txBody>
      </p:sp>
      <p:grpSp>
        <p:nvGrpSpPr>
          <p:cNvPr id="8" name="Countdown"/>
          <p:cNvGrpSpPr/>
          <p:nvPr>
            <p:custDataLst>
              <p:tags r:id="rId5"/>
            </p:custDataLst>
          </p:nvPr>
        </p:nvGrpSpPr>
        <p:grpSpPr>
          <a:xfrm>
            <a:off x="7420429" y="685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a:off x="604520" y="4901872"/>
            <a:ext cx="482600" cy="4826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0806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371600"/>
            <a:ext cx="8763000" cy="924475"/>
          </a:xfrm>
        </p:spPr>
        <p:txBody>
          <a:bodyPr/>
          <a:lstStyle/>
          <a:p>
            <a:r>
              <a:rPr lang="en-US" sz="2400" dirty="0" smtClean="0"/>
              <a:t>7. In </a:t>
            </a:r>
            <a:r>
              <a:rPr lang="en-US" sz="2400" dirty="0"/>
              <a:t>1977, advocates for people with disabilities staged a series of protest demonstrations across the country. These demonstrations urged enforcement of antidiscrimination legislation. The demonstrations continued a pattern of protests for equal treatment under the law influenced by</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613393477"/>
              </p:ext>
            </p:extLst>
          </p:nvPr>
        </p:nvGraphicFramePr>
        <p:xfrm>
          <a:off x="-279400" y="2451100"/>
          <a:ext cx="9144000" cy="3686175"/>
        </p:xfrm>
        <a:graphic>
          <a:graphicData uri="http://schemas.openxmlformats.org/presentationml/2006/ole">
            <mc:AlternateContent xmlns:mc="http://schemas.openxmlformats.org/markup-compatibility/2006">
              <mc:Choice xmlns:v="urn:schemas-microsoft-com:vml" Requires="v">
                <p:oleObj spid="_x0000_s7180" name="Chart" r:id="rId8" imgW="9144000" imgH="3686104" progId="MSGraph.Chart.8">
                  <p:embed followColorScheme="full"/>
                </p:oleObj>
              </mc:Choice>
              <mc:Fallback>
                <p:oleObj name="Chart" r:id="rId8" imgW="9144000" imgH="3686104" progId="MSGraph.Chart.8">
                  <p:embed followColorScheme="full"/>
                  <p:pic>
                    <p:nvPicPr>
                      <p:cNvPr id="0" name=""/>
                      <p:cNvPicPr/>
                      <p:nvPr/>
                    </p:nvPicPr>
                    <p:blipFill>
                      <a:blip r:embed="rId9"/>
                      <a:stretch>
                        <a:fillRect/>
                      </a:stretch>
                    </p:blipFill>
                    <p:spPr>
                      <a:xfrm>
                        <a:off x="-279400" y="2451100"/>
                        <a:ext cx="9144000" cy="3686175"/>
                      </a:xfrm>
                      <a:prstGeom prst="rect">
                        <a:avLst/>
                      </a:prstGeom>
                    </p:spPr>
                  </p:pic>
                </p:oleObj>
              </mc:Fallback>
            </mc:AlternateContent>
          </a:graphicData>
        </a:graphic>
      </p:graphicFrame>
      <p:grpSp>
        <p:nvGrpSpPr>
          <p:cNvPr id="8" name="Countdown"/>
          <p:cNvGrpSpPr/>
          <p:nvPr>
            <p:custDataLst>
              <p:tags r:id="rId4"/>
            </p:custDataLst>
          </p:nvPr>
        </p:nvGrpSpPr>
        <p:grpSpPr>
          <a:xfrm>
            <a:off x="7500257" y="2667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1" name="CorShape1"/>
          <p:cNvSpPr/>
          <p:nvPr>
            <p:custDataLst>
              <p:tags r:id="rId5"/>
            </p:custDataLst>
          </p:nvPr>
        </p:nvSpPr>
        <p:spPr>
          <a:xfrm>
            <a:off x="543560" y="4271952"/>
            <a:ext cx="558800" cy="558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2590800"/>
            <a:ext cx="8229600" cy="4525963"/>
          </a:xfrm>
        </p:spPr>
        <p:txBody>
          <a:bodyPr tIns="45720" bIns="45720">
            <a:noAutofit/>
          </a:bodyPr>
          <a:lstStyle/>
          <a:p>
            <a:pPr>
              <a:spcAft>
                <a:spcPts val="0"/>
              </a:spcAft>
              <a:buFont typeface="Wingdings 2" charset="2"/>
              <a:buAutoNum type="arabicPeriod"/>
            </a:pPr>
            <a:r>
              <a:rPr lang="en-US" sz="2800" dirty="0"/>
              <a:t>anti-war protests during the Vietnam War. </a:t>
            </a:r>
          </a:p>
          <a:p>
            <a:pPr>
              <a:spcAft>
                <a:spcPts val="0"/>
              </a:spcAft>
              <a:buFont typeface="Wingdings 2" charset="2"/>
              <a:buAutoNum type="arabicPeriod"/>
            </a:pPr>
            <a:r>
              <a:rPr lang="en-US" sz="2800" dirty="0" smtClean="0"/>
              <a:t>civil </a:t>
            </a:r>
            <a:r>
              <a:rPr lang="en-US" sz="2800" dirty="0"/>
              <a:t>rights marches of the 1950s and 1960s. </a:t>
            </a:r>
          </a:p>
          <a:p>
            <a:pPr>
              <a:spcAft>
                <a:spcPts val="0"/>
              </a:spcAft>
              <a:buFont typeface="Wingdings 2" charset="2"/>
              <a:buAutoNum type="arabicPeriod"/>
            </a:pPr>
            <a:r>
              <a:rPr lang="en-US" sz="2800" dirty="0" smtClean="0"/>
              <a:t>farm </a:t>
            </a:r>
            <a:r>
              <a:rPr lang="en-US" sz="2800" dirty="0"/>
              <a:t>labor strikes of the 1960s </a:t>
            </a:r>
          </a:p>
          <a:p>
            <a:pPr>
              <a:spcAft>
                <a:spcPts val="0"/>
              </a:spcAft>
              <a:buFont typeface="Wingdings 2" charset="2"/>
              <a:buAutoNum type="arabicPeriod"/>
            </a:pPr>
            <a:r>
              <a:rPr lang="en-US" sz="2800" dirty="0" smtClean="0"/>
              <a:t>Ku </a:t>
            </a:r>
            <a:r>
              <a:rPr lang="en-US" sz="2800" dirty="0"/>
              <a:t>Klux Klan rallies of the 1920s.</a:t>
            </a:r>
          </a:p>
        </p:txBody>
      </p:sp>
    </p:spTree>
    <p:custDataLst>
      <p:tags r:id="rId2"/>
    </p:custDataLst>
    <p:extLst>
      <p:ext uri="{BB962C8B-B14F-4D97-AF65-F5344CB8AC3E}">
        <p14:creationId xmlns:p14="http://schemas.microsoft.com/office/powerpoint/2010/main" val="211325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125113" cy="924475"/>
          </a:xfrm>
        </p:spPr>
        <p:txBody>
          <a:bodyPr/>
          <a:lstStyle/>
          <a:p>
            <a:r>
              <a:rPr lang="en-US" sz="2800" dirty="0" smtClean="0"/>
              <a:t>8. What </a:t>
            </a:r>
            <a:r>
              <a:rPr lang="en-US" sz="2800" dirty="0"/>
              <a:t>was one perspective of African-Americans that was reflected in the founding of the National Association for the Advancement of Colored People (NAACP)?</a:t>
            </a:r>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521967589"/>
              </p:ext>
            </p:extLst>
          </p:nvPr>
        </p:nvGraphicFramePr>
        <p:xfrm>
          <a:off x="-584200" y="2374900"/>
          <a:ext cx="9169400" cy="3052763"/>
        </p:xfrm>
        <a:graphic>
          <a:graphicData uri="http://schemas.openxmlformats.org/presentationml/2006/ole">
            <mc:AlternateContent xmlns:mc="http://schemas.openxmlformats.org/markup-compatibility/2006">
              <mc:Choice xmlns:v="urn:schemas-microsoft-com:vml" Requires="v">
                <p:oleObj spid="_x0000_s8200" name="Chart" r:id="rId8" imgW="9144000" imgH="3848214" progId="MSGraph.Chart.8">
                  <p:embed followColorScheme="full"/>
                </p:oleObj>
              </mc:Choice>
              <mc:Fallback>
                <p:oleObj name="Chart" r:id="rId8" imgW="9144000" imgH="3848214" progId="MSGraph.Chart.8">
                  <p:embed followColorScheme="full"/>
                  <p:pic>
                    <p:nvPicPr>
                      <p:cNvPr id="0" name=""/>
                      <p:cNvPicPr/>
                      <p:nvPr/>
                    </p:nvPicPr>
                    <p:blipFill>
                      <a:blip r:embed="rId9"/>
                      <a:stretch>
                        <a:fillRect/>
                      </a:stretch>
                    </p:blipFill>
                    <p:spPr>
                      <a:xfrm>
                        <a:off x="-584200" y="2374900"/>
                        <a:ext cx="9169400" cy="3052763"/>
                      </a:xfrm>
                      <a:prstGeom prst="rect">
                        <a:avLst/>
                      </a:prstGeom>
                    </p:spPr>
                  </p:pic>
                </p:oleObj>
              </mc:Fallback>
            </mc:AlternateContent>
          </a:graphicData>
        </a:graphic>
      </p:graphicFrame>
      <p:grpSp>
        <p:nvGrpSpPr>
          <p:cNvPr id="14" name="Countdown"/>
          <p:cNvGrpSpPr/>
          <p:nvPr>
            <p:custDataLst>
              <p:tags r:id="rId4"/>
            </p:custDataLst>
          </p:nvPr>
        </p:nvGrpSpPr>
        <p:grpSpPr>
          <a:xfrm>
            <a:off x="7747000" y="2286000"/>
            <a:ext cx="1270000" cy="635000"/>
            <a:chOff x="7683500" y="5842000"/>
            <a:chExt cx="1270000" cy="635000"/>
          </a:xfrm>
        </p:grpSpPr>
        <p:sp>
          <p:nvSpPr>
            <p:cNvPr id="12"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13"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7" name="CorShape1"/>
          <p:cNvSpPr/>
          <p:nvPr>
            <p:custDataLst>
              <p:tags r:id="rId5"/>
            </p:custDataLst>
          </p:nvPr>
        </p:nvSpPr>
        <p:spPr>
          <a:xfrm>
            <a:off x="441960" y="3897726"/>
            <a:ext cx="304800" cy="304800"/>
          </a:xfrm>
          <a:prstGeom prst="star5">
            <a:avLst/>
          </a:prstGeom>
          <a:gradFill flip="none" rotWithShape="1">
            <a:gsLst>
              <a:gs pos="0">
                <a:srgbClr val="FFFF00"/>
              </a:gs>
              <a:gs pos="100000">
                <a:srgbClr val="FFFFFF"/>
              </a:gs>
            </a:gsLst>
            <a:path path="rect">
              <a:fillToRect l="50000" t="50000" r="50000" b="50000"/>
            </a:path>
            <a:tileRect/>
          </a:gradFill>
          <a:ln w="19050" cap="rnd"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19050" cap="rnd"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685800" y="2514600"/>
            <a:ext cx="8229600" cy="4525963"/>
          </a:xfrm>
        </p:spPr>
        <p:txBody>
          <a:bodyPr tIns="45720" bIns="45720">
            <a:noAutofit/>
          </a:bodyPr>
          <a:lstStyle/>
          <a:p>
            <a:pPr>
              <a:spcAft>
                <a:spcPts val="0"/>
              </a:spcAft>
              <a:buFont typeface="Wingdings 2" charset="2"/>
              <a:buAutoNum type="arabicPeriod"/>
            </a:pPr>
            <a:r>
              <a:rPr lang="en-US" sz="2800" dirty="0"/>
              <a:t>the desire to preserve cultural traditions </a:t>
            </a:r>
          </a:p>
          <a:p>
            <a:pPr>
              <a:spcAft>
                <a:spcPts val="0"/>
              </a:spcAft>
              <a:buFont typeface="Wingdings 2" charset="2"/>
              <a:buAutoNum type="arabicPeriod"/>
            </a:pPr>
            <a:r>
              <a:rPr lang="en-US" sz="2800" dirty="0" smtClean="0"/>
              <a:t>the </a:t>
            </a:r>
            <a:r>
              <a:rPr lang="en-US" sz="2800" dirty="0"/>
              <a:t>desire to end racial discrimination </a:t>
            </a:r>
          </a:p>
          <a:p>
            <a:pPr>
              <a:spcAft>
                <a:spcPts val="0"/>
              </a:spcAft>
              <a:buFont typeface="Wingdings 2" charset="2"/>
              <a:buAutoNum type="arabicPeriod"/>
            </a:pPr>
            <a:r>
              <a:rPr lang="en-US" sz="2800" dirty="0" smtClean="0"/>
              <a:t>the </a:t>
            </a:r>
            <a:r>
              <a:rPr lang="en-US" sz="2800" dirty="0"/>
              <a:t>belief that segregation was necessary to maintain social order </a:t>
            </a:r>
          </a:p>
          <a:p>
            <a:pPr>
              <a:spcAft>
                <a:spcPts val="0"/>
              </a:spcAft>
              <a:buFont typeface="Wingdings 2" charset="2"/>
              <a:buAutoNum type="arabicPeriod"/>
            </a:pPr>
            <a:r>
              <a:rPr lang="en-US" sz="2800" dirty="0" smtClean="0"/>
              <a:t>the </a:t>
            </a:r>
            <a:r>
              <a:rPr lang="en-US" sz="2800" dirty="0"/>
              <a:t>belief that collective bargaining would lead to higher incomes</a:t>
            </a:r>
          </a:p>
        </p:txBody>
      </p:sp>
    </p:spTree>
    <p:custDataLst>
      <p:tags r:id="rId2"/>
    </p:custDataLst>
    <p:extLst>
      <p:ext uri="{BB962C8B-B14F-4D97-AF65-F5344CB8AC3E}">
        <p14:creationId xmlns:p14="http://schemas.microsoft.com/office/powerpoint/2010/main" val="379781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4.0"/>
  <p:tag name="PPVERSION" val="14.0"/>
  <p:tag name="DELIMITERS" val="3.1"/>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231"/>
  <p:tag name="FONTSIZE" val="24"/>
  <p:tag name="BULLETTYPE" val="ppBulletArabicPeriod"/>
  <p:tag name="ANSWERTEXT" val="U.S. imperialism was wrong &#10;U.S. imperialism would bring stable government to the Philippines. &#10;U.S. imperialism was necessary for the United States to become a world power. &#10;U.S. imperialism civilized the people of the Philippines"/>
  <p:tag name="OLDNUMANSWERS" val="4"/>
</p:tagLst>
</file>

<file path=ppt/tags/tag100.xml><?xml version="1.0" encoding="utf-8"?>
<p:tagLst xmlns:a="http://schemas.openxmlformats.org/drawingml/2006/main" xmlns:r="http://schemas.openxmlformats.org/officeDocument/2006/relationships" xmlns:p="http://schemas.openxmlformats.org/presentationml/2006/main">
  <p:tag name="ANSWERBULLETS" val="3"/>
  <p:tag name="TEXTLENGTH" val="219"/>
  <p:tag name="FONTSIZE" val="28"/>
  <p:tag name="BULLETTYPE" val="ppBulletArabicPeriod"/>
  <p:tag name="ANSWERTEXT" val="Boundaries once settled should remain in place &#10;Economic considerations will promote national unity &#10;Political boundaries should reflect cultural characteristics &#10;Natural boundaries should determine political boundaries"/>
  <p:tag name="OLDNUMANSWERS" val="4"/>
</p:tagLst>
</file>

<file path=ppt/tags/tag101.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10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03.xml><?xml version="1.0" encoding="utf-8"?>
<p:tagLst xmlns:a="http://schemas.openxmlformats.org/drawingml/2006/main" xmlns:r="http://schemas.openxmlformats.org/officeDocument/2006/relationships" xmlns:p="http://schemas.openxmlformats.org/presentationml/2006/main">
  <p:tag name="SLIDEGUID" val="45AE86F96C3D47A0B8118EED1653CAFB"/>
  <p:tag name="SLIDEID" val="45AE86F96C3D47A0B8118EED1653CAFB"/>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15"/>
  <p:tag name="QUESTIONALIAS" val="21. 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 "/>
  <p:tag name="ANSWERSALIAS" val="a policy of opposing colonialism |smicln|a policy of helping Japan rebuild its economy |smicln|a policy of containing the spread of communism |smicln|a policy of participating in United Nations’ peacekeeping efforts "/>
  <p:tag name="VALUES" val="Incorrect|smicln|Incorrect|smicln|Correct|smicln|Incorrect"/>
</p:tagLst>
</file>

<file path=ppt/tags/tag104.xml><?xml version="1.0" encoding="utf-8"?>
<p:tagLst xmlns:a="http://schemas.openxmlformats.org/drawingml/2006/main" xmlns:r="http://schemas.openxmlformats.org/officeDocument/2006/relationships" xmlns:p="http://schemas.openxmlformats.org/presentationml/2006/main">
  <p:tag name="CHARTTYPE" val="3"/>
</p:tagLst>
</file>

<file path=ppt/tags/tag105.xml><?xml version="1.0" encoding="utf-8"?>
<p:tagLst xmlns:a="http://schemas.openxmlformats.org/drawingml/2006/main" xmlns:r="http://schemas.openxmlformats.org/officeDocument/2006/relationships" xmlns:p="http://schemas.openxmlformats.org/presentationml/2006/main">
  <p:tag name="OLDNUMANSWERS" val="4"/>
  <p:tag name="ANSWERBULLETS" val="3"/>
  <p:tag name="TEXTLENGTH" val="195"/>
  <p:tag name="FONTSIZE" val="24"/>
  <p:tag name="BULLETTYPE" val="ppBulletArabicPeriod"/>
  <p:tag name="ANSWERTEXT" val="a policy of opposing colonialism &#10;a policy of helping Japan rebuild its economy &#10;a policy of containing the spread of communism &#10;a policy of participating in United Nations’ peacekeeping efforts "/>
</p:tagLst>
</file>

<file path=ppt/tags/tag10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0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08.xml><?xml version="1.0" encoding="utf-8"?>
<p:tagLst xmlns:a="http://schemas.openxmlformats.org/drawingml/2006/main" xmlns:r="http://schemas.openxmlformats.org/officeDocument/2006/relationships" xmlns:p="http://schemas.openxmlformats.org/presentationml/2006/main">
  <p:tag name="SLIDEGUID" val="0EE6A45B81D844BDA5F21FB8395136F0"/>
  <p:tag name="SLIDEID" val="0EE6A45B81D844BDA5F21FB8395136F0"/>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promote ethnic diversity within the military |smicln|educate people about their constitutional rights. |smicln|balance individual rights and the common good |smicln|encourage people to apply for conscientious objector status "/>
  <p:tag name="COUNTDOWNSECONDS" val="15"/>
  <p:tag name="QUESTIONALIAS" val="22. During World War I, conscientious objectors to military service were often accused of disloyalty, and some conscientious objectors were sentenced to prison. However, other conscientious objectors were willing to accept noncombatant service. The assignment of conscientious objectors to noncombatant service was an attempt by the government to"/>
  <p:tag name="VALUES" val="Incorrect|smicln|Incorrect|smicln|Correct|smicln|Incorrect"/>
</p:tagLst>
</file>

<file path=ppt/tags/tag109.xml><?xml version="1.0" encoding="utf-8"?>
<p:tagLst xmlns:a="http://schemas.openxmlformats.org/drawingml/2006/main" xmlns:r="http://schemas.openxmlformats.org/officeDocument/2006/relationships" xmlns:p="http://schemas.openxmlformats.org/presentationml/2006/main">
  <p:tag name="CHARTTYPE" val="3"/>
</p:tagLst>
</file>

<file path=ppt/tags/tag1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1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04"/>
  <p:tag name="FONTSIZE" val="24"/>
  <p:tag name="BULLETTYPE" val="ppBulletArabicPeriod"/>
  <p:tag name="ANSWERTEXT" val="promote ethnic diversity within the military &#10;educate people about their constitutional rights. &#10;balance individual rights and the common good &#10;encourage people to apply for conscientious objector status "/>
</p:tagLst>
</file>

<file path=ppt/tags/tag11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1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3.xml><?xml version="1.0" encoding="utf-8"?>
<p:tagLst xmlns:a="http://schemas.openxmlformats.org/drawingml/2006/main" xmlns:r="http://schemas.openxmlformats.org/officeDocument/2006/relationships" xmlns:p="http://schemas.openxmlformats.org/presentationml/2006/main">
  <p:tag name="SLIDEGUID" val="0013145DC7D54E38B4AD3047D5A94685"/>
  <p:tag name="SLIDEID" val="0013145DC7D54E38B4AD3047D5A9468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cultural traditions |smicln|decisions by individuals. |smicln|government plans |smicln|corporate policies "/>
  <p:tag name="QUESTIONALIAS" val="23. In a command economy, the question of what goods to produce is primarily determined by"/>
  <p:tag name="COUNTDOWNSECONDS" val="15"/>
  <p:tag name="VALUES" val="Incorrect|smicln|Incorrect|smicln|Correct|smicln|Incorrect"/>
</p:tagLst>
</file>

<file path=ppt/tags/tag114.xml><?xml version="1.0" encoding="utf-8"?>
<p:tagLst xmlns:a="http://schemas.openxmlformats.org/drawingml/2006/main" xmlns:r="http://schemas.openxmlformats.org/officeDocument/2006/relationships" xmlns:p="http://schemas.openxmlformats.org/presentationml/2006/main">
  <p:tag name="CHARTTYPE" val="3"/>
</p:tagLst>
</file>

<file path=ppt/tags/tag11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85"/>
  <p:tag name="FONTSIZE" val="32"/>
  <p:tag name="BULLETTYPE" val="ppBulletArabicPeriod"/>
  <p:tag name="ANSWERTEXT" val="cultural traditions &#10;decisions by individuals. &#10;government plans &#10;corporate policies "/>
</p:tagLst>
</file>

<file path=ppt/tags/tag11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8.xml><?xml version="1.0" encoding="utf-8"?>
<p:tagLst xmlns:a="http://schemas.openxmlformats.org/drawingml/2006/main" xmlns:r="http://schemas.openxmlformats.org/officeDocument/2006/relationships" xmlns:p="http://schemas.openxmlformats.org/presentationml/2006/main">
  <p:tag name="SLIDEGUID" val="23B3B5E252124E049DD7FA39346E47BA"/>
  <p:tag name="SLIDEID" val="23B3B5E252124E049DD7FA39346E47BA"/>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24. How do absolute monarchs differ from constitutional monarchs in their ability to use power? "/>
  <p:tag name="ANSWERSALIAS" val="The power of absolute monarchs is unlimited |smicln|The power of absolute monarchs is maintained through periodic elections. |smicln|The power of absolute monarchs is limited by the fundamental laws of the country |smicln|The power of absolute monarchs depends on continued support from their political party. "/>
  <p:tag name="COUNTDOWNSECONDS" val="15"/>
  <p:tag name="VALUES" val="Correct|smicln|Incorrect|smicln|Incorrect|smicln|Incorrect"/>
</p:tagLst>
</file>

<file path=ppt/tags/tag119.xml><?xml version="1.0" encoding="utf-8"?>
<p:tagLst xmlns:a="http://schemas.openxmlformats.org/drawingml/2006/main" xmlns:r="http://schemas.openxmlformats.org/officeDocument/2006/relationships" xmlns:p="http://schemas.openxmlformats.org/presentationml/2006/main">
  <p:tag name="CHARTTYPE" val="3"/>
</p:tagLst>
</file>

<file path=ppt/tags/tag1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120.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22.xml><?xml version="1.0" encoding="utf-8"?>
<p:tagLst xmlns:a="http://schemas.openxmlformats.org/drawingml/2006/main" xmlns:r="http://schemas.openxmlformats.org/officeDocument/2006/relationships" xmlns:p="http://schemas.openxmlformats.org/presentationml/2006/main">
  <p:tag name="TEXTLENGTH" val="289"/>
  <p:tag name="FONTSIZE" val="28"/>
  <p:tag name="BULLETTYPE" val="ppBulletArabicPeriod"/>
  <p:tag name="ANSWERTEXT" val="The power of absolute monarchs is unlimited &#10;The power of absolute monarchs is maintained through periodic elections. &#10;The power of absolute monarchs is limited by the fundamental laws of the country &#10;The power of absolute monarchs depends on continued support from their political party. "/>
  <p:tag name="ANSWERBULLETS" val="3"/>
  <p:tag name="OLDNUMANSWERS" val="4"/>
</p:tagLst>
</file>

<file path=ppt/tags/tag123.xml><?xml version="1.0" encoding="utf-8"?>
<p:tagLst xmlns:a="http://schemas.openxmlformats.org/drawingml/2006/main" xmlns:r="http://schemas.openxmlformats.org/officeDocument/2006/relationships" xmlns:p="http://schemas.openxmlformats.org/presentationml/2006/main">
  <p:tag name="SLIDEGUID" val="A3E6BAD509314C0B99248B0BB7F87648"/>
  <p:tag name="SLIDEID" val="A3E6BAD509314C0B99248B0BB7F8764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25. Although the 14th Amendment to the Constitution extended the rights of citizenship to “all persons” born or naturalized in the United States, discrimination on the basis of gender still existed throughout much of the country during the late1800s. Which was a consequence of this discrimination?"/>
  <p:tag name="ANSWERSALIAS" val="the end of the military draft for women |smicln|the growth of the women’s suffrage movement |smicln|the beginning of sit-ins to desegregate lunch counters |smicln|the continuation of efforts to end university admissions quotas "/>
  <p:tag name="VALUES" val="Incorrect|smicln|Correct|smicln|Incorrect|smicln|Incorrect"/>
  <p:tag name="COUNTDOWNSECONDS" val="15"/>
</p:tagLst>
</file>

<file path=ppt/tags/tag124.xml><?xml version="1.0" encoding="utf-8"?>
<p:tagLst xmlns:a="http://schemas.openxmlformats.org/drawingml/2006/main" xmlns:r="http://schemas.openxmlformats.org/officeDocument/2006/relationships" xmlns:p="http://schemas.openxmlformats.org/presentationml/2006/main">
  <p:tag name="CHARTTYPE" val="3"/>
</p:tagLst>
</file>

<file path=ppt/tags/tag125.xml><?xml version="1.0" encoding="utf-8"?>
<p:tagLst xmlns:a="http://schemas.openxmlformats.org/drawingml/2006/main" xmlns:r="http://schemas.openxmlformats.org/officeDocument/2006/relationships" xmlns:p="http://schemas.openxmlformats.org/presentationml/2006/main">
  <p:tag name="TEXTLENGTH" val="206"/>
  <p:tag name="FONTSIZE" val="24"/>
  <p:tag name="BULLETTYPE" val="ppBulletArabicPeriod"/>
  <p:tag name="ANSWERTEXT" val="the end of the military draft for women &#10;the growth of the women’s suffrage movement &#10;the beginning of sit-ins to desegregate lunch counters &#10;the continuation of efforts to end university admissions quotas "/>
  <p:tag name="ANSWERBULLETS" val="3"/>
  <p:tag name="OLDNUMANSWERS" val="4"/>
</p:tagLst>
</file>

<file path=ppt/tags/tag12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2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xml><?xml version="1.0" encoding="utf-8"?>
<p:tagLst xmlns:a="http://schemas.openxmlformats.org/drawingml/2006/main" xmlns:r="http://schemas.openxmlformats.org/officeDocument/2006/relationships" xmlns:p="http://schemas.openxmlformats.org/presentationml/2006/main">
  <p:tag name="SLIDEGUID" val="93D473942B4F4057B23C4D17F5A01577"/>
  <p:tag name="SLIDEID" val="93D473942B4F4057B23C4D17F5A01577"/>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the late 19th and early 20th centuries, U.S. foreign policy was closely tied to domestic economic concerns. The annexation of Hawaii, the Open Door Policy with China, and the construction of the Panama Canal in Latin America were all motivated by an interest in"/>
  <p:tag name="ANSWERSALIAS" val="breaking up monopolies and trusts |smicln|extending land grants for railroad construction. |smicln|acquiring new markets and sources of raw materials. |smicln|limiting the power of labor unions to strike "/>
  <p:tag name="RESPONSESGATHERED" val="False"/>
  <p:tag name="COUNTDOWNSECONDS" val="15"/>
  <p:tag name="VALUES" val="Incorrect|smicln|Incorrect|smicln|Correct|smicln|Incorrect"/>
</p:tagLst>
</file>

<file path=ppt/tags/tag14.xml><?xml version="1.0" encoding="utf-8"?>
<p:tagLst xmlns:a="http://schemas.openxmlformats.org/drawingml/2006/main" xmlns:r="http://schemas.openxmlformats.org/officeDocument/2006/relationships" xmlns:p="http://schemas.openxmlformats.org/presentationml/2006/main">
  <p:tag name="CHARTTYPE" val="3"/>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TEXTLENGTH" val="183"/>
  <p:tag name="FONTSIZE" val="28"/>
  <p:tag name="BULLETTYPE" val="ppBulletArabicPeriod"/>
  <p:tag name="ANSWERTEXT" val="breaking up monopolies and trusts &#10;extending land grants for railroad construction. &#10;acquiring new markets and sources of raw materials. &#10;limiting the power of labor unions to strike "/>
  <p:tag name="OLDNUMANSWERS" val="4"/>
</p:tagLst>
</file>

<file path=ppt/tags/tag1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18.xml><?xml version="1.0" encoding="utf-8"?>
<p:tagLst xmlns:a="http://schemas.openxmlformats.org/drawingml/2006/main" xmlns:r="http://schemas.openxmlformats.org/officeDocument/2006/relationships" xmlns:p="http://schemas.openxmlformats.org/presentationml/2006/main">
  <p:tag name="SLIDEGUID" val="68CECBA45025468F9BD66848DAFEC59C"/>
  <p:tag name="SLIDEID" val="68CECBA45025468F9BD66848DAFEC59C"/>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a decrease in U.S. imports of agricultural products. |smicln|a decline in the number of foreign students studying in U.S. universities. |smicln|the creation of democratic governments in countries that were formerly dictatorships. |smicln|the expansion of overseas markets for U.S. television programming and advertised products."/>
  <p:tag name="QUESTIONALIAS" val="4.The impact of television as a means of international cultural exchange is demonstrated by "/>
  <p:tag name="VALUES" val="Incorrect|smicln|Incorrect|smicln|Incorrect|smicln|Correct"/>
  <p:tag name="COUNTDOWNSECONDS" val="15"/>
</p:tagLst>
</file>

<file path=ppt/tags/tag19.xml><?xml version="1.0" encoding="utf-8"?>
<p:tagLst xmlns:a="http://schemas.openxmlformats.org/drawingml/2006/main" xmlns:r="http://schemas.openxmlformats.org/officeDocument/2006/relationships" xmlns:p="http://schemas.openxmlformats.org/presentationml/2006/main">
  <p:tag name="CHARTTYPE" val="3"/>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307"/>
  <p:tag name="FONTSIZE" val="20"/>
  <p:tag name="BULLETTYPE" val="ppBulletArabicPeriod"/>
  <p:tag name="ANSWERTEXT" val="a decrease in U.S. imports of agricultural products. &#10;a decline in the number of foreign students studying in U.S. universities. &#10;the creation of democratic governments in countries that were formerly dictatorships. &#10;the expansion of overseas markets for U.S. television programming and advertised products."/>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23.xml><?xml version="1.0" encoding="utf-8"?>
<p:tagLst xmlns:a="http://schemas.openxmlformats.org/drawingml/2006/main" xmlns:r="http://schemas.openxmlformats.org/officeDocument/2006/relationships" xmlns:p="http://schemas.openxmlformats.org/presentationml/2006/main">
  <p:tag name="SLIDEGUID" val="9DE86710525B4F67A275CC25AE51D869"/>
  <p:tag name="SLIDEID" val="9DE86710525B4F67A275CC25AE51D869"/>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5.How did the U.S. government’s role in the economy change as a result of the Great Depression?"/>
  <p:tag name="ANSWERSALIAS" val="The federal government had a diminished role in regulating economic activity. |smicln|The federal government maintained the role it had in economic matters before the Great Depression |smicln|The federal government expanded its role in regulating economic activity and promoting economic growth |smicln|The federal government transferred its role in economic affairs over to the state governments. "/>
  <p:tag name="VALUES" val="Incorrect|smicln|Incorrect|smicln|Correct|smicln|Incorrect"/>
  <p:tag name="COUNTDOWNSECONDS" val="15"/>
</p:tagLst>
</file>

<file path=ppt/tags/tag24.xml><?xml version="1.0" encoding="utf-8"?>
<p:tagLst xmlns:a="http://schemas.openxmlformats.org/drawingml/2006/main" xmlns:r="http://schemas.openxmlformats.org/officeDocument/2006/relationships" xmlns:p="http://schemas.openxmlformats.org/presentationml/2006/main">
  <p:tag name="CHARTTYPE" val="3"/>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TEXTLENGTH" val="377"/>
  <p:tag name="FONTSIZE" val="20"/>
  <p:tag name="BULLETTYPE" val="ppBulletArabicPeriod"/>
  <p:tag name="ANSWERTEXT" val="The federal government had a diminished role in regulating economic activity. &#10;The federal government maintained the role it had in economic matters before the Great Depression &#10;The federal government expanded its role in regulating economic activity and promoting economic growth &#10;The federal government transferred its role in economic affairs over to the state governments. "/>
  <p:tag name="OLDNUMANSWERS" val="4"/>
</p:tagLst>
</file>

<file path=ppt/tags/tag2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28.xml><?xml version="1.0" encoding="utf-8"?>
<p:tagLst xmlns:a="http://schemas.openxmlformats.org/drawingml/2006/main" xmlns:r="http://schemas.openxmlformats.org/officeDocument/2006/relationships" xmlns:p="http://schemas.openxmlformats.org/presentationml/2006/main">
  <p:tag name="SLIDEGUID" val="86C63B9601814DF7AACF3438E73EA712"/>
  <p:tag name="SLIDEID" val="86C63B9601814DF7AACF3438E73EA712"/>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6.Some countries that are dictatorships hold elections from time to time. These elections are different from elections in presidential democracies because typically elections in dictatorships"/>
  <p:tag name="ANSWERSALIAS" val="only allow citizens to vote and to run for elected office |smicln|are monitored by international observers to ensure fairness |smicln|only have candidates from one political party on the ballot |smicln|are held more often than elections in presidential democracies"/>
  <p:tag name="COUNTDOWNSECONDS" val="15"/>
  <p:tag name="VALUES" val="Incorrect|smicln|Incorrect|smicln|Correct|smicln|Incorrect"/>
</p:tagLst>
</file>

<file path=ppt/tags/tag29.xml><?xml version="1.0" encoding="utf-8"?>
<p:tagLst xmlns:a="http://schemas.openxmlformats.org/drawingml/2006/main" xmlns:r="http://schemas.openxmlformats.org/officeDocument/2006/relationships" xmlns:p="http://schemas.openxmlformats.org/presentationml/2006/main">
  <p:tag name="CHARTTYPE" val="3"/>
</p:tagLst>
</file>

<file path=ppt/tags/tag3.xml><?xml version="1.0" encoding="utf-8"?>
<p:tagLst xmlns:a="http://schemas.openxmlformats.org/drawingml/2006/main" xmlns:r="http://schemas.openxmlformats.org/officeDocument/2006/relationships" xmlns:p="http://schemas.openxmlformats.org/presentationml/2006/main">
  <p:tag name="SLIDEGUID" val="11036EBDF2DA4E109AD40E7E5C222FEE"/>
  <p:tag name="SLIDEID" val="11036EBDF2DA4E109AD40E7E5C222FE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a decrease in the powers of Congress |smicln|an extension of federal power into activities formerly regulated by states. |smicln|a limitation on the powers of the federal government to regulate interstate trade |smicln|an increase in the power of the state courts to hear prohibition cases. "/>
  <p:tag name="QUESTIONALIAS" val="1. The 18th Amendment to the U.S. Constitution, ratified in 1919, prohibited the manufacture or sale of alcoholic beverages. In terms of the evolution of the Constitution, the ratification of the 18th Amendment represented"/>
  <p:tag name="TOTALRESPONSES" val="0"/>
  <p:tag name="RESPONSESGATHERED" val="False"/>
  <p:tag name="VALUES" val="Incorrect|smicln|Correct|smicln|Incorrect|smicln|Incorrect"/>
  <p:tag name="COUNTDOWNSECONDS" val="15"/>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243"/>
  <p:tag name="FONTSIZE" val="24"/>
  <p:tag name="BULLETTYPE" val="ppBulletArabicPeriod"/>
  <p:tag name="ANSWERTEXT" val="only allow citizens to vote and to run for elected office &#10;are monitored by international observers to ensure fairness &#10;only have candidates from one political party on the ballot &#10;are held more often than elections in presidential democracies"/>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33.xml><?xml version="1.0" encoding="utf-8"?>
<p:tagLst xmlns:a="http://schemas.openxmlformats.org/drawingml/2006/main" xmlns:r="http://schemas.openxmlformats.org/officeDocument/2006/relationships" xmlns:p="http://schemas.openxmlformats.org/presentationml/2006/main">
  <p:tag name="SLIDEGUID" val="54657C4BB97F49279F57A631B33F6F38"/>
  <p:tag name="SLIDEID" val="54657C4BB97F49279F57A631B33F6F38"/>
  <p:tag name="SLIDEORDER" val="1"/>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In 1977, advocates for people with disabilities staged a series of protest demonstrations across the country. These demonstrations urged enforcement of antidiscrimination legislation. The demonstrations continued a pattern of protests for equal treatment under the law influenced by"/>
  <p:tag name="ANSWERSALIAS" val="anti-war protests during the Vietnam War. |smicln|civil rights marches of the 1950s and 1960s. |smicln|farm labor strikes of the 1960s |smicln|Ku Klux Klan rallies of the 1920s."/>
  <p:tag name="COUNTDOWNSECONDS" val="15"/>
  <p:tag name="VALUES" val="Incorrect|smicln|Correct|smicln|Incorrect|smicln|Incorrect"/>
</p:tagLst>
</file>

<file path=ppt/tags/tag34.xml><?xml version="1.0" encoding="utf-8"?>
<p:tagLst xmlns:a="http://schemas.openxmlformats.org/drawingml/2006/main" xmlns:r="http://schemas.openxmlformats.org/officeDocument/2006/relationships" xmlns:p="http://schemas.openxmlformats.org/presentationml/2006/main">
  <p:tag name="CHARTTYPE" val="3"/>
</p:tagLst>
</file>

<file path=ppt/tags/tag35.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36.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37.xml><?xml version="1.0" encoding="utf-8"?>
<p:tagLst xmlns:a="http://schemas.openxmlformats.org/drawingml/2006/main" xmlns:r="http://schemas.openxmlformats.org/officeDocument/2006/relationships" xmlns:p="http://schemas.openxmlformats.org/presentationml/2006/main">
  <p:tag name="ANSWERBULLETS" val="3"/>
  <p:tag name="TEXTLENGTH" val="156"/>
  <p:tag name="FONTSIZE" val="28"/>
  <p:tag name="BULLETTYPE" val="ppBulletArabicPeriod"/>
  <p:tag name="ANSWERTEXT" val="anti-war protests during the Vietnam War. &#10;civil rights marches of the 1950s and 1960s. &#10;farm labor strikes of the 1960s &#10;Ku Klux Klan rallies of the 1920s."/>
  <p:tag name="OLDNUMANSWERS" val="4"/>
</p:tagLst>
</file>

<file path=ppt/tags/tag38.xml><?xml version="1.0" encoding="utf-8"?>
<p:tagLst xmlns:a="http://schemas.openxmlformats.org/drawingml/2006/main" xmlns:r="http://schemas.openxmlformats.org/officeDocument/2006/relationships" xmlns:p="http://schemas.openxmlformats.org/presentationml/2006/main">
  <p:tag name="SLIDEGUID" val="6252FE7B15894DCA9B5756B40678BB1F"/>
  <p:tag name="SLIDEID" val="6252FE7B15894DCA9B5756B40678BB1F"/>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was one perspective of African-Americans that was reflected in the founding of the National Association for the Advancement of Colored People (NAACP)?"/>
  <p:tag name="ANSWERSALIAS" val="the desire to preserve cultural traditions |smicln|the desire to end racial discrimination |smicln|the belief that segregation was necessary to maintain social order |smicln|the belief that collective bargaining would lead to higher incomes"/>
  <p:tag name="COUNTDOWNSECONDS" val="15"/>
  <p:tag name="VALUES" val="Incorrect|smicln|Correct|smicln|Incorrect|smicln|Incorrect"/>
</p:tagLst>
</file>

<file path=ppt/tags/tag39.xml><?xml version="1.0" encoding="utf-8"?>
<p:tagLst xmlns:a="http://schemas.openxmlformats.org/drawingml/2006/main" xmlns:r="http://schemas.openxmlformats.org/officeDocument/2006/relationships" xmlns:p="http://schemas.openxmlformats.org/presentationml/2006/main">
  <p:tag name="CHARTTYPE" val="3"/>
</p:tagLst>
</file>

<file path=ppt/tags/tag4.xml><?xml version="1.0" encoding="utf-8"?>
<p:tagLst xmlns:a="http://schemas.openxmlformats.org/drawingml/2006/main" xmlns:r="http://schemas.openxmlformats.org/officeDocument/2006/relationships" xmlns:p="http://schemas.openxmlformats.org/presentationml/2006/main">
  <p:tag name="CHARTTYPE" val="3"/>
</p:tagLst>
</file>

<file path=ppt/tags/tag40.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41.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219"/>
  <p:tag name="FONTSIZE" val="28"/>
  <p:tag name="BULLETTYPE" val="ppBulletArabicPeriod"/>
  <p:tag name="ANSWERTEXT" val="the desire to preserve cultural traditions &#10;the desire to end racial discrimination &#10;the belief that segregation was necessary to maintain social order &#10;the belief that collective bargaining would lead to higher incomes"/>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SLIDEGUID" val="3B62BA6438204A6EBDA21E7895027371"/>
  <p:tag name="SLIDEID" val="3B62BA6438204A6EBDA21E7895027371"/>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is one direct consequence of the U.S. civil rights movement of the 1950s and 1960s?"/>
  <p:tag name="ANSWERSALIAS" val="The right to freedom of religion for all citizens |smicln|The end of legal segregation in public places |smicln|The granting of citizenship to African-Americans |smicln|The passing of legislation to protect the accused"/>
  <p:tag name="COUNTDOWNSECONDS" val="15"/>
  <p:tag name="VALUES" val="Incorrect|smicln|Correct|smicln|Incorrect|smicln|Incorrect"/>
</p:tagLst>
</file>

<file path=ppt/tags/tag44.xml><?xml version="1.0" encoding="utf-8"?>
<p:tagLst xmlns:a="http://schemas.openxmlformats.org/drawingml/2006/main" xmlns:r="http://schemas.openxmlformats.org/officeDocument/2006/relationships" xmlns:p="http://schemas.openxmlformats.org/presentationml/2006/main">
  <p:tag name="CHARTTYPE" val="3"/>
</p:tagLst>
</file>

<file path=ppt/tags/tag45.xml><?xml version="1.0" encoding="utf-8"?>
<p:tagLst xmlns:a="http://schemas.openxmlformats.org/drawingml/2006/main" xmlns:r="http://schemas.openxmlformats.org/officeDocument/2006/relationships" xmlns:p="http://schemas.openxmlformats.org/presentationml/2006/main">
  <p:tag name="ANSWERBULLETS" val="3"/>
  <p:tag name="TEXTLENGTH" val="197"/>
  <p:tag name="FONTSIZE" val="32"/>
  <p:tag name="BULLETTYPE" val="ppBulletArabicPeriod"/>
  <p:tag name="ANSWERTEXT" val="The right to freedom of religion for all citizens &#10;The end of legal segregation in public places &#10;The granting of citizenship to African-Americans &#10;The passing of legislation to protect the accused"/>
  <p:tag name="OLDNUMANSWERS" val="4"/>
</p:tagLst>
</file>

<file path=ppt/tags/tag4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4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48.xml><?xml version="1.0" encoding="utf-8"?>
<p:tagLst xmlns:a="http://schemas.openxmlformats.org/drawingml/2006/main" xmlns:r="http://schemas.openxmlformats.org/officeDocument/2006/relationships" xmlns:p="http://schemas.openxmlformats.org/presentationml/2006/main">
  <p:tag name="SLIDEGUID" val="3D95D6D7E80444909B39E6C6B696F46F"/>
  <p:tag name="SLIDEID" val="3D95D6D7E80444909B39E6C6B696F46F"/>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source has the appropriate qualifications to be a credible source of information about how a proposed tax cut would affect the U.S. national debt?"/>
  <p:tag name="ANSWERSALIAS" val="a letter to the editor of the New York Times from an astrophysicist |smicln|a film producer of a documentary about the New Deal era |smicln|a recent report published by the Congressional Budget Office |smicln|a television advertisement sponsored by a veterans’ group"/>
  <p:tag name="COUNTDOWNSECONDS" val="15"/>
  <p:tag name="VALUES" val="Incorrect|smicln|Incorrect|smicln|Correct|smicln|Incorrect"/>
</p:tagLst>
</file>

<file path=ppt/tags/tag49.xml><?xml version="1.0" encoding="utf-8"?>
<p:tagLst xmlns:a="http://schemas.openxmlformats.org/drawingml/2006/main" xmlns:r="http://schemas.openxmlformats.org/officeDocument/2006/relationships" xmlns:p="http://schemas.openxmlformats.org/presentationml/2006/main">
  <p:tag name="CHARTTYPE" val="3"/>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TEXTLENGTH" val="270"/>
  <p:tag name="FONTSIZE" val="20"/>
  <p:tag name="BULLETTYPE" val="ppBulletArabicPeriod"/>
  <p:tag name="ANSWERTEXT" val="a decrease in the powers of Congress &#10;an extension of federal power into activities formerly regulated by states. &#10;a limitation on the powers of the federal government to regulate interstate trade &#10;an increase in the power of the state courts to hear prohibition cases. "/>
  <p:tag name="OLDNUMANSWERS" val="4"/>
</p:tagLst>
</file>

<file path=ppt/tags/tag50.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51.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245"/>
  <p:tag name="FONTSIZE" val="28"/>
  <p:tag name="BULLETTYPE" val="ppBulletArabicPeriod"/>
  <p:tag name="ANSWERTEXT" val="a letter to the editor of the New York Times from an astrophysicist &#10;a film producer of a documentary about the New Deal era &#10;a recent report published by the Congressional Budget Office &#10;a television advertisement sponsored by a veterans’ group"/>
  <p:tag name="OLDNUMANSWERS" val="4"/>
</p:tagLst>
</file>

<file path=ppt/tags/tag53.xml><?xml version="1.0" encoding="utf-8"?>
<p:tagLst xmlns:a="http://schemas.openxmlformats.org/drawingml/2006/main" xmlns:r="http://schemas.openxmlformats.org/officeDocument/2006/relationships" xmlns:p="http://schemas.openxmlformats.org/presentationml/2006/main">
  <p:tag name="SLIDEGUID" val="D6132255942D43ECA234A57C6307D265"/>
  <p:tag name="SLIDEID" val="D6132255942D43ECA234A57C6307D26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The letter writers would be free of bias |smicln|The letters would be easier to understand |smicln|The letter writers are more likely to be experts on the history of war. |smicln|The letters contain firsthand knowledge of events when they occurred"/>
  <p:tag name="COUNTDOWNSECONDS" val="15"/>
  <p:tag name="QUESTIONALIAS" val="11. If you wanted to learn what it was like to live in your town during World War II, why would reading a collection of letters written by townspeople during the war be a more credible source of information than a description in a recent history book?"/>
  <p:tag name="VALUES" val="Incorrect|smicln|Incorrect|smicln|Incorrect|smicln|Correct"/>
</p:tagLst>
</file>

<file path=ppt/tags/tag54.xml><?xml version="1.0" encoding="utf-8"?>
<p:tagLst xmlns:a="http://schemas.openxmlformats.org/drawingml/2006/main" xmlns:r="http://schemas.openxmlformats.org/officeDocument/2006/relationships" xmlns:p="http://schemas.openxmlformats.org/presentationml/2006/main">
  <p:tag name="CHARTTYPE" val="3"/>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TEXTLENGTH" val="226"/>
  <p:tag name="FONTSIZE" val="24"/>
  <p:tag name="BULLETTYPE" val="ppBulletArabicPeriod"/>
  <p:tag name="ANSWERTEXT" val="The letter writers would be free of bias &#10;The letters would be easier to understand &#10;The letter writers are more likely to be experts on the history of war. &#10;The letters contain firsthand knowledge of events when they occurred"/>
  <p:tag name="OLDNUMANSWERS" val="4"/>
</p:tagLst>
</file>

<file path=ppt/tags/tag5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5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58.xml><?xml version="1.0" encoding="utf-8"?>
<p:tagLst xmlns:a="http://schemas.openxmlformats.org/drawingml/2006/main" xmlns:r="http://schemas.openxmlformats.org/officeDocument/2006/relationships" xmlns:p="http://schemas.openxmlformats.org/presentationml/2006/main">
  <p:tag name="SLIDEGUID" val="F00CB76211634A4AA5D1FC6473C963ED"/>
  <p:tag name="SLIDEID" val="F00CB76211634A4AA5D1FC6473C963ED"/>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source of information about a candidate for the school board would likely be biased?"/>
  <p:tag name="ANSWERSALIAS" val="A televised debate of all of the school board candidates |smicln|A copy of the candidate’s voting record from her previous term |smicln|A letter to the newspaper editor from a supporter of the candidate |smicln|A copy of the candidate’s latest income tax return "/>
  <p:tag name="COUNTDOWNSECONDS" val="15"/>
  <p:tag name="VALUES" val="Incorrect|smicln|Incorrect|smicln|Correct|smicln|Incorrect"/>
</p:tagLst>
</file>

<file path=ppt/tags/tag59.xml><?xml version="1.0" encoding="utf-8"?>
<p:tagLst xmlns:a="http://schemas.openxmlformats.org/drawingml/2006/main" xmlns:r="http://schemas.openxmlformats.org/officeDocument/2006/relationships" xmlns:p="http://schemas.openxmlformats.org/presentationml/2006/main">
  <p:tag name="CHARTTYPE" val="3"/>
</p:tagLst>
</file>

<file path=ppt/tags/tag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60.xml><?xml version="1.0" encoding="utf-8"?>
<p:tagLst xmlns:a="http://schemas.openxmlformats.org/drawingml/2006/main" xmlns:r="http://schemas.openxmlformats.org/officeDocument/2006/relationships" xmlns:p="http://schemas.openxmlformats.org/presentationml/2006/main">
  <p:tag name="ANSWERBULLETS" val="3"/>
  <p:tag name="TEXTLENGTH" val="241"/>
  <p:tag name="FONTSIZE" val="28"/>
  <p:tag name="BULLETTYPE" val="ppBulletArabicPeriod"/>
  <p:tag name="ANSWERTEXT" val="A televised debate of all of the school board candidates &#10;A copy of the candidate’s voting record from her previous term &#10;A letter to the newspaper editor from a supporter of the candidate &#10;A copy of the candidate’s latest income tax return "/>
  <p:tag name="OLDNUMANSWERS" val="4"/>
</p:tagLst>
</file>

<file path=ppt/tags/tag6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6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63.xml><?xml version="1.0" encoding="utf-8"?>
<p:tagLst xmlns:a="http://schemas.openxmlformats.org/drawingml/2006/main" xmlns:r="http://schemas.openxmlformats.org/officeDocument/2006/relationships" xmlns:p="http://schemas.openxmlformats.org/presentationml/2006/main">
  <p:tag name="SLIDEGUID" val="093D97CB8DBA4BEE837364F7C11EFED6"/>
  <p:tag name="SLIDEID" val="093D97CB8DBA4BEE837364F7C11EFED6"/>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improved living conditions on American farms |smicln|the growing power of unions to negotiate benefits for their members |smicln|government-sponsored programs to improve public health and education |smicln|an increase in the leisure time and disposable income of the urban middle class "/>
  <p:tag name="COUNTDOWNSECONDS" val="15"/>
  <p:tag name="QUESTIONALIAS" val="13. The appearance in many U.S. cities of department stores, organized sporting events, musical theaters and amusement parks in the last decades of the 19th century was evidence of what effect of industrialization?"/>
  <p:tag name="VALUES" val="Incorrect|smicln|Incorrect|smicln|Incorrect|smicln|Correct"/>
</p:tagLst>
</file>

<file path=ppt/tags/tag64.xml><?xml version="1.0" encoding="utf-8"?>
<p:tagLst xmlns:a="http://schemas.openxmlformats.org/drawingml/2006/main" xmlns:r="http://schemas.openxmlformats.org/officeDocument/2006/relationships" xmlns:p="http://schemas.openxmlformats.org/presentationml/2006/main">
  <p:tag name="CHARTTYPE" val="3"/>
</p:tagLst>
</file>

<file path=ppt/tags/tag65.xml><?xml version="1.0" encoding="utf-8"?>
<p:tagLst xmlns:a="http://schemas.openxmlformats.org/drawingml/2006/main" xmlns:r="http://schemas.openxmlformats.org/officeDocument/2006/relationships" xmlns:p="http://schemas.openxmlformats.org/presentationml/2006/main">
  <p:tag name="ANSWERBULLETS" val="3"/>
  <p:tag name="TEXTLENGTH" val="265"/>
  <p:tag name="FONTSIZE" val="24"/>
  <p:tag name="BULLETTYPE" val="ppBulletArabicPeriod"/>
  <p:tag name="ANSWERTEXT" val="improved living conditions on American farms &#10;the growing power of unions to negotiate benefits for their members &#10;government-sponsored programs to improve public health and education &#10;an increase in the leisure time and disposable income of the urban middle class "/>
  <p:tag name="OLDNUMANSWERS" val="4"/>
</p:tagLst>
</file>

<file path=ppt/tags/tag6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6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68.xml><?xml version="1.0" encoding="utf-8"?>
<p:tagLst xmlns:a="http://schemas.openxmlformats.org/drawingml/2006/main" xmlns:r="http://schemas.openxmlformats.org/officeDocument/2006/relationships" xmlns:p="http://schemas.openxmlformats.org/presentationml/2006/main">
  <p:tag name="SLIDEGUID" val="06CABB0A0C1C4750AC912B8E81ED295A"/>
  <p:tag name="SLIDEID" val="06CABB0A0C1C4750AC912B8E81ED295A"/>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at action by the leaders of the French Revolution demonstrates that they were influenced by Enlightenment ideas?"/>
  <p:tag name="ANSWERSALIAS" val="They called for the fall of the absolute monarchy |smicln|They encouraged the conquests of Napoleon |smicln|They fought to maintain France’s colonial empire |smicln|They supported the combination of church and state "/>
  <p:tag name="COUNTDOWNSECONDS" val="15"/>
  <p:tag name="VALUES" val="Correct|smicln|Incorrect|smicln|Incorrect|smicln|Incorrect"/>
</p:tagLst>
</file>

<file path=ppt/tags/tag69.xml><?xml version="1.0" encoding="utf-8"?>
<p:tagLst xmlns:a="http://schemas.openxmlformats.org/drawingml/2006/main" xmlns:r="http://schemas.openxmlformats.org/officeDocument/2006/relationships" xmlns:p="http://schemas.openxmlformats.org/presentationml/2006/main">
  <p:tag name="CHARTTYPE" val="3"/>
</p:tagLst>
</file>

<file path=ppt/tags/tag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195"/>
  <p:tag name="FONTSIZE" val="28"/>
  <p:tag name="BULLETTYPE" val="ppBulletArabicPeriod"/>
  <p:tag name="ANSWERTEXT" val="They called for the fall of the absolute monarchy &#10;They encouraged the conquests of Napoleon &#10;They fought to maintain France’s colonial empire &#10;They supported the combination of church and state "/>
  <p:tag name="OLDNUMANSWERS" val="4"/>
</p:tagLst>
</file>

<file path=ppt/tags/tag7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7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73.xml><?xml version="1.0" encoding="utf-8"?>
<p:tagLst xmlns:a="http://schemas.openxmlformats.org/drawingml/2006/main" xmlns:r="http://schemas.openxmlformats.org/officeDocument/2006/relationships" xmlns:p="http://schemas.openxmlformats.org/presentationml/2006/main">
  <p:tag name="SLIDEGUID" val="BE06133489AB4C458CBEDCFDE1534195"/>
  <p:tag name="SLIDEID" val="BE06133489AB4C458CBEDCFDE153419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conomic systems answer the question of how goods and services are produced. What is one way a country could change from a command economy to a market economy?"/>
  <p:tag name="ANSWERSALIAS" val="if the government takes control of family-owned farms |smicln|if privately owned banks become subject to stricter regulation |smicln|if agricultural and factory workers are required to join labor unions |smicln|if industries that had been owned by the government become privately owned "/>
  <p:tag name="COUNTDOWNSECONDS" val="15"/>
  <p:tag name="VALUES" val="Incorrect|smicln|Incorrect|smicln|Incorrect|smicln|Correct"/>
</p:tagLst>
</file>

<file path=ppt/tags/tag74.xml><?xml version="1.0" encoding="utf-8"?>
<p:tagLst xmlns:a="http://schemas.openxmlformats.org/drawingml/2006/main" xmlns:r="http://schemas.openxmlformats.org/officeDocument/2006/relationships" xmlns:p="http://schemas.openxmlformats.org/presentationml/2006/main">
  <p:tag name="CHARTTYPE" val="3"/>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265"/>
  <p:tag name="FONTSIZE" val="24"/>
  <p:tag name="BULLETTYPE" val="ppBulletArabicPeriod"/>
  <p:tag name="ANSWERTEXT" val="if the government takes control of family-owned farms &#10;if privately owned banks become subject to stricter regulation &#10;if agricultural and factory workers are required to join labor unions &#10;if industries that had been owned by the government become privately owned "/>
  <p:tag name="OLDNUMANSWERS" val="4"/>
</p:tagLst>
</file>

<file path=ppt/tags/tag7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7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78.xml><?xml version="1.0" encoding="utf-8"?>
<p:tagLst xmlns:a="http://schemas.openxmlformats.org/drawingml/2006/main" xmlns:r="http://schemas.openxmlformats.org/officeDocument/2006/relationships" xmlns:p="http://schemas.openxmlformats.org/presentationml/2006/main">
  <p:tag name="SLIDEGUID" val="B63040C42A424471846712B51ED1A405"/>
  <p:tag name="SLIDEID" val="B63040C42A424471846712B51ED1A40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16. Under what system of government are leaders typically chosen by church officials or religious elders?"/>
  <p:tag name="ANSWERSALIAS" val="Theocracy |smicln|Dictatorship |smicln|presidential democracy |smicln|constitutional monarchy "/>
  <p:tag name="COUNTDOWNSECONDS" val="10"/>
  <p:tag name="VALUES" val="Correct|smicln|Incorrect|smicln|Incorrect|smicln|Incorrect"/>
</p:tagLst>
</file>

<file path=ppt/tags/tag79.xml><?xml version="1.0" encoding="utf-8"?>
<p:tagLst xmlns:a="http://schemas.openxmlformats.org/drawingml/2006/main" xmlns:r="http://schemas.openxmlformats.org/officeDocument/2006/relationships" xmlns:p="http://schemas.openxmlformats.org/presentationml/2006/main">
  <p:tag name="CHARTTYPE" val="3"/>
</p:tagLst>
</file>

<file path=ppt/tags/tag8.xml><?xml version="1.0" encoding="utf-8"?>
<p:tagLst xmlns:a="http://schemas.openxmlformats.org/drawingml/2006/main" xmlns:r="http://schemas.openxmlformats.org/officeDocument/2006/relationships" xmlns:p="http://schemas.openxmlformats.org/presentationml/2006/main">
  <p:tag name="SLIDEGUID" val="D4E575E1A21345FB8F9F103CAF8798D0"/>
  <p:tag name="SLIDEID" val="D4E575E1A21345FB8F9F103CAF8798D0"/>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U.S. imperialism was wrong |smicln|U.S. imperialism would bring stable government to the Philippines. |smicln|U.S. imperialism was necessary for the United States to become a world power. |smicln|U.S. imperialism civilized the people of the Philippines"/>
  <p:tag name="TOTALRESPONSES" val="0"/>
  <p:tag name="QUESTIONALIAS" val="2. The famous American writer Mark Twain expressed his opinion about U.S. actions in the Philippines after the Spanish-American War with the following words: “I have seen that we do not intend to free, but to subjugate (place under control) the people of the Philippines. We have gone to conquer, not to redeem (save). … I am opposed to having the [American] eagle put its talons on any other land.” The New York Herald, October 15, 1900 This statement would be helpful in supporting the thesis that Mark Twain believed that "/>
  <p:tag name="RESPONSESGATHERED" val="False"/>
  <p:tag name="VALUES" val="Correct|smicln|Incorrect|smicln|Incorrect|smicln|Incorrect"/>
  <p:tag name="COUNTDOWNSECONDS" val="15"/>
</p:tagLst>
</file>

<file path=ppt/tags/tag80.xml><?xml version="1.0" encoding="utf-8"?>
<p:tagLst xmlns:a="http://schemas.openxmlformats.org/drawingml/2006/main" xmlns:r="http://schemas.openxmlformats.org/officeDocument/2006/relationships" xmlns:p="http://schemas.openxmlformats.org/presentationml/2006/main">
  <p:tag name="ANSWERBULLETS" val="3"/>
  <p:tag name="TEXTLENGTH" val="73"/>
  <p:tag name="FONTSIZE" val="32"/>
  <p:tag name="BULLETTYPE" val="ppBulletArabicPeriod"/>
  <p:tag name="ANSWERTEXT" val="Theocracy &#10;Dictatorship &#10;presidential democracy &#10;constitutional monarchy "/>
  <p:tag name="OLDNUMANSWERS" val="4"/>
</p:tagLst>
</file>

<file path=ppt/tags/tag8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8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83.xml><?xml version="1.0" encoding="utf-8"?>
<p:tagLst xmlns:a="http://schemas.openxmlformats.org/drawingml/2006/main" xmlns:r="http://schemas.openxmlformats.org/officeDocument/2006/relationships" xmlns:p="http://schemas.openxmlformats.org/presentationml/2006/main">
  <p:tag name="SLIDEGUID" val="23ABACEA79E443E38B7E479D32EA76F9"/>
  <p:tag name="SLIDEID" val="23ABACEA79E443E38B7E479D32EA76F9"/>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17. Minority students in public schools were given constitutional guarantees to equal educational opportunities as a result of the"/>
  <p:tag name="ANSWERSALIAS" val="decision in Plessy v. Ferguson |smicln|ratification of the19th amendment |smicln|ratification of the 26th amendment |smicln|decision in Brown v. Board of Education"/>
  <p:tag name="COUNTDOWNSECONDS" val="15"/>
  <p:tag name="VALUES" val="Incorrect|smicln|Incorrect|smicln|Incorrect|smicln|Correct"/>
</p:tagLst>
</file>

<file path=ppt/tags/tag84.xml><?xml version="1.0" encoding="utf-8"?>
<p:tagLst xmlns:a="http://schemas.openxmlformats.org/drawingml/2006/main" xmlns:r="http://schemas.openxmlformats.org/officeDocument/2006/relationships" xmlns:p="http://schemas.openxmlformats.org/presentationml/2006/main">
  <p:tag name="CHARTTYPE" val="3"/>
</p:tagLst>
</file>

<file path=ppt/tags/tag85.xml><?xml version="1.0" encoding="utf-8"?>
<p:tagLst xmlns:a="http://schemas.openxmlformats.org/drawingml/2006/main" xmlns:r="http://schemas.openxmlformats.org/officeDocument/2006/relationships" xmlns:p="http://schemas.openxmlformats.org/presentationml/2006/main">
  <p:tag name="ANSWERBULLETS" val="3"/>
  <p:tag name="TEXTLENGTH" val="142"/>
  <p:tag name="FONTSIZE" val="32"/>
  <p:tag name="BULLETTYPE" val="ppBulletArabicPeriod"/>
  <p:tag name="ANSWERTEXT" val="decision in Plessy v. Ferguson &#10;ratification of the19th amendment &#10;ratification of the 26th amendment &#10;decision in Brown v. Board of Education"/>
  <p:tag name="OLDNUMANSWERS" val="4"/>
</p:tagLst>
</file>

<file path=ppt/tags/tag8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8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88.xml><?xml version="1.0" encoding="utf-8"?>
<p:tagLst xmlns:a="http://schemas.openxmlformats.org/drawingml/2006/main" xmlns:r="http://schemas.openxmlformats.org/officeDocument/2006/relationships" xmlns:p="http://schemas.openxmlformats.org/presentationml/2006/main">
  <p:tag name="SLIDEGUID" val="C13589D561D54A0FA9A06EA2D64E77EC"/>
  <p:tag name="SLIDEID" val="C13589D561D54A0FA9A06EA2D64E77EC"/>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18. The Weimar Republic was established in Germany following World War I. An important factor leading to the collapse of the Weimar Republic and the rise of Nazi dictatorship that took Germany into World War II was"/>
  <p:tag name="ANSWERSALIAS" val="Germany’s resentment of U.S. involvement in European affairs |smicln|the rise of independence movements in Germany’s overseas colonies |smicln|Germany’s failure to rebuild its armed forces following World War I |smicln|the economic burden of war reparations (payments) to Germany’s former enemies. "/>
  <p:tag name="COUNTDOWNSECONDS" val="15"/>
  <p:tag name="VALUES" val="Incorrect|smicln|Incorrect|smicln|Incorrect|smicln|Correct"/>
</p:tagLst>
</file>

<file path=ppt/tags/tag89.xml><?xml version="1.0" encoding="utf-8"?>
<p:tagLst xmlns:a="http://schemas.openxmlformats.org/drawingml/2006/main" xmlns:r="http://schemas.openxmlformats.org/officeDocument/2006/relationships" xmlns:p="http://schemas.openxmlformats.org/presentationml/2006/main">
  <p:tag name="CHARTTYPE" val="3"/>
</p:tagLst>
</file>

<file path=ppt/tags/tag9.xml><?xml version="1.0" encoding="utf-8"?>
<p:tagLst xmlns:a="http://schemas.openxmlformats.org/drawingml/2006/main" xmlns:r="http://schemas.openxmlformats.org/officeDocument/2006/relationships" xmlns:p="http://schemas.openxmlformats.org/presentationml/2006/main">
  <p:tag name="CHARTTYPE" val="3"/>
</p:tagLst>
</file>

<file path=ppt/tags/tag90.xml><?xml version="1.0" encoding="utf-8"?>
<p:tagLst xmlns:a="http://schemas.openxmlformats.org/drawingml/2006/main" xmlns:r="http://schemas.openxmlformats.org/officeDocument/2006/relationships" xmlns:p="http://schemas.openxmlformats.org/presentationml/2006/main">
  <p:tag name="ANSWERBULLETS" val="3"/>
  <p:tag name="TEXTLENGTH" val="277"/>
  <p:tag name="FONTSIZE" val="24"/>
  <p:tag name="BULLETTYPE" val="ppBulletArabicPeriod"/>
  <p:tag name="ANSWERTEXT" val="Germany’s resentment of U.S. involvement in European affairs &#10;the rise of independence movements in Germany’s overseas colonies &#10;Germany’s failure to rebuild its armed forces following World War I &#10;the economic burden of war reparations (payments) to Germany’s former enemies. "/>
  <p:tag name="OLDNUMANSWERS" val="4"/>
</p:tagLst>
</file>

<file path=ppt/tags/tag9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92.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93.xml><?xml version="1.0" encoding="utf-8"?>
<p:tagLst xmlns:a="http://schemas.openxmlformats.org/drawingml/2006/main" xmlns:r="http://schemas.openxmlformats.org/officeDocument/2006/relationships" xmlns:p="http://schemas.openxmlformats.org/presentationml/2006/main">
  <p:tag name="SLIDEGUID" val="1A4E69B2862744809C9F134D8A87A38D"/>
  <p:tag name="SLIDEID" val="1A4E69B2862744809C9F134D8A87A38D"/>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19. What economic factor primarily contributed to the movement of African-Americans from the South to the North in the late 19th and early 20th centuries?"/>
  <p:tag name="ANSWERSALIAS" val="greater employment opportunities in urban areas |smicln|increased imports from newly acquired U.S. territories |smicln|the availability of free land under the Homestead Act |smicln|the need for agricultural workers to feed a growing population "/>
  <p:tag name="COUNTDOWNSECONDS" val="15"/>
  <p:tag name="VALUES" val="Correct|smicln|Incorrect|smicln|Incorrect|smicln|Incorrect"/>
</p:tagLst>
</file>

<file path=ppt/tags/tag94.xml><?xml version="1.0" encoding="utf-8"?>
<p:tagLst xmlns:a="http://schemas.openxmlformats.org/drawingml/2006/main" xmlns:r="http://schemas.openxmlformats.org/officeDocument/2006/relationships" xmlns:p="http://schemas.openxmlformats.org/presentationml/2006/main">
  <p:tag name="CHARTTYPE" val="3"/>
</p:tagLst>
</file>

<file path=ppt/tags/tag95.xml><?xml version="1.0" encoding="utf-8"?>
<p:tagLst xmlns:a="http://schemas.openxmlformats.org/drawingml/2006/main" xmlns:r="http://schemas.openxmlformats.org/officeDocument/2006/relationships" xmlns:p="http://schemas.openxmlformats.org/presentationml/2006/main">
  <p:tag name="ANSWERBULLETS" val="3"/>
  <p:tag name="TEXTLENGTH" val="223"/>
  <p:tag name="FONTSIZE" val="24"/>
  <p:tag name="BULLETTYPE" val="ppBulletArabicPeriod"/>
  <p:tag name="ANSWERTEXT" val="greater employment opportunities in urban areas &#10;increased imports from newly acquired U.S. territories &#10;the availability of free land under the Homestead Act &#10;the need for agricultural workers to feed a growing population "/>
  <p:tag name="OLDNUMANSWERS" val="4"/>
</p:tagLst>
</file>

<file path=ppt/tags/tag9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9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98.xml><?xml version="1.0" encoding="utf-8"?>
<p:tagLst xmlns:a="http://schemas.openxmlformats.org/drawingml/2006/main" xmlns:r="http://schemas.openxmlformats.org/officeDocument/2006/relationships" xmlns:p="http://schemas.openxmlformats.org/presentationml/2006/main">
  <p:tag name="SLIDEGUID" val="12A48D3BB34142D1BB9653111AA7341E"/>
  <p:tag name="SLIDEID" val="12A48D3BB34142D1BB9653111AA7341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Boundaries once settled should remain in place |smicln|Economic considerations will promote national unity |smicln|Political boundaries should reflect cultural characteristics |smicln|Natural boundaries should determine political boundaries"/>
  <p:tag name="COUNTDOWNSECONDS" val="15"/>
  <p:tag name="VALUES" val="Incorrect|smicln|Incorrect|smicln|Correct|smicln|Incorrect"/>
  <p:tag name="QUESTIONALIAS" val="20. The majority of people in Spain speak Spanish as their first language, but in the Basque region of Spain many people speak Basque as their first language. This is one reason many people in the Basque region believe they should separate from Spain and become an independent country. Which would be an argument of supporters of this idea? "/>
</p:tagLst>
</file>

<file path=ppt/tags/tag99.xml><?xml version="1.0" encoding="utf-8"?>
<p:tagLst xmlns:a="http://schemas.openxmlformats.org/drawingml/2006/main" xmlns:r="http://schemas.openxmlformats.org/officeDocument/2006/relationships" xmlns:p="http://schemas.openxmlformats.org/presentationml/2006/main">
  <p:tag name="CHARTTYPE" val="3"/>
</p:tagLst>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145</TotalTime>
  <Words>1828</Words>
  <Application>Microsoft Office PowerPoint</Application>
  <PresentationFormat>On-screen Show (4:3)</PresentationFormat>
  <Paragraphs>152</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Summer</vt:lpstr>
      <vt:lpstr>Chart</vt:lpstr>
      <vt:lpstr>Microsoft Graph Chart</vt:lpstr>
      <vt:lpstr>OGT Quiz #2</vt:lpstr>
      <vt:lpstr>1. The 18th Amendment to the U.S. Constitution, ratified in 1919, prohibited the manufacture or sale of alcoholic beverages. In terms of the evolution of the Constitution, the ratification of the 18th Amendment represented</vt:lpstr>
      <vt:lpstr>2. The famous American writer Mark Twain expressed his opinion about U.S. actions in the Philippines after the Spanish-American War with the following words: “I have seen that we do not intend to free, but to subjugate (place under control) the people of the Philippines. We have gone to conquer, not to redeem (save). … I am opposed to having the [American] eagle put its talons on any other land.” The New York Herald, October 15, 1900 This statement would be helpful in supporting the thesis that Mark Twain believed that </vt:lpstr>
      <vt:lpstr>3. During the late 19th and early 20th centuries, U.S. foreign policy was closely tied to domestic economic concerns. The annexation of Hawaii, the Open Door Policy with China, and the construction of the Panama Canal in Latin America were all motivated by an interest in</vt:lpstr>
      <vt:lpstr>4.The impact of television as a means of international cultural exchange is demonstrated by </vt:lpstr>
      <vt:lpstr>5.How did the U.S. government’s role in the economy change as a result of the Great Depression?</vt:lpstr>
      <vt:lpstr>6.Some countries that are dictatorships hold elections from time to time. These elections are different from elections in presidential democracies because typically elections in dictatorships</vt:lpstr>
      <vt:lpstr>7. In 1977, advocates for people with disabilities staged a series of protest demonstrations across the country. These demonstrations urged enforcement of antidiscrimination legislation. The demonstrations continued a pattern of protests for equal treatment under the law influenced by</vt:lpstr>
      <vt:lpstr>8. What was one perspective of African-Americans that was reflected in the founding of the National Association for the Advancement of Colored People (NAACP)?</vt:lpstr>
      <vt:lpstr>9. What is one direct consequence of the U.S. civil rights movement of the 1950s and 1960s?</vt:lpstr>
      <vt:lpstr>10.Which source has the appropriate qualifications to be a credible source of information about how a proposed tax cut would affect the U.S. national debt?</vt:lpstr>
      <vt:lpstr>11. If you wanted to learn what it was like to live in your town during World War II, why would reading a collection of letters written by townspeople during the war be a more credible source of information than a description in a recent history book?</vt:lpstr>
      <vt:lpstr>12. Which source of information about a candidate for the school board would likely be biased?</vt:lpstr>
      <vt:lpstr>13. The appearance in many U.S. cities of department stores, organized sporting events, musical theaters and amusement parks in the last decades of the 19th century was evidence of what effect of industrialization?</vt:lpstr>
      <vt:lpstr>14. What action by the leaders of the French Revolution demonstrates that they were influenced by Enlightenment ideas?</vt:lpstr>
      <vt:lpstr>15. Economic systems answer the question of how goods and services are produced. What is one way a country could change from a command economy to a market economy?</vt:lpstr>
      <vt:lpstr>16. Under what system of government are leaders typically chosen by church officials or religious elders?</vt:lpstr>
      <vt:lpstr>17. Minority students in public schools were given constitutional guarantees to equal educational opportunities as a result of the</vt:lpstr>
      <vt:lpstr>18. The Weimar Republic was established in Germany following World War I. An important factor leading to the collapse of the Weimar Republic and the rise of Nazi dictatorship that took Germany into World War II was</vt:lpstr>
      <vt:lpstr>19. What economic factor primarily contributed to the movement of African-Americans from the South to the North in the late 19th and early 20th centuries?</vt:lpstr>
      <vt:lpstr>20. The majority of people in Spain speak Spanish as their first language, but in the Basque region of Spain many people speak Basque as their first language. This is one reason many people in the Basque region believe they should separate from Spain and become an independent country. Which would be an argument of supporters of this idea? </vt:lpstr>
      <vt:lpstr>21. 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 </vt:lpstr>
      <vt:lpstr>22. During World War I, conscientious objectors to military service were often accused of disloyalty, and some conscientious objectors were sentenced to prison. However, other conscientious objectors were willing to accept noncombatant service. The assignment of conscientious objectors to noncombatant service was an attempt by the government to</vt:lpstr>
      <vt:lpstr>23. In a command economy, the question of what goods to produce is primarily determined by</vt:lpstr>
      <vt:lpstr>24. How do absolute monarchs differ from constitutional monarchs in their ability to use power? </vt:lpstr>
      <vt:lpstr>25. Although the 14th Amendment to the Constitution extended the rights of citizenship to “all persons” born or naturalized in the United States, discrimination on the basis of gender still existed throughout much of the country during the late1800s. Which was a consequence of this discrimination?</vt:lpstr>
    </vt:vector>
  </TitlesOfParts>
  <Company>Lakeview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OGT Quiz #2</dc:title>
  <dc:creator>Tom Preisse</dc:creator>
  <cp:lastModifiedBy>Tom Preisse</cp:lastModifiedBy>
  <cp:revision>14</cp:revision>
  <dcterms:created xsi:type="dcterms:W3CDTF">2013-02-26T11:53:27Z</dcterms:created>
  <dcterms:modified xsi:type="dcterms:W3CDTF">2013-02-27T12:17:38Z</dcterms:modified>
</cp:coreProperties>
</file>