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2" r:id="rId5"/>
    <p:sldId id="270" r:id="rId6"/>
    <p:sldId id="258" r:id="rId7"/>
    <p:sldId id="267" r:id="rId8"/>
    <p:sldId id="265" r:id="rId9"/>
    <p:sldId id="259" r:id="rId10"/>
    <p:sldId id="260" r:id="rId11"/>
    <p:sldId id="261" r:id="rId12"/>
    <p:sldId id="271" r:id="rId13"/>
    <p:sldId id="268" r:id="rId14"/>
    <p:sldId id="266" r:id="rId15"/>
    <p:sldId id="263" r:id="rId16"/>
    <p:sldId id="269" r:id="rId17"/>
    <p:sldId id="272"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extLst>
      <p:ext uri="{BB962C8B-B14F-4D97-AF65-F5344CB8AC3E}">
        <p14:creationId xmlns:p14="http://schemas.microsoft.com/office/powerpoint/2010/main" val="148299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7DE20-946F-4070-9336-658105FB6DFA}"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67DE20-946F-4070-9336-658105FB6DFA}"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7DE20-946F-4070-9336-658105FB6DFA}"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7DE20-946F-4070-9336-658105FB6DFA}"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7DE20-946F-4070-9336-658105FB6DFA}"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7DE20-946F-4070-9336-658105FB6DFA}"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ACC8-BB6A-4C00-9F31-A26A4541115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7DE20-946F-4070-9336-658105FB6DFA}"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AACC8-BB6A-4C00-9F31-A26A45411151}"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167DE20-946F-4070-9336-658105FB6DFA}" type="datetimeFigureOut">
              <a:rPr lang="en-US" smtClean="0"/>
              <a:t>2/25/2013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FFAACC8-BB6A-4C00-9F31-A26A45411151}"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1.xml"/><Relationship Id="rId7"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vmlDrawing" Target="../drawings/vmlDrawing5.v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36.xml"/><Relationship Id="rId7"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1.xml"/><Relationship Id="rId7"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vmlDrawing" Target="../drawings/vmlDrawing7.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46.xml"/><Relationship Id="rId7"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vmlDrawing" Target="../drawings/vmlDrawing8.v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1.xml"/><Relationship Id="rId7"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vmlDrawing" Target="../drawings/vmlDrawing9.v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7.xml"/><Relationship Id="rId7"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xml"/><Relationship Id="rId7"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8.xml"/><Relationship Id="rId7"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3.xml"/><Relationship Id="rId7"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438"/>
            <a:ext cx="9144000" cy="802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5387975"/>
            <a:ext cx="7117180" cy="1470025"/>
          </a:xfrm>
        </p:spPr>
        <p:txBody>
          <a:bodyPr/>
          <a:lstStyle/>
          <a:p>
            <a:r>
              <a:rPr lang="en-US" dirty="0" smtClean="0">
                <a:solidFill>
                  <a:schemeClr val="bg1">
                    <a:lumMod val="95000"/>
                    <a:lumOff val="5000"/>
                  </a:schemeClr>
                </a:solidFill>
              </a:rPr>
              <a:t>Because you slept in class too much</a:t>
            </a:r>
            <a:endParaRPr lang="en-US" dirty="0">
              <a:solidFill>
                <a:schemeClr val="bg1">
                  <a:lumMod val="95000"/>
                  <a:lumOff val="5000"/>
                </a:schemeClr>
              </a:solidFill>
            </a:endParaRP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24968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125113" cy="924475"/>
          </a:xfrm>
        </p:spPr>
        <p:txBody>
          <a:bodyPr/>
          <a:lstStyle/>
          <a:p>
            <a:r>
              <a:rPr lang="en-US" dirty="0" smtClean="0"/>
              <a:t>Imperialism</a:t>
            </a:r>
            <a:endParaRPr lang="en-US" dirty="0"/>
          </a:p>
        </p:txBody>
      </p:sp>
      <p:sp>
        <p:nvSpPr>
          <p:cNvPr id="3" name="Content Placeholder 2"/>
          <p:cNvSpPr>
            <a:spLocks noGrp="1"/>
          </p:cNvSpPr>
          <p:nvPr>
            <p:ph idx="1"/>
          </p:nvPr>
        </p:nvSpPr>
        <p:spPr>
          <a:xfrm>
            <a:off x="152400" y="1066800"/>
            <a:ext cx="8153400" cy="5562600"/>
          </a:xfrm>
        </p:spPr>
        <p:txBody>
          <a:bodyPr/>
          <a:lstStyle/>
          <a:p>
            <a:pPr marL="0" indent="0">
              <a:buNone/>
            </a:pPr>
            <a:r>
              <a:rPr lang="en-US" sz="2400" dirty="0" smtClean="0"/>
              <a:t>IV. China</a:t>
            </a:r>
          </a:p>
          <a:p>
            <a:pPr marL="0" indent="0">
              <a:buNone/>
            </a:pPr>
            <a:r>
              <a:rPr lang="en-US" sz="2400" dirty="0"/>
              <a:t>	</a:t>
            </a:r>
            <a:r>
              <a:rPr lang="en-US" sz="2400" dirty="0" smtClean="0"/>
              <a:t>A. Isolated into 1800’s</a:t>
            </a:r>
          </a:p>
          <a:p>
            <a:pPr marL="0" indent="0">
              <a:buNone/>
            </a:pPr>
            <a:r>
              <a:rPr lang="en-US" sz="2400" dirty="0"/>
              <a:t>	</a:t>
            </a:r>
            <a:r>
              <a:rPr lang="en-US" sz="2400" dirty="0" smtClean="0"/>
              <a:t>	1. British weaken Chinese </a:t>
            </a:r>
            <a:r>
              <a:rPr lang="en-US" sz="2400" dirty="0" err="1" smtClean="0"/>
              <a:t>gov.</a:t>
            </a:r>
            <a:r>
              <a:rPr lang="en-US" sz="2400" dirty="0" smtClean="0"/>
              <a:t> &amp; society to 	  	        force trade</a:t>
            </a:r>
          </a:p>
          <a:p>
            <a:pPr marL="0" indent="0">
              <a:buNone/>
            </a:pPr>
            <a:r>
              <a:rPr lang="en-US" sz="2400" dirty="0"/>
              <a:t>	</a:t>
            </a:r>
            <a:r>
              <a:rPr lang="en-US" sz="2400" dirty="0" smtClean="0"/>
              <a:t>		a. Opium War</a:t>
            </a:r>
          </a:p>
          <a:p>
            <a:pPr marL="0" indent="0">
              <a:buNone/>
            </a:pPr>
            <a:r>
              <a:rPr lang="en-US" sz="2400" dirty="0"/>
              <a:t>	</a:t>
            </a:r>
            <a:r>
              <a:rPr lang="en-US" sz="2400" dirty="0" smtClean="0"/>
              <a:t>			i. Spheres of influences</a:t>
            </a:r>
          </a:p>
          <a:p>
            <a:pPr marL="0" indent="0">
              <a:buNone/>
            </a:pPr>
            <a:r>
              <a:rPr lang="en-US" sz="2400" dirty="0"/>
              <a:t>	</a:t>
            </a:r>
            <a:r>
              <a:rPr lang="en-US" sz="2400" dirty="0" smtClean="0"/>
              <a:t>				-Taiping &amp; Boxer Rebellions</a:t>
            </a:r>
          </a:p>
          <a:p>
            <a:pPr marL="0" indent="0">
              <a:buNone/>
            </a:pPr>
            <a:r>
              <a:rPr lang="en-US" sz="2400" dirty="0"/>
              <a:t>	</a:t>
            </a:r>
            <a:r>
              <a:rPr lang="en-US" sz="2400" dirty="0" smtClean="0"/>
              <a:t>			ii. Open Door Policy</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124200" cy="275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291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580">
                                          <p:stCondLst>
                                            <p:cond delay="0"/>
                                          </p:stCondLst>
                                        </p:cTn>
                                        <p:tgtEl>
                                          <p:spTgt spid="3">
                                            <p:txEl>
                                              <p:pRg st="5" end="5"/>
                                            </p:txEl>
                                          </p:spTgt>
                                        </p:tgtEl>
                                      </p:cBhvr>
                                    </p:animEffect>
                                    <p:anim calcmode="lin" valueType="num">
                                      <p:cBhvr>
                                        <p:cTn id="6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5" end="5"/>
                                            </p:txEl>
                                          </p:spTgt>
                                        </p:tgtEl>
                                      </p:cBhvr>
                                      <p:to x="100000" y="60000"/>
                                    </p:animScale>
                                    <p:animScale>
                                      <p:cBhvr>
                                        <p:cTn id="68" dur="166" decel="50000">
                                          <p:stCondLst>
                                            <p:cond delay="676"/>
                                          </p:stCondLst>
                                        </p:cTn>
                                        <p:tgtEl>
                                          <p:spTgt spid="3">
                                            <p:txEl>
                                              <p:pRg st="5" end="5"/>
                                            </p:txEl>
                                          </p:spTgt>
                                        </p:tgtEl>
                                      </p:cBhvr>
                                      <p:to x="100000" y="100000"/>
                                    </p:animScale>
                                    <p:animScale>
                                      <p:cBhvr>
                                        <p:cTn id="69" dur="26">
                                          <p:stCondLst>
                                            <p:cond delay="1312"/>
                                          </p:stCondLst>
                                        </p:cTn>
                                        <p:tgtEl>
                                          <p:spTgt spid="3">
                                            <p:txEl>
                                              <p:pRg st="5" end="5"/>
                                            </p:txEl>
                                          </p:spTgt>
                                        </p:tgtEl>
                                      </p:cBhvr>
                                      <p:to x="100000" y="80000"/>
                                    </p:animScale>
                                    <p:animScale>
                                      <p:cBhvr>
                                        <p:cTn id="70" dur="166" decel="50000">
                                          <p:stCondLst>
                                            <p:cond delay="1338"/>
                                          </p:stCondLst>
                                        </p:cTn>
                                        <p:tgtEl>
                                          <p:spTgt spid="3">
                                            <p:txEl>
                                              <p:pRg st="5" end="5"/>
                                            </p:txEl>
                                          </p:spTgt>
                                        </p:tgtEl>
                                      </p:cBhvr>
                                      <p:to x="100000" y="100000"/>
                                    </p:animScale>
                                    <p:animScale>
                                      <p:cBhvr>
                                        <p:cTn id="71" dur="26">
                                          <p:stCondLst>
                                            <p:cond delay="1642"/>
                                          </p:stCondLst>
                                        </p:cTn>
                                        <p:tgtEl>
                                          <p:spTgt spid="3">
                                            <p:txEl>
                                              <p:pRg st="5" end="5"/>
                                            </p:txEl>
                                          </p:spTgt>
                                        </p:tgtEl>
                                      </p:cBhvr>
                                      <p:to x="100000" y="90000"/>
                                    </p:animScale>
                                    <p:animScale>
                                      <p:cBhvr>
                                        <p:cTn id="72" dur="166" decel="50000">
                                          <p:stCondLst>
                                            <p:cond delay="1668"/>
                                          </p:stCondLst>
                                        </p:cTn>
                                        <p:tgtEl>
                                          <p:spTgt spid="3">
                                            <p:txEl>
                                              <p:pRg st="5" end="5"/>
                                            </p:txEl>
                                          </p:spTgt>
                                        </p:tgtEl>
                                      </p:cBhvr>
                                      <p:to x="100000" y="100000"/>
                                    </p:animScale>
                                    <p:animScale>
                                      <p:cBhvr>
                                        <p:cTn id="73" dur="26">
                                          <p:stCondLst>
                                            <p:cond delay="1808"/>
                                          </p:stCondLst>
                                        </p:cTn>
                                        <p:tgtEl>
                                          <p:spTgt spid="3">
                                            <p:txEl>
                                              <p:pRg st="5" end="5"/>
                                            </p:txEl>
                                          </p:spTgt>
                                        </p:tgtEl>
                                      </p:cBhvr>
                                      <p:to x="100000" y="95000"/>
                                    </p:animScale>
                                    <p:animScale>
                                      <p:cBhvr>
                                        <p:cTn id="74" dur="166" decel="50000">
                                          <p:stCondLst>
                                            <p:cond delay="1834"/>
                                          </p:stCondLst>
                                        </p:cTn>
                                        <p:tgtEl>
                                          <p:spTgt spid="3">
                                            <p:txEl>
                                              <p:pRg st="5" end="5"/>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wipe(down)">
                                      <p:cBhvr>
                                        <p:cTn id="77" dur="580">
                                          <p:stCondLst>
                                            <p:cond delay="0"/>
                                          </p:stCondLst>
                                        </p:cTn>
                                        <p:tgtEl>
                                          <p:spTgt spid="3">
                                            <p:txEl>
                                              <p:pRg st="6" end="6"/>
                                            </p:txEl>
                                          </p:spTgt>
                                        </p:tgtEl>
                                      </p:cBhvr>
                                    </p:animEffect>
                                    <p:anim calcmode="lin" valueType="num">
                                      <p:cBhvr>
                                        <p:cTn id="7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6" end="6"/>
                                            </p:txEl>
                                          </p:spTgt>
                                        </p:tgtEl>
                                      </p:cBhvr>
                                      <p:to x="100000" y="60000"/>
                                    </p:animScale>
                                    <p:animScale>
                                      <p:cBhvr>
                                        <p:cTn id="84" dur="166" decel="50000">
                                          <p:stCondLst>
                                            <p:cond delay="676"/>
                                          </p:stCondLst>
                                        </p:cTn>
                                        <p:tgtEl>
                                          <p:spTgt spid="3">
                                            <p:txEl>
                                              <p:pRg st="6" end="6"/>
                                            </p:txEl>
                                          </p:spTgt>
                                        </p:tgtEl>
                                      </p:cBhvr>
                                      <p:to x="100000" y="100000"/>
                                    </p:animScale>
                                    <p:animScale>
                                      <p:cBhvr>
                                        <p:cTn id="85" dur="26">
                                          <p:stCondLst>
                                            <p:cond delay="1312"/>
                                          </p:stCondLst>
                                        </p:cTn>
                                        <p:tgtEl>
                                          <p:spTgt spid="3">
                                            <p:txEl>
                                              <p:pRg st="6" end="6"/>
                                            </p:txEl>
                                          </p:spTgt>
                                        </p:tgtEl>
                                      </p:cBhvr>
                                      <p:to x="100000" y="80000"/>
                                    </p:animScale>
                                    <p:animScale>
                                      <p:cBhvr>
                                        <p:cTn id="86" dur="166" decel="50000">
                                          <p:stCondLst>
                                            <p:cond delay="1338"/>
                                          </p:stCondLst>
                                        </p:cTn>
                                        <p:tgtEl>
                                          <p:spTgt spid="3">
                                            <p:txEl>
                                              <p:pRg st="6" end="6"/>
                                            </p:txEl>
                                          </p:spTgt>
                                        </p:tgtEl>
                                      </p:cBhvr>
                                      <p:to x="100000" y="100000"/>
                                    </p:animScale>
                                    <p:animScale>
                                      <p:cBhvr>
                                        <p:cTn id="87" dur="26">
                                          <p:stCondLst>
                                            <p:cond delay="1642"/>
                                          </p:stCondLst>
                                        </p:cTn>
                                        <p:tgtEl>
                                          <p:spTgt spid="3">
                                            <p:txEl>
                                              <p:pRg st="6" end="6"/>
                                            </p:txEl>
                                          </p:spTgt>
                                        </p:tgtEl>
                                      </p:cBhvr>
                                      <p:to x="100000" y="90000"/>
                                    </p:animScale>
                                    <p:animScale>
                                      <p:cBhvr>
                                        <p:cTn id="88" dur="166" decel="50000">
                                          <p:stCondLst>
                                            <p:cond delay="1668"/>
                                          </p:stCondLst>
                                        </p:cTn>
                                        <p:tgtEl>
                                          <p:spTgt spid="3">
                                            <p:txEl>
                                              <p:pRg st="6" end="6"/>
                                            </p:txEl>
                                          </p:spTgt>
                                        </p:tgtEl>
                                      </p:cBhvr>
                                      <p:to x="100000" y="100000"/>
                                    </p:animScale>
                                    <p:animScale>
                                      <p:cBhvr>
                                        <p:cTn id="89" dur="26">
                                          <p:stCondLst>
                                            <p:cond delay="1808"/>
                                          </p:stCondLst>
                                        </p:cTn>
                                        <p:tgtEl>
                                          <p:spTgt spid="3">
                                            <p:txEl>
                                              <p:pRg st="6" end="6"/>
                                            </p:txEl>
                                          </p:spTgt>
                                        </p:tgtEl>
                                      </p:cBhvr>
                                      <p:to x="100000" y="95000"/>
                                    </p:animScale>
                                    <p:animScale>
                                      <p:cBhvr>
                                        <p:cTn id="9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a:xfrm>
            <a:off x="1009443" y="1807361"/>
            <a:ext cx="7125112" cy="4898239"/>
          </a:xfrm>
        </p:spPr>
        <p:txBody>
          <a:bodyPr/>
          <a:lstStyle/>
          <a:p>
            <a:pPr marL="0" indent="0">
              <a:buNone/>
            </a:pPr>
            <a:r>
              <a:rPr lang="en-US" dirty="0" smtClean="0"/>
              <a:t>V. U.S. Imperialism</a:t>
            </a:r>
          </a:p>
          <a:p>
            <a:pPr marL="0" indent="0">
              <a:buNone/>
            </a:pPr>
            <a:r>
              <a:rPr lang="en-US" dirty="0"/>
              <a:t>	</a:t>
            </a:r>
            <a:r>
              <a:rPr lang="en-US" dirty="0" smtClean="0"/>
              <a:t>A. Japan</a:t>
            </a:r>
          </a:p>
          <a:p>
            <a:pPr marL="0" indent="0">
              <a:buNone/>
            </a:pPr>
            <a:r>
              <a:rPr lang="en-US" dirty="0"/>
              <a:t>	</a:t>
            </a:r>
            <a:r>
              <a:rPr lang="en-US" dirty="0" smtClean="0"/>
              <a:t>B. Hawaii – Planters &amp; U.S. Marines</a:t>
            </a:r>
          </a:p>
          <a:p>
            <a:pPr marL="0" indent="0">
              <a:buNone/>
            </a:pPr>
            <a:r>
              <a:rPr lang="en-US" dirty="0"/>
              <a:t>	</a:t>
            </a:r>
            <a:r>
              <a:rPr lang="en-US" dirty="0" smtClean="0"/>
              <a:t>C. Spanish-American War</a:t>
            </a:r>
          </a:p>
          <a:p>
            <a:pPr marL="0" indent="0">
              <a:buNone/>
            </a:pPr>
            <a:r>
              <a:rPr lang="en-US" dirty="0"/>
              <a:t>	</a:t>
            </a:r>
            <a:r>
              <a:rPr lang="en-US" dirty="0" smtClean="0"/>
              <a:t>	1. Battle’s in Philippines &amp; Cuba against Spain</a:t>
            </a:r>
          </a:p>
          <a:p>
            <a:pPr marL="0" indent="0">
              <a:buNone/>
            </a:pPr>
            <a:r>
              <a:rPr lang="en-US" dirty="0"/>
              <a:t>	</a:t>
            </a:r>
            <a:r>
              <a:rPr lang="en-US" dirty="0" smtClean="0"/>
              <a:t>		a. gain:</a:t>
            </a:r>
          </a:p>
          <a:p>
            <a:pPr marL="0" indent="0">
              <a:buNone/>
            </a:pPr>
            <a:r>
              <a:rPr lang="en-US" dirty="0"/>
              <a:t>	</a:t>
            </a:r>
            <a:r>
              <a:rPr lang="en-US" dirty="0" smtClean="0"/>
              <a:t>			-Guam</a:t>
            </a:r>
          </a:p>
          <a:p>
            <a:pPr marL="0" indent="0">
              <a:buNone/>
            </a:pPr>
            <a:r>
              <a:rPr lang="en-US" dirty="0"/>
              <a:t>	</a:t>
            </a:r>
            <a:r>
              <a:rPr lang="en-US" dirty="0" smtClean="0"/>
              <a:t>			-Philippines</a:t>
            </a:r>
          </a:p>
          <a:p>
            <a:pPr marL="0" indent="0">
              <a:buNone/>
            </a:pPr>
            <a:r>
              <a:rPr lang="en-US" dirty="0"/>
              <a:t>	</a:t>
            </a:r>
            <a:r>
              <a:rPr lang="en-US" dirty="0" smtClean="0"/>
              <a:t>			-Puerto Rico</a:t>
            </a:r>
          </a:p>
          <a:p>
            <a:pPr marL="0" indent="0">
              <a:buNone/>
            </a:pPr>
            <a:r>
              <a:rPr lang="en-US" dirty="0"/>
              <a:t>	</a:t>
            </a:r>
            <a:r>
              <a:rPr lang="en-US" dirty="0" smtClean="0"/>
              <a:t>		b. Cuba becomes an American protectorate</a:t>
            </a:r>
          </a:p>
          <a:p>
            <a:pPr marL="0" indent="0">
              <a:buNone/>
            </a:pPr>
            <a:r>
              <a:rPr lang="en-US" dirty="0" smtClean="0"/>
              <a:t>**America becomes a powerful force**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854" y="457200"/>
            <a:ext cx="33950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2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580">
                                          <p:stCondLst>
                                            <p:cond delay="0"/>
                                          </p:stCondLst>
                                        </p:cTn>
                                        <p:tgtEl>
                                          <p:spTgt spid="3">
                                            <p:txEl>
                                              <p:pRg st="5" end="5"/>
                                            </p:txEl>
                                          </p:spTgt>
                                        </p:tgtEl>
                                      </p:cBhvr>
                                    </p:animEffect>
                                    <p:anim calcmode="lin" valueType="num">
                                      <p:cBhvr>
                                        <p:cTn id="7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5" end="5"/>
                                            </p:txEl>
                                          </p:spTgt>
                                        </p:tgtEl>
                                      </p:cBhvr>
                                      <p:to x="100000" y="60000"/>
                                    </p:animScale>
                                    <p:animScale>
                                      <p:cBhvr>
                                        <p:cTn id="84" dur="166" decel="50000">
                                          <p:stCondLst>
                                            <p:cond delay="676"/>
                                          </p:stCondLst>
                                        </p:cTn>
                                        <p:tgtEl>
                                          <p:spTgt spid="3">
                                            <p:txEl>
                                              <p:pRg st="5" end="5"/>
                                            </p:txEl>
                                          </p:spTgt>
                                        </p:tgtEl>
                                      </p:cBhvr>
                                      <p:to x="100000" y="100000"/>
                                    </p:animScale>
                                    <p:animScale>
                                      <p:cBhvr>
                                        <p:cTn id="85" dur="26">
                                          <p:stCondLst>
                                            <p:cond delay="1312"/>
                                          </p:stCondLst>
                                        </p:cTn>
                                        <p:tgtEl>
                                          <p:spTgt spid="3">
                                            <p:txEl>
                                              <p:pRg st="5" end="5"/>
                                            </p:txEl>
                                          </p:spTgt>
                                        </p:tgtEl>
                                      </p:cBhvr>
                                      <p:to x="100000" y="80000"/>
                                    </p:animScale>
                                    <p:animScale>
                                      <p:cBhvr>
                                        <p:cTn id="86" dur="166" decel="50000">
                                          <p:stCondLst>
                                            <p:cond delay="1338"/>
                                          </p:stCondLst>
                                        </p:cTn>
                                        <p:tgtEl>
                                          <p:spTgt spid="3">
                                            <p:txEl>
                                              <p:pRg st="5" end="5"/>
                                            </p:txEl>
                                          </p:spTgt>
                                        </p:tgtEl>
                                      </p:cBhvr>
                                      <p:to x="100000" y="100000"/>
                                    </p:animScale>
                                    <p:animScale>
                                      <p:cBhvr>
                                        <p:cTn id="87" dur="26">
                                          <p:stCondLst>
                                            <p:cond delay="1642"/>
                                          </p:stCondLst>
                                        </p:cTn>
                                        <p:tgtEl>
                                          <p:spTgt spid="3">
                                            <p:txEl>
                                              <p:pRg st="5" end="5"/>
                                            </p:txEl>
                                          </p:spTgt>
                                        </p:tgtEl>
                                      </p:cBhvr>
                                      <p:to x="100000" y="90000"/>
                                    </p:animScale>
                                    <p:animScale>
                                      <p:cBhvr>
                                        <p:cTn id="88" dur="166" decel="50000">
                                          <p:stCondLst>
                                            <p:cond delay="1668"/>
                                          </p:stCondLst>
                                        </p:cTn>
                                        <p:tgtEl>
                                          <p:spTgt spid="3">
                                            <p:txEl>
                                              <p:pRg st="5" end="5"/>
                                            </p:txEl>
                                          </p:spTgt>
                                        </p:tgtEl>
                                      </p:cBhvr>
                                      <p:to x="100000" y="100000"/>
                                    </p:animScale>
                                    <p:animScale>
                                      <p:cBhvr>
                                        <p:cTn id="89" dur="26">
                                          <p:stCondLst>
                                            <p:cond delay="1808"/>
                                          </p:stCondLst>
                                        </p:cTn>
                                        <p:tgtEl>
                                          <p:spTgt spid="3">
                                            <p:txEl>
                                              <p:pRg st="5" end="5"/>
                                            </p:txEl>
                                          </p:spTgt>
                                        </p:tgtEl>
                                      </p:cBhvr>
                                      <p:to x="100000" y="95000"/>
                                    </p:animScale>
                                    <p:animScale>
                                      <p:cBhvr>
                                        <p:cTn id="90" dur="166" decel="50000">
                                          <p:stCondLst>
                                            <p:cond delay="1834"/>
                                          </p:stCondLst>
                                        </p:cTn>
                                        <p:tgtEl>
                                          <p:spTgt spid="3">
                                            <p:txEl>
                                              <p:pRg st="5" end="5"/>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wipe(down)">
                                      <p:cBhvr>
                                        <p:cTn id="93" dur="580">
                                          <p:stCondLst>
                                            <p:cond delay="0"/>
                                          </p:stCondLst>
                                        </p:cTn>
                                        <p:tgtEl>
                                          <p:spTgt spid="3">
                                            <p:txEl>
                                              <p:pRg st="6" end="6"/>
                                            </p:txEl>
                                          </p:spTgt>
                                        </p:tgtEl>
                                      </p:cBhvr>
                                    </p:animEffect>
                                    <p:anim calcmode="lin" valueType="num">
                                      <p:cBhvr>
                                        <p:cTn id="9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6" end="6"/>
                                            </p:txEl>
                                          </p:spTgt>
                                        </p:tgtEl>
                                      </p:cBhvr>
                                      <p:to x="100000" y="60000"/>
                                    </p:animScale>
                                    <p:animScale>
                                      <p:cBhvr>
                                        <p:cTn id="100" dur="166" decel="50000">
                                          <p:stCondLst>
                                            <p:cond delay="676"/>
                                          </p:stCondLst>
                                        </p:cTn>
                                        <p:tgtEl>
                                          <p:spTgt spid="3">
                                            <p:txEl>
                                              <p:pRg st="6" end="6"/>
                                            </p:txEl>
                                          </p:spTgt>
                                        </p:tgtEl>
                                      </p:cBhvr>
                                      <p:to x="100000" y="100000"/>
                                    </p:animScale>
                                    <p:animScale>
                                      <p:cBhvr>
                                        <p:cTn id="101" dur="26">
                                          <p:stCondLst>
                                            <p:cond delay="1312"/>
                                          </p:stCondLst>
                                        </p:cTn>
                                        <p:tgtEl>
                                          <p:spTgt spid="3">
                                            <p:txEl>
                                              <p:pRg st="6" end="6"/>
                                            </p:txEl>
                                          </p:spTgt>
                                        </p:tgtEl>
                                      </p:cBhvr>
                                      <p:to x="100000" y="80000"/>
                                    </p:animScale>
                                    <p:animScale>
                                      <p:cBhvr>
                                        <p:cTn id="102" dur="166" decel="50000">
                                          <p:stCondLst>
                                            <p:cond delay="1338"/>
                                          </p:stCondLst>
                                        </p:cTn>
                                        <p:tgtEl>
                                          <p:spTgt spid="3">
                                            <p:txEl>
                                              <p:pRg st="6" end="6"/>
                                            </p:txEl>
                                          </p:spTgt>
                                        </p:tgtEl>
                                      </p:cBhvr>
                                      <p:to x="100000" y="100000"/>
                                    </p:animScale>
                                    <p:animScale>
                                      <p:cBhvr>
                                        <p:cTn id="103" dur="26">
                                          <p:stCondLst>
                                            <p:cond delay="1642"/>
                                          </p:stCondLst>
                                        </p:cTn>
                                        <p:tgtEl>
                                          <p:spTgt spid="3">
                                            <p:txEl>
                                              <p:pRg st="6" end="6"/>
                                            </p:txEl>
                                          </p:spTgt>
                                        </p:tgtEl>
                                      </p:cBhvr>
                                      <p:to x="100000" y="90000"/>
                                    </p:animScale>
                                    <p:animScale>
                                      <p:cBhvr>
                                        <p:cTn id="104" dur="166" decel="50000">
                                          <p:stCondLst>
                                            <p:cond delay="1668"/>
                                          </p:stCondLst>
                                        </p:cTn>
                                        <p:tgtEl>
                                          <p:spTgt spid="3">
                                            <p:txEl>
                                              <p:pRg st="6" end="6"/>
                                            </p:txEl>
                                          </p:spTgt>
                                        </p:tgtEl>
                                      </p:cBhvr>
                                      <p:to x="100000" y="100000"/>
                                    </p:animScale>
                                    <p:animScale>
                                      <p:cBhvr>
                                        <p:cTn id="105" dur="26">
                                          <p:stCondLst>
                                            <p:cond delay="1808"/>
                                          </p:stCondLst>
                                        </p:cTn>
                                        <p:tgtEl>
                                          <p:spTgt spid="3">
                                            <p:txEl>
                                              <p:pRg st="6" end="6"/>
                                            </p:txEl>
                                          </p:spTgt>
                                        </p:tgtEl>
                                      </p:cBhvr>
                                      <p:to x="100000" y="95000"/>
                                    </p:animScale>
                                    <p:animScale>
                                      <p:cBhvr>
                                        <p:cTn id="106" dur="166" decel="50000">
                                          <p:stCondLst>
                                            <p:cond delay="1834"/>
                                          </p:stCondLst>
                                        </p:cTn>
                                        <p:tgtEl>
                                          <p:spTgt spid="3">
                                            <p:txEl>
                                              <p:pRg st="6" end="6"/>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Effect transition="in" filter="wipe(down)">
                                      <p:cBhvr>
                                        <p:cTn id="109" dur="580">
                                          <p:stCondLst>
                                            <p:cond delay="0"/>
                                          </p:stCondLst>
                                        </p:cTn>
                                        <p:tgtEl>
                                          <p:spTgt spid="3">
                                            <p:txEl>
                                              <p:pRg st="7" end="7"/>
                                            </p:txEl>
                                          </p:spTgt>
                                        </p:tgtEl>
                                      </p:cBhvr>
                                    </p:animEffect>
                                    <p:anim calcmode="lin" valueType="num">
                                      <p:cBhvr>
                                        <p:cTn id="11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7" end="7"/>
                                            </p:txEl>
                                          </p:spTgt>
                                        </p:tgtEl>
                                      </p:cBhvr>
                                      <p:to x="100000" y="60000"/>
                                    </p:animScale>
                                    <p:animScale>
                                      <p:cBhvr>
                                        <p:cTn id="116" dur="166" decel="50000">
                                          <p:stCondLst>
                                            <p:cond delay="676"/>
                                          </p:stCondLst>
                                        </p:cTn>
                                        <p:tgtEl>
                                          <p:spTgt spid="3">
                                            <p:txEl>
                                              <p:pRg st="7" end="7"/>
                                            </p:txEl>
                                          </p:spTgt>
                                        </p:tgtEl>
                                      </p:cBhvr>
                                      <p:to x="100000" y="100000"/>
                                    </p:animScale>
                                    <p:animScale>
                                      <p:cBhvr>
                                        <p:cTn id="117" dur="26">
                                          <p:stCondLst>
                                            <p:cond delay="1312"/>
                                          </p:stCondLst>
                                        </p:cTn>
                                        <p:tgtEl>
                                          <p:spTgt spid="3">
                                            <p:txEl>
                                              <p:pRg st="7" end="7"/>
                                            </p:txEl>
                                          </p:spTgt>
                                        </p:tgtEl>
                                      </p:cBhvr>
                                      <p:to x="100000" y="80000"/>
                                    </p:animScale>
                                    <p:animScale>
                                      <p:cBhvr>
                                        <p:cTn id="118" dur="166" decel="50000">
                                          <p:stCondLst>
                                            <p:cond delay="1338"/>
                                          </p:stCondLst>
                                        </p:cTn>
                                        <p:tgtEl>
                                          <p:spTgt spid="3">
                                            <p:txEl>
                                              <p:pRg st="7" end="7"/>
                                            </p:txEl>
                                          </p:spTgt>
                                        </p:tgtEl>
                                      </p:cBhvr>
                                      <p:to x="100000" y="100000"/>
                                    </p:animScale>
                                    <p:animScale>
                                      <p:cBhvr>
                                        <p:cTn id="119" dur="26">
                                          <p:stCondLst>
                                            <p:cond delay="1642"/>
                                          </p:stCondLst>
                                        </p:cTn>
                                        <p:tgtEl>
                                          <p:spTgt spid="3">
                                            <p:txEl>
                                              <p:pRg st="7" end="7"/>
                                            </p:txEl>
                                          </p:spTgt>
                                        </p:tgtEl>
                                      </p:cBhvr>
                                      <p:to x="100000" y="90000"/>
                                    </p:animScale>
                                    <p:animScale>
                                      <p:cBhvr>
                                        <p:cTn id="120" dur="166" decel="50000">
                                          <p:stCondLst>
                                            <p:cond delay="1668"/>
                                          </p:stCondLst>
                                        </p:cTn>
                                        <p:tgtEl>
                                          <p:spTgt spid="3">
                                            <p:txEl>
                                              <p:pRg st="7" end="7"/>
                                            </p:txEl>
                                          </p:spTgt>
                                        </p:tgtEl>
                                      </p:cBhvr>
                                      <p:to x="100000" y="100000"/>
                                    </p:animScale>
                                    <p:animScale>
                                      <p:cBhvr>
                                        <p:cTn id="121" dur="26">
                                          <p:stCondLst>
                                            <p:cond delay="1808"/>
                                          </p:stCondLst>
                                        </p:cTn>
                                        <p:tgtEl>
                                          <p:spTgt spid="3">
                                            <p:txEl>
                                              <p:pRg st="7" end="7"/>
                                            </p:txEl>
                                          </p:spTgt>
                                        </p:tgtEl>
                                      </p:cBhvr>
                                      <p:to x="100000" y="95000"/>
                                    </p:animScale>
                                    <p:animScale>
                                      <p:cBhvr>
                                        <p:cTn id="122" dur="166" decel="50000">
                                          <p:stCondLst>
                                            <p:cond delay="1834"/>
                                          </p:stCondLst>
                                        </p:cTn>
                                        <p:tgtEl>
                                          <p:spTgt spid="3">
                                            <p:txEl>
                                              <p:pRg st="7" end="7"/>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3">
                                            <p:txEl>
                                              <p:pRg st="8" end="8"/>
                                            </p:txEl>
                                          </p:spTgt>
                                        </p:tgtEl>
                                        <p:attrNameLst>
                                          <p:attrName>style.visibility</p:attrName>
                                        </p:attrNameLst>
                                      </p:cBhvr>
                                      <p:to>
                                        <p:strVal val="visible"/>
                                      </p:to>
                                    </p:set>
                                    <p:animEffect transition="in" filter="wipe(down)">
                                      <p:cBhvr>
                                        <p:cTn id="125" dur="580">
                                          <p:stCondLst>
                                            <p:cond delay="0"/>
                                          </p:stCondLst>
                                        </p:cTn>
                                        <p:tgtEl>
                                          <p:spTgt spid="3">
                                            <p:txEl>
                                              <p:pRg st="8" end="8"/>
                                            </p:txEl>
                                          </p:spTgt>
                                        </p:tgtEl>
                                      </p:cBhvr>
                                    </p:animEffect>
                                    <p:anim calcmode="lin" valueType="num">
                                      <p:cBhvr>
                                        <p:cTn id="12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8" end="8"/>
                                            </p:txEl>
                                          </p:spTgt>
                                        </p:tgtEl>
                                      </p:cBhvr>
                                      <p:to x="100000" y="60000"/>
                                    </p:animScale>
                                    <p:animScale>
                                      <p:cBhvr>
                                        <p:cTn id="132" dur="166" decel="50000">
                                          <p:stCondLst>
                                            <p:cond delay="676"/>
                                          </p:stCondLst>
                                        </p:cTn>
                                        <p:tgtEl>
                                          <p:spTgt spid="3">
                                            <p:txEl>
                                              <p:pRg st="8" end="8"/>
                                            </p:txEl>
                                          </p:spTgt>
                                        </p:tgtEl>
                                      </p:cBhvr>
                                      <p:to x="100000" y="100000"/>
                                    </p:animScale>
                                    <p:animScale>
                                      <p:cBhvr>
                                        <p:cTn id="133" dur="26">
                                          <p:stCondLst>
                                            <p:cond delay="1312"/>
                                          </p:stCondLst>
                                        </p:cTn>
                                        <p:tgtEl>
                                          <p:spTgt spid="3">
                                            <p:txEl>
                                              <p:pRg st="8" end="8"/>
                                            </p:txEl>
                                          </p:spTgt>
                                        </p:tgtEl>
                                      </p:cBhvr>
                                      <p:to x="100000" y="80000"/>
                                    </p:animScale>
                                    <p:animScale>
                                      <p:cBhvr>
                                        <p:cTn id="134" dur="166" decel="50000">
                                          <p:stCondLst>
                                            <p:cond delay="1338"/>
                                          </p:stCondLst>
                                        </p:cTn>
                                        <p:tgtEl>
                                          <p:spTgt spid="3">
                                            <p:txEl>
                                              <p:pRg st="8" end="8"/>
                                            </p:txEl>
                                          </p:spTgt>
                                        </p:tgtEl>
                                      </p:cBhvr>
                                      <p:to x="100000" y="100000"/>
                                    </p:animScale>
                                    <p:animScale>
                                      <p:cBhvr>
                                        <p:cTn id="135" dur="26">
                                          <p:stCondLst>
                                            <p:cond delay="1642"/>
                                          </p:stCondLst>
                                        </p:cTn>
                                        <p:tgtEl>
                                          <p:spTgt spid="3">
                                            <p:txEl>
                                              <p:pRg st="8" end="8"/>
                                            </p:txEl>
                                          </p:spTgt>
                                        </p:tgtEl>
                                      </p:cBhvr>
                                      <p:to x="100000" y="90000"/>
                                    </p:animScale>
                                    <p:animScale>
                                      <p:cBhvr>
                                        <p:cTn id="136" dur="166" decel="50000">
                                          <p:stCondLst>
                                            <p:cond delay="1668"/>
                                          </p:stCondLst>
                                        </p:cTn>
                                        <p:tgtEl>
                                          <p:spTgt spid="3">
                                            <p:txEl>
                                              <p:pRg st="8" end="8"/>
                                            </p:txEl>
                                          </p:spTgt>
                                        </p:tgtEl>
                                      </p:cBhvr>
                                      <p:to x="100000" y="100000"/>
                                    </p:animScale>
                                    <p:animScale>
                                      <p:cBhvr>
                                        <p:cTn id="137" dur="26">
                                          <p:stCondLst>
                                            <p:cond delay="1808"/>
                                          </p:stCondLst>
                                        </p:cTn>
                                        <p:tgtEl>
                                          <p:spTgt spid="3">
                                            <p:txEl>
                                              <p:pRg st="8" end="8"/>
                                            </p:txEl>
                                          </p:spTgt>
                                        </p:tgtEl>
                                      </p:cBhvr>
                                      <p:to x="100000" y="95000"/>
                                    </p:animScale>
                                    <p:animScale>
                                      <p:cBhvr>
                                        <p:cTn id="138" dur="166" decel="50000">
                                          <p:stCondLst>
                                            <p:cond delay="1834"/>
                                          </p:stCondLst>
                                        </p:cTn>
                                        <p:tgtEl>
                                          <p:spTgt spid="3">
                                            <p:txEl>
                                              <p:pRg st="8" end="8"/>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3">
                                            <p:txEl>
                                              <p:pRg st="9" end="9"/>
                                            </p:txEl>
                                          </p:spTgt>
                                        </p:tgtEl>
                                        <p:attrNameLst>
                                          <p:attrName>style.visibility</p:attrName>
                                        </p:attrNameLst>
                                      </p:cBhvr>
                                      <p:to>
                                        <p:strVal val="visible"/>
                                      </p:to>
                                    </p:set>
                                    <p:animEffect transition="in" filter="wipe(down)">
                                      <p:cBhvr>
                                        <p:cTn id="141" dur="580">
                                          <p:stCondLst>
                                            <p:cond delay="0"/>
                                          </p:stCondLst>
                                        </p:cTn>
                                        <p:tgtEl>
                                          <p:spTgt spid="3">
                                            <p:txEl>
                                              <p:pRg st="9" end="9"/>
                                            </p:txEl>
                                          </p:spTgt>
                                        </p:tgtEl>
                                      </p:cBhvr>
                                    </p:animEffect>
                                    <p:anim calcmode="lin" valueType="num">
                                      <p:cBhvr>
                                        <p:cTn id="14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9" end="9"/>
                                            </p:txEl>
                                          </p:spTgt>
                                        </p:tgtEl>
                                      </p:cBhvr>
                                      <p:to x="100000" y="60000"/>
                                    </p:animScale>
                                    <p:animScale>
                                      <p:cBhvr>
                                        <p:cTn id="148" dur="166" decel="50000">
                                          <p:stCondLst>
                                            <p:cond delay="676"/>
                                          </p:stCondLst>
                                        </p:cTn>
                                        <p:tgtEl>
                                          <p:spTgt spid="3">
                                            <p:txEl>
                                              <p:pRg st="9" end="9"/>
                                            </p:txEl>
                                          </p:spTgt>
                                        </p:tgtEl>
                                      </p:cBhvr>
                                      <p:to x="100000" y="100000"/>
                                    </p:animScale>
                                    <p:animScale>
                                      <p:cBhvr>
                                        <p:cTn id="149" dur="26">
                                          <p:stCondLst>
                                            <p:cond delay="1312"/>
                                          </p:stCondLst>
                                        </p:cTn>
                                        <p:tgtEl>
                                          <p:spTgt spid="3">
                                            <p:txEl>
                                              <p:pRg st="9" end="9"/>
                                            </p:txEl>
                                          </p:spTgt>
                                        </p:tgtEl>
                                      </p:cBhvr>
                                      <p:to x="100000" y="80000"/>
                                    </p:animScale>
                                    <p:animScale>
                                      <p:cBhvr>
                                        <p:cTn id="150" dur="166" decel="50000">
                                          <p:stCondLst>
                                            <p:cond delay="1338"/>
                                          </p:stCondLst>
                                        </p:cTn>
                                        <p:tgtEl>
                                          <p:spTgt spid="3">
                                            <p:txEl>
                                              <p:pRg st="9" end="9"/>
                                            </p:txEl>
                                          </p:spTgt>
                                        </p:tgtEl>
                                      </p:cBhvr>
                                      <p:to x="100000" y="100000"/>
                                    </p:animScale>
                                    <p:animScale>
                                      <p:cBhvr>
                                        <p:cTn id="151" dur="26">
                                          <p:stCondLst>
                                            <p:cond delay="1642"/>
                                          </p:stCondLst>
                                        </p:cTn>
                                        <p:tgtEl>
                                          <p:spTgt spid="3">
                                            <p:txEl>
                                              <p:pRg st="9" end="9"/>
                                            </p:txEl>
                                          </p:spTgt>
                                        </p:tgtEl>
                                      </p:cBhvr>
                                      <p:to x="100000" y="90000"/>
                                    </p:animScale>
                                    <p:animScale>
                                      <p:cBhvr>
                                        <p:cTn id="152" dur="166" decel="50000">
                                          <p:stCondLst>
                                            <p:cond delay="1668"/>
                                          </p:stCondLst>
                                        </p:cTn>
                                        <p:tgtEl>
                                          <p:spTgt spid="3">
                                            <p:txEl>
                                              <p:pRg st="9" end="9"/>
                                            </p:txEl>
                                          </p:spTgt>
                                        </p:tgtEl>
                                      </p:cBhvr>
                                      <p:to x="100000" y="100000"/>
                                    </p:animScale>
                                    <p:animScale>
                                      <p:cBhvr>
                                        <p:cTn id="153" dur="26">
                                          <p:stCondLst>
                                            <p:cond delay="1808"/>
                                          </p:stCondLst>
                                        </p:cTn>
                                        <p:tgtEl>
                                          <p:spTgt spid="3">
                                            <p:txEl>
                                              <p:pRg st="9" end="9"/>
                                            </p:txEl>
                                          </p:spTgt>
                                        </p:tgtEl>
                                      </p:cBhvr>
                                      <p:to x="100000" y="95000"/>
                                    </p:animScale>
                                    <p:animScale>
                                      <p:cBhvr>
                                        <p:cTn id="154" dur="166" decel="50000">
                                          <p:stCondLst>
                                            <p:cond delay="1834"/>
                                          </p:stCondLst>
                                        </p:cTn>
                                        <p:tgtEl>
                                          <p:spTgt spid="3">
                                            <p:txEl>
                                              <p:pRg st="9" end="9"/>
                                            </p:txEl>
                                          </p:spTgt>
                                        </p:tgtEl>
                                      </p:cBhvr>
                                      <p:to x="100000" y="100000"/>
                                    </p:animScale>
                                  </p:childTnLst>
                                </p:cTn>
                              </p:par>
                              <p:par>
                                <p:cTn id="155" presetID="26" presetClass="entr" presetSubtype="0" fill="hold" nodeType="withEffect">
                                  <p:stCondLst>
                                    <p:cond delay="0"/>
                                  </p:stCondLst>
                                  <p:childTnLst>
                                    <p:set>
                                      <p:cBhvr>
                                        <p:cTn id="156" dur="1" fill="hold">
                                          <p:stCondLst>
                                            <p:cond delay="0"/>
                                          </p:stCondLst>
                                        </p:cTn>
                                        <p:tgtEl>
                                          <p:spTgt spid="3">
                                            <p:txEl>
                                              <p:pRg st="10" end="10"/>
                                            </p:txEl>
                                          </p:spTgt>
                                        </p:tgtEl>
                                        <p:attrNameLst>
                                          <p:attrName>style.visibility</p:attrName>
                                        </p:attrNameLst>
                                      </p:cBhvr>
                                      <p:to>
                                        <p:strVal val="visible"/>
                                      </p:to>
                                    </p:set>
                                    <p:animEffect transition="in" filter="wipe(down)">
                                      <p:cBhvr>
                                        <p:cTn id="157" dur="580">
                                          <p:stCondLst>
                                            <p:cond delay="0"/>
                                          </p:stCondLst>
                                        </p:cTn>
                                        <p:tgtEl>
                                          <p:spTgt spid="3">
                                            <p:txEl>
                                              <p:pRg st="10" end="10"/>
                                            </p:txEl>
                                          </p:spTgt>
                                        </p:tgtEl>
                                      </p:cBhvr>
                                    </p:animEffect>
                                    <p:anim calcmode="lin" valueType="num">
                                      <p:cBhvr>
                                        <p:cTn id="15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3">
                                            <p:txEl>
                                              <p:pRg st="10" end="10"/>
                                            </p:txEl>
                                          </p:spTgt>
                                        </p:tgtEl>
                                      </p:cBhvr>
                                      <p:to x="100000" y="60000"/>
                                    </p:animScale>
                                    <p:animScale>
                                      <p:cBhvr>
                                        <p:cTn id="164" dur="166" decel="50000">
                                          <p:stCondLst>
                                            <p:cond delay="676"/>
                                          </p:stCondLst>
                                        </p:cTn>
                                        <p:tgtEl>
                                          <p:spTgt spid="3">
                                            <p:txEl>
                                              <p:pRg st="10" end="10"/>
                                            </p:txEl>
                                          </p:spTgt>
                                        </p:tgtEl>
                                      </p:cBhvr>
                                      <p:to x="100000" y="100000"/>
                                    </p:animScale>
                                    <p:animScale>
                                      <p:cBhvr>
                                        <p:cTn id="165" dur="26">
                                          <p:stCondLst>
                                            <p:cond delay="1312"/>
                                          </p:stCondLst>
                                        </p:cTn>
                                        <p:tgtEl>
                                          <p:spTgt spid="3">
                                            <p:txEl>
                                              <p:pRg st="10" end="10"/>
                                            </p:txEl>
                                          </p:spTgt>
                                        </p:tgtEl>
                                      </p:cBhvr>
                                      <p:to x="100000" y="80000"/>
                                    </p:animScale>
                                    <p:animScale>
                                      <p:cBhvr>
                                        <p:cTn id="166" dur="166" decel="50000">
                                          <p:stCondLst>
                                            <p:cond delay="1338"/>
                                          </p:stCondLst>
                                        </p:cTn>
                                        <p:tgtEl>
                                          <p:spTgt spid="3">
                                            <p:txEl>
                                              <p:pRg st="10" end="10"/>
                                            </p:txEl>
                                          </p:spTgt>
                                        </p:tgtEl>
                                      </p:cBhvr>
                                      <p:to x="100000" y="100000"/>
                                    </p:animScale>
                                    <p:animScale>
                                      <p:cBhvr>
                                        <p:cTn id="167" dur="26">
                                          <p:stCondLst>
                                            <p:cond delay="1642"/>
                                          </p:stCondLst>
                                        </p:cTn>
                                        <p:tgtEl>
                                          <p:spTgt spid="3">
                                            <p:txEl>
                                              <p:pRg st="10" end="10"/>
                                            </p:txEl>
                                          </p:spTgt>
                                        </p:tgtEl>
                                      </p:cBhvr>
                                      <p:to x="100000" y="90000"/>
                                    </p:animScale>
                                    <p:animScale>
                                      <p:cBhvr>
                                        <p:cTn id="168" dur="166" decel="50000">
                                          <p:stCondLst>
                                            <p:cond delay="1668"/>
                                          </p:stCondLst>
                                        </p:cTn>
                                        <p:tgtEl>
                                          <p:spTgt spid="3">
                                            <p:txEl>
                                              <p:pRg st="10" end="10"/>
                                            </p:txEl>
                                          </p:spTgt>
                                        </p:tgtEl>
                                      </p:cBhvr>
                                      <p:to x="100000" y="100000"/>
                                    </p:animScale>
                                    <p:animScale>
                                      <p:cBhvr>
                                        <p:cTn id="169" dur="26">
                                          <p:stCondLst>
                                            <p:cond delay="1808"/>
                                          </p:stCondLst>
                                        </p:cTn>
                                        <p:tgtEl>
                                          <p:spTgt spid="3">
                                            <p:txEl>
                                              <p:pRg st="10" end="10"/>
                                            </p:txEl>
                                          </p:spTgt>
                                        </p:tgtEl>
                                      </p:cBhvr>
                                      <p:to x="100000" y="95000"/>
                                    </p:animScale>
                                    <p:animScale>
                                      <p:cBhvr>
                                        <p:cTn id="17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066800"/>
            <a:ext cx="8686800" cy="924475"/>
          </a:xfrm>
        </p:spPr>
        <p:txBody>
          <a:bodyPr/>
          <a:lstStyle/>
          <a:p>
            <a:r>
              <a:rPr lang="en-US" dirty="0"/>
              <a:t>During the Spanish-American War, the U.S. Navy destroyed the Spanish fleet in Manila Bay in the Philippines. The U.S. Congress later voted for annexation of the Philippines. What was one reason for this act of U.S. imperialism?</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253615607"/>
              </p:ext>
            </p:extLst>
          </p:nvPr>
        </p:nvGraphicFramePr>
        <p:xfrm>
          <a:off x="76200" y="3037114"/>
          <a:ext cx="9144000" cy="3810000"/>
        </p:xfrm>
        <a:graphic>
          <a:graphicData uri="http://schemas.openxmlformats.org/presentationml/2006/ole">
            <mc:AlternateContent xmlns:mc="http://schemas.openxmlformats.org/markup-compatibility/2006">
              <mc:Choice xmlns:v="urn:schemas-microsoft-com:vml" Requires="v">
                <p:oleObj spid="_x0000_s14340" name="Chart" r:id="rId8" imgW="9144000" imgH="3810118" progId="MSGraph.Chart.8">
                  <p:embed followColorScheme="full"/>
                </p:oleObj>
              </mc:Choice>
              <mc:Fallback>
                <p:oleObj name="Chart" r:id="rId8" imgW="9144000" imgH="3810118" progId="MSGraph.Chart.8">
                  <p:embed followColorScheme="full"/>
                  <p:pic>
                    <p:nvPicPr>
                      <p:cNvPr id="0" name=""/>
                      <p:cNvPicPr/>
                      <p:nvPr/>
                    </p:nvPicPr>
                    <p:blipFill>
                      <a:blip r:embed="rId9"/>
                      <a:stretch>
                        <a:fillRect/>
                      </a:stretch>
                    </p:blipFill>
                    <p:spPr>
                      <a:xfrm>
                        <a:off x="76200" y="3037114"/>
                        <a:ext cx="9144000" cy="38100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609600" y="2667000"/>
            <a:ext cx="8229600" cy="4525963"/>
          </a:xfrm>
        </p:spPr>
        <p:txBody>
          <a:bodyPr tIns="45720" bIns="45720">
            <a:noAutofit/>
          </a:bodyPr>
          <a:lstStyle/>
          <a:p>
            <a:pPr>
              <a:spcAft>
                <a:spcPts val="0"/>
              </a:spcAft>
              <a:buFont typeface="Wingdings 2" charset="2"/>
              <a:buAutoNum type="arabicPeriod"/>
            </a:pPr>
            <a:r>
              <a:rPr lang="en-US" sz="2400" dirty="0" smtClean="0"/>
              <a:t>to </a:t>
            </a:r>
            <a:r>
              <a:rPr lang="en-US" sz="2400" dirty="0"/>
              <a:t>provide the U.S. with a valuable naval base in the Pacific	</a:t>
            </a:r>
            <a:endParaRPr lang="en-US" sz="2400" dirty="0" smtClean="0"/>
          </a:p>
          <a:p>
            <a:pPr>
              <a:spcAft>
                <a:spcPts val="0"/>
              </a:spcAft>
              <a:buFont typeface="Wingdings 2" charset="2"/>
              <a:buAutoNum type="arabicPeriod"/>
            </a:pPr>
            <a:r>
              <a:rPr lang="en-US" sz="2400" dirty="0" smtClean="0"/>
              <a:t>to </a:t>
            </a:r>
            <a:r>
              <a:rPr lang="en-US" sz="2400" dirty="0"/>
              <a:t>provide the U.S. with a place to relocate its immigrant population	</a:t>
            </a:r>
          </a:p>
          <a:p>
            <a:pPr>
              <a:spcAft>
                <a:spcPts val="0"/>
              </a:spcAft>
              <a:buFont typeface="Wingdings 2" charset="2"/>
              <a:buAutoNum type="arabicPeriod"/>
            </a:pPr>
            <a:r>
              <a:rPr lang="en-US" sz="2400" dirty="0" smtClean="0"/>
              <a:t>to </a:t>
            </a:r>
            <a:r>
              <a:rPr lang="en-US" sz="2400" dirty="0"/>
              <a:t>decrease the U.S. need to export raw materials for industrialization	 </a:t>
            </a:r>
          </a:p>
          <a:p>
            <a:pPr>
              <a:spcAft>
                <a:spcPts val="0"/>
              </a:spcAft>
              <a:buFont typeface="Wingdings 2" charset="2"/>
              <a:buAutoNum type="arabicPeriod"/>
            </a:pPr>
            <a:r>
              <a:rPr lang="en-US" sz="2400" dirty="0" smtClean="0"/>
              <a:t>to </a:t>
            </a:r>
            <a:r>
              <a:rPr lang="en-US" sz="2400" dirty="0"/>
              <a:t>increase the U.S. population by extending citizenship to the Filipinos</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15</a:t>
              </a:r>
              <a:endParaRPr lang="en-US" sz="2400" b="1" dirty="0">
                <a:latin typeface="Tahoma"/>
              </a:endParaRPr>
            </a:p>
          </p:txBody>
        </p:sp>
      </p:grpSp>
      <p:sp>
        <p:nvSpPr>
          <p:cNvPr id="8" name="CorShape1"/>
          <p:cNvSpPr/>
          <p:nvPr>
            <p:custDataLst>
              <p:tags r:id="rId6"/>
            </p:custDataLst>
          </p:nvPr>
        </p:nvSpPr>
        <p:spPr>
          <a:xfrm rot="10800000">
            <a:off x="223520" y="351808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2136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02771" y="1230085"/>
            <a:ext cx="8534400" cy="924475"/>
          </a:xfrm>
        </p:spPr>
        <p:txBody>
          <a:bodyPr/>
          <a:lstStyle/>
          <a:p>
            <a:r>
              <a:rPr lang="en-US" sz="2400" dirty="0"/>
              <a:t>During the late 19th and early 20th centuries, U.S. foreign policy was closely tied to domestic economic concerns. The annexation of Hawaii, the Open Door Policy with China, and the construction of the Panama Canal in Latin America were all motivated by an interest in</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502397759"/>
              </p:ext>
            </p:extLst>
          </p:nvPr>
        </p:nvGraphicFramePr>
        <p:xfrm>
          <a:off x="457200" y="2698296"/>
          <a:ext cx="9144000" cy="4181475"/>
        </p:xfrm>
        <a:graphic>
          <a:graphicData uri="http://schemas.openxmlformats.org/presentationml/2006/ole">
            <mc:AlternateContent xmlns:mc="http://schemas.openxmlformats.org/markup-compatibility/2006">
              <mc:Choice xmlns:v="urn:schemas-microsoft-com:vml" Requires="v">
                <p:oleObj spid="_x0000_s11267" name="Chart" r:id="rId8" imgW="9144000" imgH="4181349" progId="MSGraph.Chart.8">
                  <p:embed followColorScheme="full"/>
                </p:oleObj>
              </mc:Choice>
              <mc:Fallback>
                <p:oleObj name="Chart" r:id="rId8" imgW="9144000" imgH="4181349" progId="MSGraph.Chart.8">
                  <p:embed followColorScheme="full"/>
                  <p:pic>
                    <p:nvPicPr>
                      <p:cNvPr id="0" name=""/>
                      <p:cNvPicPr/>
                      <p:nvPr/>
                    </p:nvPicPr>
                    <p:blipFill>
                      <a:blip r:embed="rId9"/>
                      <a:stretch>
                        <a:fillRect/>
                      </a:stretch>
                    </p:blipFill>
                    <p:spPr>
                      <a:xfrm>
                        <a:off x="457200" y="2698296"/>
                        <a:ext cx="9144000" cy="418147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914400" y="2667000"/>
            <a:ext cx="8229600" cy="4525963"/>
          </a:xfrm>
        </p:spPr>
        <p:txBody>
          <a:bodyPr tIns="45720" bIns="45720">
            <a:noAutofit/>
          </a:bodyPr>
          <a:lstStyle/>
          <a:p>
            <a:pPr>
              <a:spcAft>
                <a:spcPts val="0"/>
              </a:spcAft>
              <a:buFont typeface="Wingdings 2" charset="2"/>
              <a:buAutoNum type="arabicPeriod"/>
            </a:pPr>
            <a:r>
              <a:rPr lang="en-US" sz="3200" dirty="0" smtClean="0"/>
              <a:t>breaking </a:t>
            </a:r>
            <a:r>
              <a:rPr lang="en-US" sz="3200" dirty="0"/>
              <a:t>up monopolies and </a:t>
            </a:r>
            <a:r>
              <a:rPr lang="en-US" sz="3200" dirty="0" smtClean="0"/>
              <a:t>trusts.</a:t>
            </a:r>
          </a:p>
          <a:p>
            <a:pPr>
              <a:spcAft>
                <a:spcPts val="0"/>
              </a:spcAft>
              <a:buFont typeface="Wingdings 2" charset="2"/>
              <a:buAutoNum type="arabicPeriod"/>
            </a:pPr>
            <a:r>
              <a:rPr lang="en-US" sz="3200" dirty="0" smtClean="0"/>
              <a:t>extending </a:t>
            </a:r>
            <a:r>
              <a:rPr lang="en-US" sz="3200" dirty="0"/>
              <a:t>land grants for railroad construction.	 </a:t>
            </a:r>
            <a:endParaRPr lang="en-US" sz="3200" dirty="0" smtClean="0"/>
          </a:p>
          <a:p>
            <a:pPr>
              <a:spcAft>
                <a:spcPts val="0"/>
              </a:spcAft>
              <a:buFont typeface="Wingdings 2" charset="2"/>
              <a:buAutoNum type="arabicPeriod"/>
            </a:pPr>
            <a:r>
              <a:rPr lang="en-US" sz="3200" dirty="0" smtClean="0"/>
              <a:t>acquiring </a:t>
            </a:r>
            <a:r>
              <a:rPr lang="en-US" sz="3200" dirty="0"/>
              <a:t>new markets and sources of raw materials.	 </a:t>
            </a:r>
            <a:endParaRPr lang="en-US" sz="3200" dirty="0" smtClean="0"/>
          </a:p>
          <a:p>
            <a:pPr>
              <a:spcAft>
                <a:spcPts val="0"/>
              </a:spcAft>
              <a:buFont typeface="Wingdings 2" charset="2"/>
              <a:buAutoNum type="arabicPeriod"/>
            </a:pPr>
            <a:r>
              <a:rPr lang="en-US" sz="3200" dirty="0" smtClean="0"/>
              <a:t>limiting </a:t>
            </a:r>
            <a:r>
              <a:rPr lang="en-US" sz="3200" dirty="0"/>
              <a:t>the power of labor unions to strike.</a:t>
            </a:r>
          </a:p>
        </p:txBody>
      </p:sp>
      <p:grpSp>
        <p:nvGrpSpPr>
          <p:cNvPr id="7" name="Countdown"/>
          <p:cNvGrpSpPr/>
          <p:nvPr>
            <p:custDataLst>
              <p:tags r:id="rId5"/>
            </p:custDataLst>
          </p:nvPr>
        </p:nvGrpSpPr>
        <p:grpSpPr>
          <a:xfrm>
            <a:off x="8229600" y="21336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a:latin typeface="Tahoma"/>
              </a:endParaRPr>
            </a:p>
          </p:txBody>
        </p:sp>
      </p:grpSp>
      <p:sp>
        <p:nvSpPr>
          <p:cNvPr id="8" name="CorShape1"/>
          <p:cNvSpPr/>
          <p:nvPr>
            <p:custDataLst>
              <p:tags r:id="rId6"/>
            </p:custDataLst>
          </p:nvPr>
        </p:nvSpPr>
        <p:spPr>
          <a:xfrm rot="10800000">
            <a:off x="396240" y="4853274"/>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7205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600200"/>
            <a:ext cx="8534400" cy="924475"/>
          </a:xfrm>
        </p:spPr>
        <p:txBody>
          <a:bodyPr/>
          <a:lstStyle/>
          <a:p>
            <a:r>
              <a:rPr lang="en-US" dirty="0"/>
              <a:t>In 1898, U.S. support for Cuban independence led to war with Spain and contributed to the United States becoming an imperial power. </a:t>
            </a:r>
            <a:br>
              <a:rPr lang="en-US" dirty="0"/>
            </a:br>
            <a:r>
              <a:rPr lang="en-US" dirty="0"/>
              <a:t>What was a decisive factor in the decision to go to war?</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017308315"/>
              </p:ext>
            </p:extLst>
          </p:nvPr>
        </p:nvGraphicFramePr>
        <p:xfrm>
          <a:off x="-21771" y="2867025"/>
          <a:ext cx="9144000" cy="3990975"/>
        </p:xfrm>
        <a:graphic>
          <a:graphicData uri="http://schemas.openxmlformats.org/presentationml/2006/ole">
            <mc:AlternateContent xmlns:mc="http://schemas.openxmlformats.org/markup-compatibility/2006">
              <mc:Choice xmlns:v="urn:schemas-microsoft-com:vml" Requires="v">
                <p:oleObj spid="_x0000_s9220" name="Chart" r:id="rId8" imgW="9144000" imgH="3990871" progId="MSGraph.Chart.8">
                  <p:embed followColorScheme="full"/>
                </p:oleObj>
              </mc:Choice>
              <mc:Fallback>
                <p:oleObj name="Chart" r:id="rId8" imgW="9144000" imgH="3990871" progId="MSGraph.Chart.8">
                  <p:embed followColorScheme="full"/>
                  <p:pic>
                    <p:nvPicPr>
                      <p:cNvPr id="0" name=""/>
                      <p:cNvPicPr/>
                      <p:nvPr/>
                    </p:nvPicPr>
                    <p:blipFill>
                      <a:blip r:embed="rId9"/>
                      <a:stretch>
                        <a:fillRect/>
                      </a:stretch>
                    </p:blipFill>
                    <p:spPr>
                      <a:xfrm>
                        <a:off x="-21771" y="2867025"/>
                        <a:ext cx="9144000" cy="399097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936171" y="2667000"/>
            <a:ext cx="8229600" cy="4525963"/>
          </a:xfrm>
        </p:spPr>
        <p:txBody>
          <a:bodyPr tIns="45720" bIns="45720">
            <a:noAutofit/>
          </a:bodyPr>
          <a:lstStyle/>
          <a:p>
            <a:pPr>
              <a:spcAft>
                <a:spcPts val="0"/>
              </a:spcAft>
              <a:buFont typeface="Wingdings 2" charset="2"/>
              <a:buAutoNum type="arabicPeriod"/>
            </a:pPr>
            <a:r>
              <a:rPr lang="en-US" sz="3200" dirty="0" smtClean="0"/>
              <a:t>the </a:t>
            </a:r>
            <a:r>
              <a:rPr lang="en-US" sz="3200" dirty="0"/>
              <a:t>opportunity to annex Hawaii 	 </a:t>
            </a:r>
            <a:endParaRPr lang="en-US" sz="3200" dirty="0" smtClean="0"/>
          </a:p>
          <a:p>
            <a:pPr>
              <a:spcAft>
                <a:spcPts val="0"/>
              </a:spcAft>
              <a:buFont typeface="Wingdings 2" charset="2"/>
              <a:buAutoNum type="arabicPeriod"/>
            </a:pPr>
            <a:r>
              <a:rPr lang="en-US" sz="3200" dirty="0" smtClean="0"/>
              <a:t>the </a:t>
            </a:r>
            <a:r>
              <a:rPr lang="en-US" sz="3200" dirty="0"/>
              <a:t>desire to acquire a naval base 	</a:t>
            </a:r>
            <a:endParaRPr lang="en-US" sz="3200" dirty="0" smtClean="0"/>
          </a:p>
          <a:p>
            <a:pPr>
              <a:spcAft>
                <a:spcPts val="0"/>
              </a:spcAft>
              <a:buFont typeface="Wingdings 2" charset="2"/>
              <a:buAutoNum type="arabicPeriod"/>
            </a:pPr>
            <a:r>
              <a:rPr lang="en-US" sz="3200" dirty="0" smtClean="0"/>
              <a:t>the </a:t>
            </a:r>
            <a:r>
              <a:rPr lang="en-US" sz="3200" dirty="0"/>
              <a:t>protection of U.S. commerce and trade 	 </a:t>
            </a:r>
            <a:endParaRPr lang="en-US" sz="3200" dirty="0" smtClean="0"/>
          </a:p>
          <a:p>
            <a:pPr>
              <a:spcAft>
                <a:spcPts val="0"/>
              </a:spcAft>
              <a:buFont typeface="Wingdings 2" charset="2"/>
              <a:buAutoNum type="arabicPeriod"/>
            </a:pPr>
            <a:r>
              <a:rPr lang="en-US" sz="3200" dirty="0" smtClean="0"/>
              <a:t>the </a:t>
            </a:r>
            <a:r>
              <a:rPr lang="en-US" sz="3200" dirty="0"/>
              <a:t>need for a shorter route from the Atlantic to the Pacific</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a:latin typeface="Tahoma"/>
              </a:endParaRPr>
            </a:p>
          </p:txBody>
        </p:sp>
      </p:grpSp>
      <p:sp>
        <p:nvSpPr>
          <p:cNvPr id="8" name="CorShape1"/>
          <p:cNvSpPr/>
          <p:nvPr>
            <p:custDataLst>
              <p:tags r:id="rId6"/>
            </p:custDataLst>
          </p:nvPr>
        </p:nvSpPr>
        <p:spPr>
          <a:xfrm rot="10800000">
            <a:off x="418011" y="4609433"/>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8172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0"/>
            <a:ext cx="8534400" cy="924475"/>
          </a:xfrm>
        </p:spPr>
        <p:txBody>
          <a:bodyPr/>
          <a:lstStyle/>
          <a:p>
            <a:r>
              <a:rPr lang="en-US" dirty="0"/>
              <a:t>One factor that motivated U.S. imperialism during the late 19th and early 20th centuries was the</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1548751059"/>
              </p:ext>
            </p:extLst>
          </p:nvPr>
        </p:nvGraphicFramePr>
        <p:xfrm>
          <a:off x="-203200" y="2527300"/>
          <a:ext cx="9144000" cy="4181475"/>
        </p:xfrm>
        <a:graphic>
          <a:graphicData uri="http://schemas.openxmlformats.org/presentationml/2006/ole">
            <mc:AlternateContent xmlns:mc="http://schemas.openxmlformats.org/markup-compatibility/2006">
              <mc:Choice xmlns:v="urn:schemas-microsoft-com:vml" Requires="v">
                <p:oleObj spid="_x0000_s7173" name="Chart" r:id="rId8" imgW="9144000" imgH="4181349" progId="MSGraph.Chart.8">
                  <p:embed followColorScheme="full"/>
                </p:oleObj>
              </mc:Choice>
              <mc:Fallback>
                <p:oleObj name="Chart" r:id="rId8" imgW="9144000" imgH="4181349" progId="MSGraph.Chart.8">
                  <p:embed followColorScheme="full"/>
                  <p:pic>
                    <p:nvPicPr>
                      <p:cNvPr id="0" name=""/>
                      <p:cNvPicPr/>
                      <p:nvPr/>
                    </p:nvPicPr>
                    <p:blipFill>
                      <a:blip r:embed="rId9"/>
                      <a:stretch>
                        <a:fillRect/>
                      </a:stretch>
                    </p:blipFill>
                    <p:spPr>
                      <a:xfrm>
                        <a:off x="-203200" y="2527300"/>
                        <a:ext cx="9144000" cy="418147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066800" y="2667000"/>
            <a:ext cx="8229600" cy="4525963"/>
          </a:xfrm>
        </p:spPr>
        <p:txBody>
          <a:bodyPr tIns="45720" bIns="45720">
            <a:noAutofit/>
          </a:bodyPr>
          <a:lstStyle/>
          <a:p>
            <a:pPr>
              <a:spcAft>
                <a:spcPts val="0"/>
              </a:spcAft>
              <a:buFont typeface="Wingdings 2" charset="2"/>
              <a:buAutoNum type="arabicPeriod"/>
            </a:pPr>
            <a:r>
              <a:rPr lang="en-US" sz="3200" dirty="0" smtClean="0"/>
              <a:t>development </a:t>
            </a:r>
            <a:r>
              <a:rPr lang="en-US" sz="3200" dirty="0"/>
              <a:t>of closer political ties with European nations.	 </a:t>
            </a:r>
          </a:p>
          <a:p>
            <a:pPr>
              <a:spcAft>
                <a:spcPts val="0"/>
              </a:spcAft>
              <a:buFont typeface="Wingdings 2" charset="2"/>
              <a:buAutoNum type="arabicPeriod"/>
            </a:pPr>
            <a:r>
              <a:rPr lang="en-US" sz="3200" dirty="0" smtClean="0"/>
              <a:t>closing </a:t>
            </a:r>
            <a:r>
              <a:rPr lang="en-US" sz="3200" dirty="0"/>
              <a:t>of China to all foreign trade.	 </a:t>
            </a:r>
          </a:p>
          <a:p>
            <a:pPr>
              <a:spcAft>
                <a:spcPts val="0"/>
              </a:spcAft>
              <a:buFont typeface="Wingdings 2" charset="2"/>
              <a:buAutoNum type="arabicPeriod"/>
            </a:pPr>
            <a:r>
              <a:rPr lang="en-US" sz="3200" dirty="0" smtClean="0"/>
              <a:t>support </a:t>
            </a:r>
            <a:r>
              <a:rPr lang="en-US" sz="3200" dirty="0"/>
              <a:t>of international peacekeeping operations.	 </a:t>
            </a:r>
          </a:p>
          <a:p>
            <a:pPr>
              <a:spcAft>
                <a:spcPts val="0"/>
              </a:spcAft>
              <a:buFont typeface="Wingdings 2" charset="2"/>
              <a:buAutoNum type="arabicPeriod"/>
            </a:pPr>
            <a:r>
              <a:rPr lang="en-US" sz="3200" dirty="0" smtClean="0"/>
              <a:t>acquisition </a:t>
            </a:r>
            <a:r>
              <a:rPr lang="en-US" sz="3200" dirty="0"/>
              <a:t>of new markets and sources of raw materials.</a:t>
            </a:r>
          </a:p>
        </p:txBody>
      </p:sp>
      <p:grpSp>
        <p:nvGrpSpPr>
          <p:cNvPr id="10" name="Countdown"/>
          <p:cNvGrpSpPr/>
          <p:nvPr>
            <p:custDataLst>
              <p:tags r:id="rId5"/>
            </p:custDataLst>
          </p:nvPr>
        </p:nvGrpSpPr>
        <p:grpSpPr>
          <a:xfrm>
            <a:off x="8382000" y="6096000"/>
            <a:ext cx="635000" cy="635000"/>
            <a:chOff x="8318500" y="6032500"/>
            <a:chExt cx="635000" cy="635000"/>
          </a:xfrm>
        </p:grpSpPr>
        <p:sp>
          <p:nvSpPr>
            <p:cNvPr id="9"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a:latin typeface="Tahoma"/>
              </a:endParaRPr>
            </a:p>
          </p:txBody>
        </p:sp>
      </p:grpSp>
      <p:sp>
        <p:nvSpPr>
          <p:cNvPr id="11" name="CorShape1"/>
          <p:cNvSpPr/>
          <p:nvPr>
            <p:custDataLst>
              <p:tags r:id="rId6"/>
            </p:custDataLst>
          </p:nvPr>
        </p:nvSpPr>
        <p:spPr>
          <a:xfrm rot="10800000">
            <a:off x="548640" y="592617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58302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1752600"/>
            <a:ext cx="7125113" cy="924475"/>
          </a:xfrm>
        </p:spPr>
        <p:txBody>
          <a:bodyPr/>
          <a:lstStyle/>
          <a:p>
            <a:r>
              <a:rPr lang="en-US" sz="1800" dirty="0"/>
              <a:t>The famous American writer Mark Twain expressed his opinion about U.S. actions in the Philippines after the Spanish-American War with the following words:</a:t>
            </a:r>
            <a:br>
              <a:rPr lang="en-US" sz="1800" dirty="0"/>
            </a:br>
            <a:r>
              <a:rPr lang="en-US" sz="1800" dirty="0"/>
              <a:t>“I have seen that we do not intend to free, but to subjugate (place under control) the people of the Philippines. We have gone to conquer, not to redeem (save). … I am opposed to having the [American] eagle put its talons on any other land.”</a:t>
            </a:r>
            <a:br>
              <a:rPr lang="en-US" sz="1800" dirty="0"/>
            </a:br>
            <a:r>
              <a:rPr lang="en-US" sz="1800" dirty="0"/>
              <a:t>The New York Herald, October 15, 1900</a:t>
            </a:r>
            <a:br>
              <a:rPr lang="en-US" sz="1800" dirty="0"/>
            </a:br>
            <a:r>
              <a:rPr lang="en-US" sz="1800" dirty="0"/>
              <a:t>This statement would be helpful in supporting the thesis that Mark Twain believed that</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713483438"/>
              </p:ext>
            </p:extLst>
          </p:nvPr>
        </p:nvGraphicFramePr>
        <p:xfrm>
          <a:off x="152400" y="3962400"/>
          <a:ext cx="9220200" cy="2724150"/>
        </p:xfrm>
        <a:graphic>
          <a:graphicData uri="http://schemas.openxmlformats.org/presentationml/2006/ole">
            <mc:AlternateContent xmlns:mc="http://schemas.openxmlformats.org/markup-compatibility/2006">
              <mc:Choice xmlns:v="urn:schemas-microsoft-com:vml" Requires="v">
                <p:oleObj spid="_x0000_s12293" name="Chart" r:id="rId8" imgW="9144000" imgH="3257594" progId="MSGraph.Chart.8">
                  <p:embed followColorScheme="full"/>
                </p:oleObj>
              </mc:Choice>
              <mc:Fallback>
                <p:oleObj name="Chart" r:id="rId8" imgW="9144000" imgH="3257594" progId="MSGraph.Chart.8">
                  <p:embed followColorScheme="full"/>
                  <p:pic>
                    <p:nvPicPr>
                      <p:cNvPr id="0" name=""/>
                      <p:cNvPicPr/>
                      <p:nvPr/>
                    </p:nvPicPr>
                    <p:blipFill>
                      <a:blip r:embed="rId9"/>
                      <a:stretch>
                        <a:fillRect/>
                      </a:stretch>
                    </p:blipFill>
                    <p:spPr>
                      <a:xfrm>
                        <a:off x="152400" y="3962400"/>
                        <a:ext cx="9220200" cy="272415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914400" y="2895600"/>
            <a:ext cx="8229600" cy="4525963"/>
          </a:xfrm>
        </p:spPr>
        <p:txBody>
          <a:bodyPr tIns="45720" bIns="45720">
            <a:noAutofit/>
          </a:bodyPr>
          <a:lstStyle/>
          <a:p>
            <a:pPr>
              <a:spcAft>
                <a:spcPts val="0"/>
              </a:spcAft>
              <a:buFont typeface="Wingdings 2" charset="2"/>
              <a:buAutoNum type="arabicPeriod"/>
            </a:pPr>
            <a:r>
              <a:rPr lang="en-US" sz="2000" dirty="0" smtClean="0"/>
              <a:t>U.S</a:t>
            </a:r>
            <a:r>
              <a:rPr lang="en-US" sz="2000" dirty="0"/>
              <a:t>. imperialism was wrong.	 </a:t>
            </a:r>
          </a:p>
          <a:p>
            <a:pPr>
              <a:spcAft>
                <a:spcPts val="0"/>
              </a:spcAft>
              <a:buFont typeface="Wingdings 2" charset="2"/>
              <a:buAutoNum type="arabicPeriod"/>
            </a:pPr>
            <a:r>
              <a:rPr lang="en-US" sz="2000" dirty="0" smtClean="0"/>
              <a:t>U.S</a:t>
            </a:r>
            <a:r>
              <a:rPr lang="en-US" sz="2000" dirty="0"/>
              <a:t>. imperialism would bring stable government to the Philippines.	 </a:t>
            </a:r>
          </a:p>
          <a:p>
            <a:pPr>
              <a:spcAft>
                <a:spcPts val="0"/>
              </a:spcAft>
              <a:buFont typeface="Wingdings 2" charset="2"/>
              <a:buAutoNum type="arabicPeriod"/>
            </a:pPr>
            <a:r>
              <a:rPr lang="en-US" sz="2000" dirty="0" smtClean="0"/>
              <a:t>U.S</a:t>
            </a:r>
            <a:r>
              <a:rPr lang="en-US" sz="2000" dirty="0"/>
              <a:t>. imperialism was necessary for the United States to become a world power.	 </a:t>
            </a:r>
          </a:p>
          <a:p>
            <a:pPr>
              <a:spcAft>
                <a:spcPts val="0"/>
              </a:spcAft>
              <a:buFont typeface="Wingdings 2" charset="2"/>
              <a:buAutoNum type="arabicPeriod"/>
            </a:pPr>
            <a:r>
              <a:rPr lang="en-US" sz="2000" dirty="0" smtClean="0"/>
              <a:t>U.S</a:t>
            </a:r>
            <a:r>
              <a:rPr lang="en-US" sz="2000" dirty="0"/>
              <a:t>. imperialism civilized the people of the Philippines.</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8" name="CorShape1"/>
          <p:cNvSpPr/>
          <p:nvPr>
            <p:custDataLst>
              <p:tags r:id="rId6"/>
            </p:custDataLst>
          </p:nvPr>
        </p:nvSpPr>
        <p:spPr>
          <a:xfrm rot="10800000">
            <a:off x="589280" y="4037073"/>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5504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2819400"/>
            <a:ext cx="7125113" cy="924475"/>
          </a:xfrm>
        </p:spPr>
        <p:txBody>
          <a:bodyPr/>
          <a:lstStyle/>
          <a:p>
            <a:r>
              <a:rPr lang="en-US" dirty="0"/>
              <a:t>The United States fulfilled one of </a:t>
            </a:r>
            <a:r>
              <a:rPr lang="en-US" dirty="0" smtClean="0"/>
              <a:t>its imperialist </a:t>
            </a:r>
            <a:r>
              <a:rPr lang="en-US" dirty="0"/>
              <a:t>ambitions in the early 20th century by acquiring land to build the Panama Canal. State two reasons (political and/or economic)</a:t>
            </a:r>
            <a:br>
              <a:rPr lang="en-US" dirty="0"/>
            </a:br>
            <a:r>
              <a:rPr lang="en-US" dirty="0"/>
              <a:t>why U. S. imperialists wanted to build the canal. </a:t>
            </a:r>
          </a:p>
        </p:txBody>
      </p:sp>
      <p:sp>
        <p:nvSpPr>
          <p:cNvPr id="3" name="TPAnswers"/>
          <p:cNvSpPr>
            <a:spLocks noGrp="1"/>
          </p:cNvSpPr>
          <p:nvPr>
            <p:ph type="body" idx="1"/>
            <p:custDataLst>
              <p:tags r:id="rId2"/>
            </p:custDataLst>
          </p:nvPr>
        </p:nvSpPr>
        <p:spPr>
          <a:xfrm>
            <a:off x="1397000" y="1600200"/>
            <a:ext cx="8229600" cy="4525963"/>
          </a:xfrm>
        </p:spPr>
        <p:txBody>
          <a:bodyPr tIns="45720" bIns="45720">
            <a:noAutofit/>
          </a:bodyPr>
          <a:lstStyle/>
          <a:p>
            <a:pPr marL="514350" indent="-514350">
              <a:spcAft>
                <a:spcPts val="0"/>
              </a:spcAft>
              <a:buFont typeface="Wingdings 2" charset="2"/>
              <a:buAutoNum type="arabicPeriod"/>
            </a:pPr>
            <a:r>
              <a:rPr lang="en-US" sz="3200" dirty="0" smtClean="0"/>
              <a:t>Enter answer text...</a:t>
            </a:r>
            <a:endParaRPr lang="en-US" sz="3200" dirty="0"/>
          </a:p>
        </p:txBody>
      </p:sp>
    </p:spTree>
    <p:custDataLst>
      <p:tags r:id="rId1"/>
    </p:custDataLst>
    <p:extLst>
      <p:ext uri="{BB962C8B-B14F-4D97-AF65-F5344CB8AC3E}">
        <p14:creationId xmlns:p14="http://schemas.microsoft.com/office/powerpoint/2010/main" val="3841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2667000"/>
            <a:ext cx="7125113" cy="924475"/>
          </a:xfrm>
        </p:spPr>
        <p:txBody>
          <a:bodyPr/>
          <a:lstStyle/>
          <a:p>
            <a:r>
              <a:rPr lang="en-US" dirty="0"/>
              <a:t>There was a connection between industrial expansion and European imperialism in the late 19th and early 20th centuries. </a:t>
            </a:r>
            <a:br>
              <a:rPr lang="en-US" dirty="0"/>
            </a:br>
            <a:r>
              <a:rPr lang="en-US" dirty="0"/>
              <a:t>	• Did imperialism increase or decrease as 		a result of industrialization? </a:t>
            </a:r>
            <a:br>
              <a:rPr lang="en-US" dirty="0"/>
            </a:br>
            <a:r>
              <a:rPr lang="en-US" dirty="0"/>
              <a:t>	• Explain why this change occurred. </a:t>
            </a:r>
          </a:p>
        </p:txBody>
      </p:sp>
      <p:sp>
        <p:nvSpPr>
          <p:cNvPr id="3" name="TPAnswers"/>
          <p:cNvSpPr>
            <a:spLocks noGrp="1"/>
          </p:cNvSpPr>
          <p:nvPr>
            <p:ph type="body" idx="1"/>
            <p:custDataLst>
              <p:tags r:id="rId2"/>
            </p:custDataLst>
          </p:nvPr>
        </p:nvSpPr>
        <p:spPr>
          <a:xfrm>
            <a:off x="1397000" y="1600200"/>
            <a:ext cx="8229600" cy="4525963"/>
          </a:xfrm>
        </p:spPr>
        <p:txBody>
          <a:bodyPr tIns="45720" bIns="45720">
            <a:noAutofit/>
          </a:bodyPr>
          <a:lstStyle/>
          <a:p>
            <a:pPr marL="514350" indent="-514350">
              <a:spcAft>
                <a:spcPts val="0"/>
              </a:spcAft>
              <a:buFont typeface="Wingdings 2" charset="2"/>
              <a:buAutoNum type="arabicPeriod"/>
            </a:pPr>
            <a:r>
              <a:rPr lang="en-US" sz="3200" smtClean="0"/>
              <a:t>Enter answer text...</a:t>
            </a:r>
            <a:endParaRPr lang="en-US" sz="3200" dirty="0"/>
          </a:p>
        </p:txBody>
      </p:sp>
    </p:spTree>
    <p:custDataLst>
      <p:tags r:id="rId1"/>
    </p:custDataLst>
    <p:extLst>
      <p:ext uri="{BB962C8B-B14F-4D97-AF65-F5344CB8AC3E}">
        <p14:creationId xmlns:p14="http://schemas.microsoft.com/office/powerpoint/2010/main" val="2801833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a:xfrm>
            <a:off x="76200" y="1371600"/>
            <a:ext cx="8134557" cy="5334000"/>
          </a:xfrm>
        </p:spPr>
        <p:txBody>
          <a:bodyPr>
            <a:normAutofit/>
          </a:bodyPr>
          <a:lstStyle/>
          <a:p>
            <a:pPr marL="400050" indent="-400050">
              <a:buAutoNum type="romanUcPeriod"/>
            </a:pPr>
            <a:r>
              <a:rPr lang="en-US" dirty="0" smtClean="0"/>
              <a:t>Development of Imperialism</a:t>
            </a:r>
          </a:p>
          <a:p>
            <a:pPr marL="0" indent="0">
              <a:buNone/>
            </a:pPr>
            <a:r>
              <a:rPr lang="en-US" dirty="0"/>
              <a:t>	</a:t>
            </a:r>
            <a:r>
              <a:rPr lang="en-US" dirty="0" smtClean="0"/>
              <a:t>A. Four major reasons:</a:t>
            </a:r>
          </a:p>
          <a:p>
            <a:pPr marL="0" indent="0">
              <a:buNone/>
            </a:pPr>
            <a:r>
              <a:rPr lang="en-US" dirty="0"/>
              <a:t>	</a:t>
            </a:r>
            <a:r>
              <a:rPr lang="en-US" dirty="0" smtClean="0"/>
              <a:t>	1. Sources of Raw Materials</a:t>
            </a:r>
          </a:p>
          <a:p>
            <a:pPr marL="0" indent="0">
              <a:buNone/>
            </a:pPr>
            <a:r>
              <a:rPr lang="en-US" dirty="0"/>
              <a:t>	</a:t>
            </a:r>
            <a:r>
              <a:rPr lang="en-US" dirty="0" smtClean="0"/>
              <a:t>		-Usually because the stronger nation has industrialized</a:t>
            </a:r>
          </a:p>
          <a:p>
            <a:pPr marL="0" indent="0">
              <a:buNone/>
            </a:pPr>
            <a:r>
              <a:rPr lang="en-US" dirty="0"/>
              <a:t>	</a:t>
            </a:r>
            <a:r>
              <a:rPr lang="en-US" dirty="0" smtClean="0"/>
              <a:t>	2. Markets for Goods</a:t>
            </a:r>
          </a:p>
          <a:p>
            <a:pPr marL="0" indent="0">
              <a:buNone/>
            </a:pPr>
            <a:r>
              <a:rPr lang="en-US" dirty="0"/>
              <a:t>	</a:t>
            </a:r>
            <a:r>
              <a:rPr lang="en-US" dirty="0" smtClean="0"/>
              <a:t>		-In order to sell products to more people to make $</a:t>
            </a:r>
          </a:p>
          <a:p>
            <a:pPr marL="0" indent="0">
              <a:buNone/>
            </a:pPr>
            <a:r>
              <a:rPr lang="en-US" dirty="0"/>
              <a:t>	</a:t>
            </a:r>
            <a:r>
              <a:rPr lang="en-US" dirty="0" smtClean="0"/>
              <a:t>	3. Spread of Religion/Civilization</a:t>
            </a:r>
          </a:p>
          <a:p>
            <a:pPr marL="0" indent="0">
              <a:buNone/>
            </a:pPr>
            <a:r>
              <a:rPr lang="en-US" dirty="0"/>
              <a:t>	</a:t>
            </a:r>
            <a:r>
              <a:rPr lang="en-US" dirty="0" smtClean="0"/>
              <a:t>		-”White Man’s Burden”</a:t>
            </a:r>
          </a:p>
          <a:p>
            <a:pPr marL="0" indent="0">
              <a:buNone/>
            </a:pPr>
            <a:r>
              <a:rPr lang="en-US" dirty="0"/>
              <a:t>	</a:t>
            </a:r>
            <a:r>
              <a:rPr lang="en-US" dirty="0" smtClean="0"/>
              <a:t>	4. Power &amp; Prestige</a:t>
            </a:r>
          </a:p>
          <a:p>
            <a:pPr marL="0" indent="0">
              <a:buNone/>
            </a:pPr>
            <a:r>
              <a:rPr lang="en-US" dirty="0"/>
              <a:t>	</a:t>
            </a:r>
            <a:r>
              <a:rPr lang="en-US" dirty="0" smtClean="0"/>
              <a:t>		-Being seen by others as a dominant nation 							  (politically/militarily)											-nationalistic</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790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546" y="4324350"/>
            <a:ext cx="2562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60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066800"/>
            <a:ext cx="8839200" cy="924475"/>
          </a:xfrm>
        </p:spPr>
        <p:txBody>
          <a:bodyPr/>
          <a:lstStyle/>
          <a:p>
            <a:r>
              <a:rPr lang="en-US" sz="2000" dirty="0"/>
              <a:t>As British rule in India came to an end, violence sparked by religious differences between Hindus and Muslims led to the decision by Britain to divide the country into Hindu India and Muslim Pakistan. However, after the partition, many Muslims still lived within the borders of Hindu India.</a:t>
            </a:r>
            <a:br>
              <a:rPr lang="en-US" sz="2000" dirty="0"/>
            </a:br>
            <a:r>
              <a:rPr lang="en-US" sz="2000" dirty="0"/>
              <a:t>The perception of Hindus and Muslims that the cultural differences between them were greater than their similarities led to</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540056383"/>
              </p:ext>
            </p:extLst>
          </p:nvPr>
        </p:nvGraphicFramePr>
        <p:xfrm>
          <a:off x="101600" y="2374900"/>
          <a:ext cx="9144000" cy="4181475"/>
        </p:xfrm>
        <a:graphic>
          <a:graphicData uri="http://schemas.openxmlformats.org/presentationml/2006/ole">
            <mc:AlternateContent xmlns:mc="http://schemas.openxmlformats.org/markup-compatibility/2006">
              <mc:Choice xmlns:v="urn:schemas-microsoft-com:vml" Requires="v">
                <p:oleObj spid="_x0000_s6148" name="Chart" r:id="rId8" imgW="9144000" imgH="4181349" progId="MSGraph.Chart.8">
                  <p:embed followColorScheme="full"/>
                </p:oleObj>
              </mc:Choice>
              <mc:Fallback>
                <p:oleObj name="Chart" r:id="rId8" imgW="9144000" imgH="4181349" progId="MSGraph.Chart.8">
                  <p:embed followColorScheme="full"/>
                  <p:pic>
                    <p:nvPicPr>
                      <p:cNvPr id="0" name=""/>
                      <p:cNvPicPr/>
                      <p:nvPr/>
                    </p:nvPicPr>
                    <p:blipFill>
                      <a:blip r:embed="rId9"/>
                      <a:stretch>
                        <a:fillRect/>
                      </a:stretch>
                    </p:blipFill>
                    <p:spPr>
                      <a:xfrm>
                        <a:off x="101600" y="2374900"/>
                        <a:ext cx="9144000" cy="418147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2514600"/>
            <a:ext cx="8229600" cy="4525963"/>
          </a:xfrm>
        </p:spPr>
        <p:txBody>
          <a:bodyPr tIns="45720" bIns="45720">
            <a:noAutofit/>
          </a:bodyPr>
          <a:lstStyle/>
          <a:p>
            <a:pPr>
              <a:spcAft>
                <a:spcPts val="0"/>
              </a:spcAft>
              <a:buFont typeface="Wingdings 2" charset="2"/>
              <a:buAutoNum type="arabicPeriod"/>
            </a:pPr>
            <a:r>
              <a:rPr lang="en-US" sz="3200" dirty="0"/>
              <a:t> </a:t>
            </a:r>
            <a:r>
              <a:rPr lang="en-US" sz="3200" dirty="0" smtClean="0"/>
              <a:t>invasion </a:t>
            </a:r>
            <a:r>
              <a:rPr lang="en-US" sz="3200" dirty="0"/>
              <a:t>by neighboring countries.	</a:t>
            </a:r>
            <a:endParaRPr lang="en-US" sz="3200" dirty="0" smtClean="0"/>
          </a:p>
          <a:p>
            <a:pPr>
              <a:spcAft>
                <a:spcPts val="0"/>
              </a:spcAft>
              <a:buFont typeface="Wingdings 2" charset="2"/>
              <a:buAutoNum type="arabicPeriod"/>
            </a:pPr>
            <a:r>
              <a:rPr lang="en-US" sz="3200" dirty="0" smtClean="0"/>
              <a:t>a </a:t>
            </a:r>
            <a:r>
              <a:rPr lang="en-US" sz="3200" dirty="0"/>
              <a:t>return to British rule to establish order.	 </a:t>
            </a:r>
          </a:p>
          <a:p>
            <a:pPr>
              <a:spcAft>
                <a:spcPts val="0"/>
              </a:spcAft>
              <a:buFont typeface="Wingdings 2" charset="2"/>
              <a:buAutoNum type="arabicPeriod"/>
            </a:pPr>
            <a:r>
              <a:rPr lang="en-US" sz="3200" dirty="0" smtClean="0"/>
              <a:t>continued </a:t>
            </a:r>
            <a:r>
              <a:rPr lang="en-US" sz="3200" dirty="0"/>
              <a:t>violence and many refugees.	 </a:t>
            </a:r>
          </a:p>
          <a:p>
            <a:pPr>
              <a:spcAft>
                <a:spcPts val="0"/>
              </a:spcAft>
              <a:buFont typeface="Wingdings 2" charset="2"/>
              <a:buAutoNum type="arabicPeriod"/>
            </a:pPr>
            <a:r>
              <a:rPr lang="en-US" sz="3200" dirty="0" smtClean="0"/>
              <a:t>the </a:t>
            </a:r>
            <a:r>
              <a:rPr lang="en-US" sz="3200" dirty="0"/>
              <a:t>end of democratic government in India.</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a:latin typeface="Tahoma"/>
              </a:endParaRPr>
            </a:p>
          </p:txBody>
        </p:sp>
      </p:grpSp>
      <p:sp>
        <p:nvSpPr>
          <p:cNvPr id="8" name="CorShape1"/>
          <p:cNvSpPr/>
          <p:nvPr>
            <p:custDataLst>
              <p:tags r:id="rId6"/>
            </p:custDataLst>
          </p:nvPr>
        </p:nvSpPr>
        <p:spPr>
          <a:xfrm rot="10800000">
            <a:off x="-60960" y="4700874"/>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7874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371600"/>
            <a:ext cx="8610600" cy="924475"/>
          </a:xfrm>
        </p:spPr>
        <p:txBody>
          <a:bodyPr/>
          <a:lstStyle/>
          <a:p>
            <a:r>
              <a:rPr lang="en-US" dirty="0"/>
              <a:t>The term “Latin America” is generally used to describe a unique cultural region which includes all of South America, Central America, and Mexico. What characteristic helps define Latin America as a region?</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1301058690"/>
              </p:ext>
            </p:extLst>
          </p:nvPr>
        </p:nvGraphicFramePr>
        <p:xfrm>
          <a:off x="457200" y="3429001"/>
          <a:ext cx="9067800" cy="2971800"/>
        </p:xfrm>
        <a:graphic>
          <a:graphicData uri="http://schemas.openxmlformats.org/presentationml/2006/ole">
            <mc:AlternateContent xmlns:mc="http://schemas.openxmlformats.org/markup-compatibility/2006">
              <mc:Choice xmlns:v="urn:schemas-microsoft-com:vml" Requires="v">
                <p:oleObj spid="_x0000_s13315" name="Chart" r:id="rId8" imgW="9144000" imgH="3686104" progId="MSGraph.Chart.8">
                  <p:embed followColorScheme="full"/>
                </p:oleObj>
              </mc:Choice>
              <mc:Fallback>
                <p:oleObj name="Chart" r:id="rId8" imgW="9144000" imgH="3686104" progId="MSGraph.Chart.8">
                  <p:embed followColorScheme="full"/>
                  <p:pic>
                    <p:nvPicPr>
                      <p:cNvPr id="0" name=""/>
                      <p:cNvPicPr/>
                      <p:nvPr/>
                    </p:nvPicPr>
                    <p:blipFill>
                      <a:blip r:embed="rId9"/>
                      <a:stretch>
                        <a:fillRect/>
                      </a:stretch>
                    </p:blipFill>
                    <p:spPr>
                      <a:xfrm>
                        <a:off x="457200" y="3429001"/>
                        <a:ext cx="9067800" cy="29718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066800" y="2895600"/>
            <a:ext cx="8229600" cy="4525963"/>
          </a:xfrm>
        </p:spPr>
        <p:txBody>
          <a:bodyPr tIns="45720" bIns="45720">
            <a:noAutofit/>
          </a:bodyPr>
          <a:lstStyle/>
          <a:p>
            <a:pPr>
              <a:spcAft>
                <a:spcPts val="0"/>
              </a:spcAft>
              <a:buFont typeface="Wingdings 2" charset="2"/>
              <a:buAutoNum type="arabicPeriod"/>
            </a:pPr>
            <a:r>
              <a:rPr lang="en-US" sz="2400" dirty="0" smtClean="0"/>
              <a:t>Islam </a:t>
            </a:r>
            <a:r>
              <a:rPr lang="en-US" sz="2400" dirty="0"/>
              <a:t>is the most widely practiced religion.	 </a:t>
            </a:r>
          </a:p>
          <a:p>
            <a:pPr>
              <a:spcAft>
                <a:spcPts val="0"/>
              </a:spcAft>
              <a:buFont typeface="Wingdings 2" charset="2"/>
              <a:buAutoNum type="arabicPeriod"/>
            </a:pPr>
            <a:r>
              <a:rPr lang="en-US" sz="2400" dirty="0" smtClean="0"/>
              <a:t>Most </a:t>
            </a:r>
            <a:r>
              <a:rPr lang="en-US" sz="2400" dirty="0"/>
              <a:t>countries in this region have command economies.	 </a:t>
            </a:r>
          </a:p>
          <a:p>
            <a:pPr>
              <a:spcAft>
                <a:spcPts val="0"/>
              </a:spcAft>
              <a:buFont typeface="Wingdings 2" charset="2"/>
              <a:buAutoNum type="arabicPeriod"/>
            </a:pPr>
            <a:r>
              <a:rPr lang="en-US" sz="2400" dirty="0" smtClean="0"/>
              <a:t>Spanish </a:t>
            </a:r>
            <a:r>
              <a:rPr lang="en-US" sz="2400" dirty="0"/>
              <a:t>and Portuguese are the most widely spoken languages.	</a:t>
            </a:r>
          </a:p>
          <a:p>
            <a:pPr>
              <a:spcAft>
                <a:spcPts val="0"/>
              </a:spcAft>
              <a:buFont typeface="Wingdings 2" charset="2"/>
              <a:buAutoNum type="arabicPeriod"/>
            </a:pPr>
            <a:r>
              <a:rPr lang="en-US" sz="2400" dirty="0" smtClean="0"/>
              <a:t>Most </a:t>
            </a:r>
            <a:r>
              <a:rPr lang="en-US" sz="2400" dirty="0"/>
              <a:t>countries in this region are former colonies of France or Italy.</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a:latin typeface="Tahoma"/>
              </a:endParaRPr>
            </a:p>
          </p:txBody>
        </p:sp>
      </p:grpSp>
      <p:sp>
        <p:nvSpPr>
          <p:cNvPr id="8" name="CorShape1"/>
          <p:cNvSpPr/>
          <p:nvPr>
            <p:custDataLst>
              <p:tags r:id="rId6"/>
            </p:custDataLst>
          </p:nvPr>
        </p:nvSpPr>
        <p:spPr>
          <a:xfrm rot="10800000">
            <a:off x="680720" y="5099992"/>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4137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p:txBody>
          <a:bodyPr/>
          <a:lstStyle/>
          <a:p>
            <a:pPr marL="0" indent="0">
              <a:buNone/>
            </a:pPr>
            <a:r>
              <a:rPr lang="en-US" dirty="0" smtClean="0"/>
              <a:t>II. Governing New Territories</a:t>
            </a:r>
          </a:p>
          <a:p>
            <a:pPr marL="0" indent="0">
              <a:buNone/>
            </a:pPr>
            <a:r>
              <a:rPr lang="en-US" dirty="0"/>
              <a:t>	</a:t>
            </a:r>
            <a:r>
              <a:rPr lang="en-US" dirty="0" smtClean="0"/>
              <a:t>A. Direct Rule</a:t>
            </a:r>
          </a:p>
          <a:p>
            <a:pPr marL="0" indent="0">
              <a:buNone/>
            </a:pPr>
            <a:r>
              <a:rPr lang="en-US" dirty="0"/>
              <a:t>	</a:t>
            </a:r>
            <a:r>
              <a:rPr lang="en-US" dirty="0" smtClean="0"/>
              <a:t>	1. Vice-royals (Viceroys)- run country as 					    king/queen of controlling nation would see fit</a:t>
            </a:r>
          </a:p>
          <a:p>
            <a:pPr marL="0" indent="0">
              <a:buNone/>
            </a:pPr>
            <a:r>
              <a:rPr lang="en-US" dirty="0"/>
              <a:t>	</a:t>
            </a:r>
            <a:r>
              <a:rPr lang="en-US" dirty="0" smtClean="0"/>
              <a:t>		ex. British in India</a:t>
            </a:r>
          </a:p>
          <a:p>
            <a:pPr marL="0" indent="0">
              <a:buNone/>
            </a:pPr>
            <a:r>
              <a:rPr lang="en-US" dirty="0"/>
              <a:t>	</a:t>
            </a:r>
            <a:r>
              <a:rPr lang="en-US" dirty="0" smtClean="0"/>
              <a:t>B. Indirect Rule</a:t>
            </a:r>
          </a:p>
          <a:p>
            <a:pPr marL="0" indent="0">
              <a:buNone/>
            </a:pPr>
            <a:r>
              <a:rPr lang="en-US" dirty="0"/>
              <a:t>	</a:t>
            </a:r>
            <a:r>
              <a:rPr lang="en-US" dirty="0" smtClean="0"/>
              <a:t>	2. Controlling country allows for local leaders to 			    operate society</a:t>
            </a:r>
          </a:p>
          <a:p>
            <a:pPr marL="0" indent="0">
              <a:buNone/>
            </a:pPr>
            <a:r>
              <a:rPr lang="en-US" dirty="0"/>
              <a:t>	</a:t>
            </a:r>
            <a:r>
              <a:rPr lang="en-US" dirty="0" smtClean="0"/>
              <a:t>		-less expensive than Direct Rule</a:t>
            </a:r>
            <a:endParaRPr lang="en-US" dirty="0"/>
          </a:p>
        </p:txBody>
      </p:sp>
    </p:spTree>
    <p:custDataLst>
      <p:tags r:id="rId1"/>
    </p:custDataLst>
    <p:extLst>
      <p:ext uri="{BB962C8B-B14F-4D97-AF65-F5344CB8AC3E}">
        <p14:creationId xmlns:p14="http://schemas.microsoft.com/office/powerpoint/2010/main" val="35635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066800"/>
            <a:ext cx="8534400" cy="924475"/>
          </a:xfrm>
        </p:spPr>
        <p:txBody>
          <a:bodyPr/>
          <a:lstStyle/>
          <a:p>
            <a:r>
              <a:rPr lang="en-US" sz="2400" dirty="0"/>
              <a:t>In the 19th century, European countries claimed that the conquest of Africa would bring the benefits of Western civilization to that continent. </a:t>
            </a:r>
            <a:br>
              <a:rPr lang="en-US" sz="2400" dirty="0"/>
            </a:br>
            <a:r>
              <a:rPr lang="en-US" sz="2400" dirty="0"/>
              <a:t>From the perspective of African peoples, the effect was</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1932393504"/>
              </p:ext>
            </p:extLst>
          </p:nvPr>
        </p:nvGraphicFramePr>
        <p:xfrm>
          <a:off x="304800" y="2419350"/>
          <a:ext cx="9144000" cy="3676650"/>
        </p:xfrm>
        <a:graphic>
          <a:graphicData uri="http://schemas.openxmlformats.org/presentationml/2006/ole">
            <mc:AlternateContent xmlns:mc="http://schemas.openxmlformats.org/markup-compatibility/2006">
              <mc:Choice xmlns:v="urn:schemas-microsoft-com:vml" Requires="v">
                <p:oleObj spid="_x0000_s10243" name="Chart" r:id="rId8" imgW="9144000" imgH="3676648" progId="MSGraph.Chart.8">
                  <p:embed followColorScheme="full"/>
                </p:oleObj>
              </mc:Choice>
              <mc:Fallback>
                <p:oleObj name="Chart" r:id="rId8" imgW="9144000" imgH="3676648" progId="MSGraph.Chart.8">
                  <p:embed followColorScheme="full"/>
                  <p:pic>
                    <p:nvPicPr>
                      <p:cNvPr id="0" name=""/>
                      <p:cNvPicPr/>
                      <p:nvPr/>
                    </p:nvPicPr>
                    <p:blipFill>
                      <a:blip r:embed="rId9"/>
                      <a:stretch>
                        <a:fillRect/>
                      </a:stretch>
                    </p:blipFill>
                    <p:spPr>
                      <a:xfrm>
                        <a:off x="304800" y="2419350"/>
                        <a:ext cx="9144000" cy="3676650"/>
                      </a:xfrm>
                      <a:prstGeom prst="rect">
                        <a:avLst/>
                      </a:prstGeom>
                    </p:spPr>
                  </p:pic>
                </p:oleObj>
              </mc:Fallback>
            </mc:AlternateContent>
          </a:graphicData>
        </a:graphic>
      </p:graphicFrame>
      <p:grpSp>
        <p:nvGrpSpPr>
          <p:cNvPr id="7" name="Countdown"/>
          <p:cNvGrpSpPr/>
          <p:nvPr>
            <p:custDataLst>
              <p:tags r:id="rId4"/>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20</a:t>
              </a:r>
              <a:endParaRPr lang="en-US" sz="2400" b="1" dirty="0">
                <a:latin typeface="Tahoma"/>
              </a:endParaRPr>
            </a:p>
          </p:txBody>
        </p:sp>
      </p:grpSp>
      <p:sp>
        <p:nvSpPr>
          <p:cNvPr id="3" name="TPAnswers"/>
          <p:cNvSpPr>
            <a:spLocks noGrp="1"/>
          </p:cNvSpPr>
          <p:nvPr>
            <p:ph type="body" idx="1"/>
            <p:custDataLst>
              <p:tags r:id="rId5"/>
            </p:custDataLst>
          </p:nvPr>
        </p:nvSpPr>
        <p:spPr>
          <a:xfrm>
            <a:off x="838200" y="2514600"/>
            <a:ext cx="8229600" cy="3611563"/>
          </a:xfrm>
        </p:spPr>
        <p:txBody>
          <a:bodyPr tIns="45720" bIns="45720">
            <a:noAutofit/>
          </a:bodyPr>
          <a:lstStyle/>
          <a:p>
            <a:pPr>
              <a:spcAft>
                <a:spcPts val="0"/>
              </a:spcAft>
              <a:buFont typeface="Wingdings 2" charset="2"/>
              <a:buAutoNum type="arabicPeriod"/>
            </a:pPr>
            <a:r>
              <a:rPr lang="en-US" sz="2800" dirty="0" smtClean="0"/>
              <a:t>loss </a:t>
            </a:r>
            <a:r>
              <a:rPr lang="en-US" sz="2800" dirty="0"/>
              <a:t>of political independence. 	 </a:t>
            </a:r>
          </a:p>
          <a:p>
            <a:pPr>
              <a:spcAft>
                <a:spcPts val="0"/>
              </a:spcAft>
              <a:buFont typeface="Wingdings 2" charset="2"/>
              <a:buAutoNum type="arabicPeriod"/>
            </a:pPr>
            <a:r>
              <a:rPr lang="en-US" sz="2800" dirty="0" smtClean="0"/>
              <a:t>fewer </a:t>
            </a:r>
            <a:r>
              <a:rPr lang="en-US" sz="2800" dirty="0"/>
              <a:t>agricultural products for foreign trade. 	 </a:t>
            </a:r>
          </a:p>
          <a:p>
            <a:pPr>
              <a:spcAft>
                <a:spcPts val="0"/>
              </a:spcAft>
              <a:buFont typeface="Wingdings 2" charset="2"/>
              <a:buAutoNum type="arabicPeriod"/>
            </a:pPr>
            <a:r>
              <a:rPr lang="en-US" sz="2800" dirty="0" smtClean="0"/>
              <a:t>new </a:t>
            </a:r>
            <a:r>
              <a:rPr lang="en-US" sz="2800" dirty="0"/>
              <a:t>national boundaries based on ethnic and cultural similarities. 	</a:t>
            </a:r>
            <a:endParaRPr lang="en-US" sz="2800" dirty="0" smtClean="0"/>
          </a:p>
          <a:p>
            <a:pPr>
              <a:spcAft>
                <a:spcPts val="0"/>
              </a:spcAft>
              <a:buFont typeface="Wingdings 2" charset="2"/>
              <a:buAutoNum type="arabicPeriod"/>
            </a:pPr>
            <a:r>
              <a:rPr lang="en-US" sz="2800" dirty="0" smtClean="0"/>
              <a:t>global </a:t>
            </a:r>
            <a:r>
              <a:rPr lang="en-US" sz="2800" dirty="0"/>
              <a:t>appreciation for African cultures and encouragement of their development.</a:t>
            </a:r>
          </a:p>
        </p:txBody>
      </p:sp>
      <p:sp>
        <p:nvSpPr>
          <p:cNvPr id="8" name="CorShape1"/>
          <p:cNvSpPr/>
          <p:nvPr>
            <p:custDataLst>
              <p:tags r:id="rId6"/>
            </p:custDataLst>
          </p:nvPr>
        </p:nvSpPr>
        <p:spPr>
          <a:xfrm rot="10800000">
            <a:off x="391160" y="2885112"/>
            <a:ext cx="558800" cy="558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3901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371600"/>
            <a:ext cx="7125113" cy="924475"/>
          </a:xfrm>
        </p:spPr>
        <p:txBody>
          <a:bodyPr/>
          <a:lstStyle/>
          <a:p>
            <a:r>
              <a:rPr lang="en-US" dirty="0"/>
              <a:t>How did the political systems in Africa change as a result of European colonialism in the 19th century?</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311844152"/>
              </p:ext>
            </p:extLst>
          </p:nvPr>
        </p:nvGraphicFramePr>
        <p:xfrm>
          <a:off x="228600" y="2667000"/>
          <a:ext cx="9144000" cy="4010025"/>
        </p:xfrm>
        <a:graphic>
          <a:graphicData uri="http://schemas.openxmlformats.org/presentationml/2006/ole">
            <mc:AlternateContent xmlns:mc="http://schemas.openxmlformats.org/markup-compatibility/2006">
              <mc:Choice xmlns:v="urn:schemas-microsoft-com:vml" Requires="v">
                <p:oleObj spid="_x0000_s8195" name="Chart" r:id="rId8" imgW="9144000" imgH="4010053" progId="MSGraph.Chart.8">
                  <p:embed followColorScheme="full"/>
                </p:oleObj>
              </mc:Choice>
              <mc:Fallback>
                <p:oleObj name="Chart" r:id="rId8" imgW="9144000" imgH="4010053" progId="MSGraph.Chart.8">
                  <p:embed followColorScheme="full"/>
                  <p:pic>
                    <p:nvPicPr>
                      <p:cNvPr id="0" name=""/>
                      <p:cNvPicPr/>
                      <p:nvPr/>
                    </p:nvPicPr>
                    <p:blipFill>
                      <a:blip r:embed="rId9"/>
                      <a:stretch>
                        <a:fillRect/>
                      </a:stretch>
                    </p:blipFill>
                    <p:spPr>
                      <a:xfrm>
                        <a:off x="228600" y="2667000"/>
                        <a:ext cx="9144000" cy="401002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219200" y="2590800"/>
            <a:ext cx="8229600" cy="4525963"/>
          </a:xfrm>
        </p:spPr>
        <p:txBody>
          <a:bodyPr tIns="45720" bIns="45720">
            <a:noAutofit/>
          </a:bodyPr>
          <a:lstStyle/>
          <a:p>
            <a:pPr>
              <a:spcAft>
                <a:spcPts val="0"/>
              </a:spcAft>
              <a:buFont typeface="Wingdings 2" charset="2"/>
              <a:buAutoNum type="arabicPeriod"/>
            </a:pPr>
            <a:r>
              <a:rPr lang="en-US" sz="2800" dirty="0"/>
              <a:t> Opportunities for self-rule increased.	 </a:t>
            </a:r>
            <a:endParaRPr lang="en-US" sz="2800" dirty="0" smtClean="0"/>
          </a:p>
          <a:p>
            <a:pPr>
              <a:spcAft>
                <a:spcPts val="0"/>
              </a:spcAft>
              <a:buFont typeface="Wingdings 2" charset="2"/>
              <a:buAutoNum type="arabicPeriod"/>
            </a:pPr>
            <a:r>
              <a:rPr lang="en-US" sz="2800" dirty="0" smtClean="0"/>
              <a:t>Administrative </a:t>
            </a:r>
            <a:r>
              <a:rPr lang="en-US" sz="2800" dirty="0"/>
              <a:t>units were set up along ethnic lines.	 </a:t>
            </a:r>
            <a:endParaRPr lang="en-US" sz="2800" dirty="0" smtClean="0"/>
          </a:p>
          <a:p>
            <a:pPr>
              <a:spcAft>
                <a:spcPts val="0"/>
              </a:spcAft>
              <a:buFont typeface="Wingdings 2" charset="2"/>
              <a:buAutoNum type="arabicPeriod"/>
            </a:pPr>
            <a:r>
              <a:rPr lang="en-US" sz="2800" dirty="0" smtClean="0"/>
              <a:t>Traditional </a:t>
            </a:r>
            <a:r>
              <a:rPr lang="en-US" sz="2800" dirty="0"/>
              <a:t>forms of tribal authority were weakened.	</a:t>
            </a:r>
            <a:endParaRPr lang="en-US" sz="2800" dirty="0" smtClean="0"/>
          </a:p>
          <a:p>
            <a:pPr>
              <a:spcAft>
                <a:spcPts val="0"/>
              </a:spcAft>
              <a:buFont typeface="Wingdings 2" charset="2"/>
              <a:buAutoNum type="arabicPeriod"/>
            </a:pPr>
            <a:r>
              <a:rPr lang="en-US" sz="2800" dirty="0" smtClean="0"/>
              <a:t> </a:t>
            </a:r>
            <a:r>
              <a:rPr lang="en-US" sz="2800" dirty="0"/>
              <a:t>Administrative units became smaller for better control. </a:t>
            </a:r>
          </a:p>
        </p:txBody>
      </p:sp>
      <p:grpSp>
        <p:nvGrpSpPr>
          <p:cNvPr id="7" name="Countdown"/>
          <p:cNvGrpSpPr/>
          <p:nvPr>
            <p:custDataLst>
              <p:tags r:id="rId5"/>
            </p:custDataLst>
          </p:nvPr>
        </p:nvGrpSpPr>
        <p:grpSpPr>
          <a:xfrm>
            <a:off x="8382000" y="6096000"/>
            <a:ext cx="635000" cy="635000"/>
            <a:chOff x="8318500" y="6032500"/>
            <a:chExt cx="635000" cy="635000"/>
          </a:xfrm>
        </p:grpSpPr>
        <p:sp>
          <p:nvSpPr>
            <p:cNvPr id="6" name="CD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p:cNvSpPr txBox="1"/>
            <p:nvPr/>
          </p:nvSpPr>
          <p:spPr>
            <a:xfrm>
              <a:off x="8318500" y="6032500"/>
              <a:ext cx="635000" cy="635000"/>
            </a:xfrm>
            <a:prstGeom prst="rect">
              <a:avLst/>
            </a:prstGeom>
            <a:noFill/>
          </p:spPr>
          <p:txBody>
            <a:bodyPr vert="horz" rtlCol="0" anchor="ctr" anchorCtr="1">
              <a:noAutofit/>
            </a:bodyPr>
            <a:lstStyle/>
            <a:p>
              <a:pPr algn="ctr"/>
              <a:r>
                <a:rPr lang="en-US" sz="2400" b="1" dirty="0" smtClean="0">
                  <a:latin typeface="Tahoma"/>
                </a:rPr>
                <a:t>15</a:t>
              </a:r>
              <a:endParaRPr lang="en-US" sz="2400" b="1" dirty="0">
                <a:latin typeface="Tahoma"/>
              </a:endParaRPr>
            </a:p>
          </p:txBody>
        </p:sp>
      </p:grpSp>
      <p:sp>
        <p:nvSpPr>
          <p:cNvPr id="8" name="CorShape1"/>
          <p:cNvSpPr/>
          <p:nvPr>
            <p:custDataLst>
              <p:tags r:id="rId6"/>
            </p:custDataLst>
          </p:nvPr>
        </p:nvSpPr>
        <p:spPr>
          <a:xfrm rot="10800000">
            <a:off x="772160" y="4784016"/>
            <a:ext cx="558800" cy="558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9050" cap="rnd"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19050" cap="rnd"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5177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25113" cy="924475"/>
          </a:xfrm>
        </p:spPr>
        <p:txBody>
          <a:bodyPr/>
          <a:lstStyle/>
          <a:p>
            <a:r>
              <a:rPr lang="en-US" dirty="0" smtClean="0"/>
              <a:t>Imperialism</a:t>
            </a:r>
            <a:endParaRPr lang="en-US" dirty="0"/>
          </a:p>
        </p:txBody>
      </p:sp>
      <p:sp>
        <p:nvSpPr>
          <p:cNvPr id="3" name="Content Placeholder 2"/>
          <p:cNvSpPr>
            <a:spLocks noGrp="1"/>
          </p:cNvSpPr>
          <p:nvPr>
            <p:ph idx="1"/>
          </p:nvPr>
        </p:nvSpPr>
        <p:spPr>
          <a:xfrm>
            <a:off x="152400" y="838200"/>
            <a:ext cx="7125112" cy="5867400"/>
          </a:xfrm>
        </p:spPr>
        <p:txBody>
          <a:bodyPr>
            <a:normAutofit fontScale="92500" lnSpcReduction="20000"/>
          </a:bodyPr>
          <a:lstStyle/>
          <a:p>
            <a:pPr marL="0" indent="0">
              <a:buNone/>
            </a:pPr>
            <a:r>
              <a:rPr lang="en-US" dirty="0" smtClean="0"/>
              <a:t>III. Japan</a:t>
            </a:r>
          </a:p>
          <a:p>
            <a:pPr marL="0" indent="0">
              <a:buNone/>
            </a:pPr>
            <a:r>
              <a:rPr lang="en-US" dirty="0"/>
              <a:t>	</a:t>
            </a:r>
            <a:r>
              <a:rPr lang="en-US" dirty="0" smtClean="0"/>
              <a:t>A. Isolationist  (1185-mid1800’s)</a:t>
            </a:r>
          </a:p>
          <a:p>
            <a:pPr marL="0" indent="0">
              <a:buNone/>
            </a:pPr>
            <a:r>
              <a:rPr lang="en-US" dirty="0"/>
              <a:t>	</a:t>
            </a:r>
            <a:r>
              <a:rPr lang="en-US" dirty="0" smtClean="0"/>
              <a:t>	1. feudalistic</a:t>
            </a:r>
          </a:p>
          <a:p>
            <a:pPr marL="0" indent="0">
              <a:buNone/>
            </a:pPr>
            <a:r>
              <a:rPr lang="en-US" dirty="0"/>
              <a:t>	</a:t>
            </a:r>
            <a:r>
              <a:rPr lang="en-US" dirty="0" smtClean="0"/>
              <a:t>		a. </a:t>
            </a:r>
            <a:r>
              <a:rPr lang="en-US" i="1" dirty="0" smtClean="0"/>
              <a:t>shogun</a:t>
            </a:r>
          </a:p>
          <a:p>
            <a:pPr marL="0" indent="0">
              <a:buNone/>
            </a:pPr>
            <a:r>
              <a:rPr lang="en-US" i="1" dirty="0"/>
              <a:t>	</a:t>
            </a:r>
            <a:r>
              <a:rPr lang="en-US" dirty="0" smtClean="0"/>
              <a:t>B. U.S. Intervention</a:t>
            </a:r>
          </a:p>
          <a:p>
            <a:pPr marL="0" indent="0">
              <a:buNone/>
            </a:pPr>
            <a:r>
              <a:rPr lang="en-US" i="1" dirty="0"/>
              <a:t>	</a:t>
            </a:r>
            <a:r>
              <a:rPr lang="en-US" i="1" dirty="0" smtClean="0"/>
              <a:t>	</a:t>
            </a:r>
            <a:r>
              <a:rPr lang="en-US" dirty="0" smtClean="0"/>
              <a:t>1. Commodore Mathew C. Perry</a:t>
            </a:r>
          </a:p>
          <a:p>
            <a:pPr marL="0" indent="0">
              <a:buNone/>
            </a:pPr>
            <a:r>
              <a:rPr lang="en-US" i="1" dirty="0"/>
              <a:t>	</a:t>
            </a:r>
            <a:r>
              <a:rPr lang="en-US" i="1" dirty="0" smtClean="0"/>
              <a:t>		</a:t>
            </a:r>
            <a:r>
              <a:rPr lang="en-US" dirty="0" smtClean="0"/>
              <a:t>-Opens trade/Showcases Industrial Might</a:t>
            </a:r>
          </a:p>
          <a:p>
            <a:pPr marL="0" indent="0">
              <a:buNone/>
            </a:pPr>
            <a:r>
              <a:rPr lang="en-US" dirty="0"/>
              <a:t>	</a:t>
            </a:r>
            <a:r>
              <a:rPr lang="en-US" dirty="0" smtClean="0"/>
              <a:t>C. Shift of Power in Japan</a:t>
            </a:r>
          </a:p>
          <a:p>
            <a:pPr marL="0" indent="0">
              <a:buNone/>
            </a:pPr>
            <a:r>
              <a:rPr lang="en-US" dirty="0"/>
              <a:t>	</a:t>
            </a:r>
            <a:r>
              <a:rPr lang="en-US" dirty="0" smtClean="0"/>
              <a:t>	1. Meiji Restoration</a:t>
            </a:r>
          </a:p>
          <a:p>
            <a:pPr marL="0" indent="0">
              <a:buNone/>
            </a:pPr>
            <a:r>
              <a:rPr lang="en-US" dirty="0"/>
              <a:t>	</a:t>
            </a:r>
            <a:r>
              <a:rPr lang="en-US" dirty="0" smtClean="0"/>
              <a:t>		a. Industrialize Japan</a:t>
            </a:r>
          </a:p>
          <a:p>
            <a:pPr marL="0" indent="0">
              <a:buNone/>
            </a:pPr>
            <a:r>
              <a:rPr lang="en-US" dirty="0"/>
              <a:t>	</a:t>
            </a:r>
            <a:r>
              <a:rPr lang="en-US" dirty="0" smtClean="0"/>
              <a:t>		b. Adopt foreign systems:</a:t>
            </a:r>
          </a:p>
          <a:p>
            <a:pPr marL="0" indent="0">
              <a:buNone/>
            </a:pPr>
            <a:r>
              <a:rPr lang="en-US" dirty="0"/>
              <a:t>	</a:t>
            </a:r>
            <a:r>
              <a:rPr lang="en-US" dirty="0" smtClean="0"/>
              <a:t>			-Government = Germany</a:t>
            </a:r>
          </a:p>
          <a:p>
            <a:pPr marL="0" indent="0">
              <a:buNone/>
            </a:pPr>
            <a:r>
              <a:rPr lang="en-US" dirty="0"/>
              <a:t>	</a:t>
            </a:r>
            <a:r>
              <a:rPr lang="en-US" dirty="0" smtClean="0"/>
              <a:t>			-Education = U.S. </a:t>
            </a:r>
          </a:p>
          <a:p>
            <a:pPr marL="0" indent="0">
              <a:buNone/>
            </a:pPr>
            <a:r>
              <a:rPr lang="en-US" dirty="0"/>
              <a:t>	</a:t>
            </a:r>
            <a:r>
              <a:rPr lang="en-US" dirty="0" smtClean="0"/>
              <a:t>			-Military = G.B. &amp; U.S.</a:t>
            </a:r>
          </a:p>
          <a:p>
            <a:pPr marL="0" indent="0">
              <a:buNone/>
            </a:pPr>
            <a:r>
              <a:rPr lang="en-US" dirty="0"/>
              <a:t>	</a:t>
            </a:r>
            <a:r>
              <a:rPr lang="en-US" dirty="0" smtClean="0"/>
              <a:t>D. Japan Imperializes</a:t>
            </a:r>
          </a:p>
          <a:p>
            <a:pPr marL="0" indent="0">
              <a:buNone/>
            </a:pPr>
            <a:r>
              <a:rPr lang="en-US" dirty="0"/>
              <a:t>	</a:t>
            </a:r>
            <a:r>
              <a:rPr lang="en-US" dirty="0" smtClean="0"/>
              <a:t>	1. Manchuria, Taiwan, Korea</a:t>
            </a:r>
          </a:p>
          <a:p>
            <a:pPr marL="0" indent="0">
              <a:buNone/>
            </a:pPr>
            <a:r>
              <a:rPr lang="en-US" dirty="0"/>
              <a:t>	</a:t>
            </a: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13" y="3276600"/>
            <a:ext cx="430845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213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wipe(down)">
                                      <p:cBhvr>
                                        <p:cTn id="73" dur="580">
                                          <p:stCondLst>
                                            <p:cond delay="0"/>
                                          </p:stCondLst>
                                        </p:cTn>
                                        <p:tgtEl>
                                          <p:spTgt spid="3">
                                            <p:txEl>
                                              <p:pRg st="5" end="5"/>
                                            </p:txEl>
                                          </p:spTgt>
                                        </p:tgtEl>
                                      </p:cBhvr>
                                    </p:animEffect>
                                    <p:anim calcmode="lin" valueType="num">
                                      <p:cBhvr>
                                        <p:cTn id="7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5" end="5"/>
                                            </p:txEl>
                                          </p:spTgt>
                                        </p:tgtEl>
                                      </p:cBhvr>
                                      <p:to x="100000" y="60000"/>
                                    </p:animScale>
                                    <p:animScale>
                                      <p:cBhvr>
                                        <p:cTn id="80" dur="166" decel="50000">
                                          <p:stCondLst>
                                            <p:cond delay="676"/>
                                          </p:stCondLst>
                                        </p:cTn>
                                        <p:tgtEl>
                                          <p:spTgt spid="3">
                                            <p:txEl>
                                              <p:pRg st="5" end="5"/>
                                            </p:txEl>
                                          </p:spTgt>
                                        </p:tgtEl>
                                      </p:cBhvr>
                                      <p:to x="100000" y="100000"/>
                                    </p:animScale>
                                    <p:animScale>
                                      <p:cBhvr>
                                        <p:cTn id="81" dur="26">
                                          <p:stCondLst>
                                            <p:cond delay="1312"/>
                                          </p:stCondLst>
                                        </p:cTn>
                                        <p:tgtEl>
                                          <p:spTgt spid="3">
                                            <p:txEl>
                                              <p:pRg st="5" end="5"/>
                                            </p:txEl>
                                          </p:spTgt>
                                        </p:tgtEl>
                                      </p:cBhvr>
                                      <p:to x="100000" y="80000"/>
                                    </p:animScale>
                                    <p:animScale>
                                      <p:cBhvr>
                                        <p:cTn id="82" dur="166" decel="50000">
                                          <p:stCondLst>
                                            <p:cond delay="1338"/>
                                          </p:stCondLst>
                                        </p:cTn>
                                        <p:tgtEl>
                                          <p:spTgt spid="3">
                                            <p:txEl>
                                              <p:pRg st="5" end="5"/>
                                            </p:txEl>
                                          </p:spTgt>
                                        </p:tgtEl>
                                      </p:cBhvr>
                                      <p:to x="100000" y="100000"/>
                                    </p:animScale>
                                    <p:animScale>
                                      <p:cBhvr>
                                        <p:cTn id="83" dur="26">
                                          <p:stCondLst>
                                            <p:cond delay="1642"/>
                                          </p:stCondLst>
                                        </p:cTn>
                                        <p:tgtEl>
                                          <p:spTgt spid="3">
                                            <p:txEl>
                                              <p:pRg st="5" end="5"/>
                                            </p:txEl>
                                          </p:spTgt>
                                        </p:tgtEl>
                                      </p:cBhvr>
                                      <p:to x="100000" y="90000"/>
                                    </p:animScale>
                                    <p:animScale>
                                      <p:cBhvr>
                                        <p:cTn id="84" dur="166" decel="50000">
                                          <p:stCondLst>
                                            <p:cond delay="1668"/>
                                          </p:stCondLst>
                                        </p:cTn>
                                        <p:tgtEl>
                                          <p:spTgt spid="3">
                                            <p:txEl>
                                              <p:pRg st="5" end="5"/>
                                            </p:txEl>
                                          </p:spTgt>
                                        </p:tgtEl>
                                      </p:cBhvr>
                                      <p:to x="100000" y="100000"/>
                                    </p:animScale>
                                    <p:animScale>
                                      <p:cBhvr>
                                        <p:cTn id="85" dur="26">
                                          <p:stCondLst>
                                            <p:cond delay="1808"/>
                                          </p:stCondLst>
                                        </p:cTn>
                                        <p:tgtEl>
                                          <p:spTgt spid="3">
                                            <p:txEl>
                                              <p:pRg st="5" end="5"/>
                                            </p:txEl>
                                          </p:spTgt>
                                        </p:tgtEl>
                                      </p:cBhvr>
                                      <p:to x="100000" y="95000"/>
                                    </p:animScale>
                                    <p:animScale>
                                      <p:cBhvr>
                                        <p:cTn id="86" dur="166" decel="50000">
                                          <p:stCondLst>
                                            <p:cond delay="1834"/>
                                          </p:stCondLst>
                                        </p:cTn>
                                        <p:tgtEl>
                                          <p:spTgt spid="3">
                                            <p:txEl>
                                              <p:pRg st="5" end="5"/>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wipe(down)">
                                      <p:cBhvr>
                                        <p:cTn id="89" dur="580">
                                          <p:stCondLst>
                                            <p:cond delay="0"/>
                                          </p:stCondLst>
                                        </p:cTn>
                                        <p:tgtEl>
                                          <p:spTgt spid="3">
                                            <p:txEl>
                                              <p:pRg st="6" end="6"/>
                                            </p:txEl>
                                          </p:spTgt>
                                        </p:tgtEl>
                                      </p:cBhvr>
                                    </p:animEffect>
                                    <p:anim calcmode="lin" valueType="num">
                                      <p:cBhvr>
                                        <p:cTn id="9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6" end="6"/>
                                            </p:txEl>
                                          </p:spTgt>
                                        </p:tgtEl>
                                      </p:cBhvr>
                                      <p:to x="100000" y="60000"/>
                                    </p:animScale>
                                    <p:animScale>
                                      <p:cBhvr>
                                        <p:cTn id="96" dur="166" decel="50000">
                                          <p:stCondLst>
                                            <p:cond delay="676"/>
                                          </p:stCondLst>
                                        </p:cTn>
                                        <p:tgtEl>
                                          <p:spTgt spid="3">
                                            <p:txEl>
                                              <p:pRg st="6" end="6"/>
                                            </p:txEl>
                                          </p:spTgt>
                                        </p:tgtEl>
                                      </p:cBhvr>
                                      <p:to x="100000" y="100000"/>
                                    </p:animScale>
                                    <p:animScale>
                                      <p:cBhvr>
                                        <p:cTn id="97" dur="26">
                                          <p:stCondLst>
                                            <p:cond delay="1312"/>
                                          </p:stCondLst>
                                        </p:cTn>
                                        <p:tgtEl>
                                          <p:spTgt spid="3">
                                            <p:txEl>
                                              <p:pRg st="6" end="6"/>
                                            </p:txEl>
                                          </p:spTgt>
                                        </p:tgtEl>
                                      </p:cBhvr>
                                      <p:to x="100000" y="80000"/>
                                    </p:animScale>
                                    <p:animScale>
                                      <p:cBhvr>
                                        <p:cTn id="98" dur="166" decel="50000">
                                          <p:stCondLst>
                                            <p:cond delay="1338"/>
                                          </p:stCondLst>
                                        </p:cTn>
                                        <p:tgtEl>
                                          <p:spTgt spid="3">
                                            <p:txEl>
                                              <p:pRg st="6" end="6"/>
                                            </p:txEl>
                                          </p:spTgt>
                                        </p:tgtEl>
                                      </p:cBhvr>
                                      <p:to x="100000" y="100000"/>
                                    </p:animScale>
                                    <p:animScale>
                                      <p:cBhvr>
                                        <p:cTn id="99" dur="26">
                                          <p:stCondLst>
                                            <p:cond delay="1642"/>
                                          </p:stCondLst>
                                        </p:cTn>
                                        <p:tgtEl>
                                          <p:spTgt spid="3">
                                            <p:txEl>
                                              <p:pRg st="6" end="6"/>
                                            </p:txEl>
                                          </p:spTgt>
                                        </p:tgtEl>
                                      </p:cBhvr>
                                      <p:to x="100000" y="90000"/>
                                    </p:animScale>
                                    <p:animScale>
                                      <p:cBhvr>
                                        <p:cTn id="100" dur="166" decel="50000">
                                          <p:stCondLst>
                                            <p:cond delay="1668"/>
                                          </p:stCondLst>
                                        </p:cTn>
                                        <p:tgtEl>
                                          <p:spTgt spid="3">
                                            <p:txEl>
                                              <p:pRg st="6" end="6"/>
                                            </p:txEl>
                                          </p:spTgt>
                                        </p:tgtEl>
                                      </p:cBhvr>
                                      <p:to x="100000" y="100000"/>
                                    </p:animScale>
                                    <p:animScale>
                                      <p:cBhvr>
                                        <p:cTn id="101" dur="26">
                                          <p:stCondLst>
                                            <p:cond delay="1808"/>
                                          </p:stCondLst>
                                        </p:cTn>
                                        <p:tgtEl>
                                          <p:spTgt spid="3">
                                            <p:txEl>
                                              <p:pRg st="6" end="6"/>
                                            </p:txEl>
                                          </p:spTgt>
                                        </p:tgtEl>
                                      </p:cBhvr>
                                      <p:to x="100000" y="95000"/>
                                    </p:animScale>
                                    <p:animScale>
                                      <p:cBhvr>
                                        <p:cTn id="102" dur="166" decel="50000">
                                          <p:stCondLst>
                                            <p:cond delay="1834"/>
                                          </p:stCondLst>
                                        </p:cTn>
                                        <p:tgtEl>
                                          <p:spTgt spid="3">
                                            <p:txEl>
                                              <p:pRg st="6" end="6"/>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3">
                                            <p:txEl>
                                              <p:pRg st="7" end="7"/>
                                            </p:txEl>
                                          </p:spTgt>
                                        </p:tgtEl>
                                        <p:attrNameLst>
                                          <p:attrName>style.visibility</p:attrName>
                                        </p:attrNameLst>
                                      </p:cBhvr>
                                      <p:to>
                                        <p:strVal val="visible"/>
                                      </p:to>
                                    </p:set>
                                    <p:animEffect transition="in" filter="wipe(down)">
                                      <p:cBhvr>
                                        <p:cTn id="107" dur="580">
                                          <p:stCondLst>
                                            <p:cond delay="0"/>
                                          </p:stCondLst>
                                        </p:cTn>
                                        <p:tgtEl>
                                          <p:spTgt spid="3">
                                            <p:txEl>
                                              <p:pRg st="7" end="7"/>
                                            </p:txEl>
                                          </p:spTgt>
                                        </p:tgtEl>
                                      </p:cBhvr>
                                    </p:animEffect>
                                    <p:anim calcmode="lin" valueType="num">
                                      <p:cBhvr>
                                        <p:cTn id="10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7" end="7"/>
                                            </p:txEl>
                                          </p:spTgt>
                                        </p:tgtEl>
                                      </p:cBhvr>
                                      <p:to x="100000" y="60000"/>
                                    </p:animScale>
                                    <p:animScale>
                                      <p:cBhvr>
                                        <p:cTn id="114" dur="166" decel="50000">
                                          <p:stCondLst>
                                            <p:cond delay="676"/>
                                          </p:stCondLst>
                                        </p:cTn>
                                        <p:tgtEl>
                                          <p:spTgt spid="3">
                                            <p:txEl>
                                              <p:pRg st="7" end="7"/>
                                            </p:txEl>
                                          </p:spTgt>
                                        </p:tgtEl>
                                      </p:cBhvr>
                                      <p:to x="100000" y="100000"/>
                                    </p:animScale>
                                    <p:animScale>
                                      <p:cBhvr>
                                        <p:cTn id="115" dur="26">
                                          <p:stCondLst>
                                            <p:cond delay="1312"/>
                                          </p:stCondLst>
                                        </p:cTn>
                                        <p:tgtEl>
                                          <p:spTgt spid="3">
                                            <p:txEl>
                                              <p:pRg st="7" end="7"/>
                                            </p:txEl>
                                          </p:spTgt>
                                        </p:tgtEl>
                                      </p:cBhvr>
                                      <p:to x="100000" y="80000"/>
                                    </p:animScale>
                                    <p:animScale>
                                      <p:cBhvr>
                                        <p:cTn id="116" dur="166" decel="50000">
                                          <p:stCondLst>
                                            <p:cond delay="1338"/>
                                          </p:stCondLst>
                                        </p:cTn>
                                        <p:tgtEl>
                                          <p:spTgt spid="3">
                                            <p:txEl>
                                              <p:pRg st="7" end="7"/>
                                            </p:txEl>
                                          </p:spTgt>
                                        </p:tgtEl>
                                      </p:cBhvr>
                                      <p:to x="100000" y="100000"/>
                                    </p:animScale>
                                    <p:animScale>
                                      <p:cBhvr>
                                        <p:cTn id="117" dur="26">
                                          <p:stCondLst>
                                            <p:cond delay="1642"/>
                                          </p:stCondLst>
                                        </p:cTn>
                                        <p:tgtEl>
                                          <p:spTgt spid="3">
                                            <p:txEl>
                                              <p:pRg st="7" end="7"/>
                                            </p:txEl>
                                          </p:spTgt>
                                        </p:tgtEl>
                                      </p:cBhvr>
                                      <p:to x="100000" y="90000"/>
                                    </p:animScale>
                                    <p:animScale>
                                      <p:cBhvr>
                                        <p:cTn id="118" dur="166" decel="50000">
                                          <p:stCondLst>
                                            <p:cond delay="1668"/>
                                          </p:stCondLst>
                                        </p:cTn>
                                        <p:tgtEl>
                                          <p:spTgt spid="3">
                                            <p:txEl>
                                              <p:pRg st="7" end="7"/>
                                            </p:txEl>
                                          </p:spTgt>
                                        </p:tgtEl>
                                      </p:cBhvr>
                                      <p:to x="100000" y="100000"/>
                                    </p:animScale>
                                    <p:animScale>
                                      <p:cBhvr>
                                        <p:cTn id="119" dur="26">
                                          <p:stCondLst>
                                            <p:cond delay="1808"/>
                                          </p:stCondLst>
                                        </p:cTn>
                                        <p:tgtEl>
                                          <p:spTgt spid="3">
                                            <p:txEl>
                                              <p:pRg st="7" end="7"/>
                                            </p:txEl>
                                          </p:spTgt>
                                        </p:tgtEl>
                                      </p:cBhvr>
                                      <p:to x="100000" y="95000"/>
                                    </p:animScale>
                                    <p:animScale>
                                      <p:cBhvr>
                                        <p:cTn id="120" dur="166" decel="50000">
                                          <p:stCondLst>
                                            <p:cond delay="1834"/>
                                          </p:stCondLst>
                                        </p:cTn>
                                        <p:tgtEl>
                                          <p:spTgt spid="3">
                                            <p:txEl>
                                              <p:pRg st="7" end="7"/>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3">
                                            <p:txEl>
                                              <p:pRg st="8" end="8"/>
                                            </p:txEl>
                                          </p:spTgt>
                                        </p:tgtEl>
                                        <p:attrNameLst>
                                          <p:attrName>style.visibility</p:attrName>
                                        </p:attrNameLst>
                                      </p:cBhvr>
                                      <p:to>
                                        <p:strVal val="visible"/>
                                      </p:to>
                                    </p:set>
                                    <p:animEffect transition="in" filter="wipe(down)">
                                      <p:cBhvr>
                                        <p:cTn id="123" dur="580">
                                          <p:stCondLst>
                                            <p:cond delay="0"/>
                                          </p:stCondLst>
                                        </p:cTn>
                                        <p:tgtEl>
                                          <p:spTgt spid="3">
                                            <p:txEl>
                                              <p:pRg st="8" end="8"/>
                                            </p:txEl>
                                          </p:spTgt>
                                        </p:tgtEl>
                                      </p:cBhvr>
                                    </p:animEffect>
                                    <p:anim calcmode="lin" valueType="num">
                                      <p:cBhvr>
                                        <p:cTn id="12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8" end="8"/>
                                            </p:txEl>
                                          </p:spTgt>
                                        </p:tgtEl>
                                      </p:cBhvr>
                                      <p:to x="100000" y="60000"/>
                                    </p:animScale>
                                    <p:animScale>
                                      <p:cBhvr>
                                        <p:cTn id="130" dur="166" decel="50000">
                                          <p:stCondLst>
                                            <p:cond delay="676"/>
                                          </p:stCondLst>
                                        </p:cTn>
                                        <p:tgtEl>
                                          <p:spTgt spid="3">
                                            <p:txEl>
                                              <p:pRg st="8" end="8"/>
                                            </p:txEl>
                                          </p:spTgt>
                                        </p:tgtEl>
                                      </p:cBhvr>
                                      <p:to x="100000" y="100000"/>
                                    </p:animScale>
                                    <p:animScale>
                                      <p:cBhvr>
                                        <p:cTn id="131" dur="26">
                                          <p:stCondLst>
                                            <p:cond delay="1312"/>
                                          </p:stCondLst>
                                        </p:cTn>
                                        <p:tgtEl>
                                          <p:spTgt spid="3">
                                            <p:txEl>
                                              <p:pRg st="8" end="8"/>
                                            </p:txEl>
                                          </p:spTgt>
                                        </p:tgtEl>
                                      </p:cBhvr>
                                      <p:to x="100000" y="80000"/>
                                    </p:animScale>
                                    <p:animScale>
                                      <p:cBhvr>
                                        <p:cTn id="132" dur="166" decel="50000">
                                          <p:stCondLst>
                                            <p:cond delay="1338"/>
                                          </p:stCondLst>
                                        </p:cTn>
                                        <p:tgtEl>
                                          <p:spTgt spid="3">
                                            <p:txEl>
                                              <p:pRg st="8" end="8"/>
                                            </p:txEl>
                                          </p:spTgt>
                                        </p:tgtEl>
                                      </p:cBhvr>
                                      <p:to x="100000" y="100000"/>
                                    </p:animScale>
                                    <p:animScale>
                                      <p:cBhvr>
                                        <p:cTn id="133" dur="26">
                                          <p:stCondLst>
                                            <p:cond delay="1642"/>
                                          </p:stCondLst>
                                        </p:cTn>
                                        <p:tgtEl>
                                          <p:spTgt spid="3">
                                            <p:txEl>
                                              <p:pRg st="8" end="8"/>
                                            </p:txEl>
                                          </p:spTgt>
                                        </p:tgtEl>
                                      </p:cBhvr>
                                      <p:to x="100000" y="90000"/>
                                    </p:animScale>
                                    <p:animScale>
                                      <p:cBhvr>
                                        <p:cTn id="134" dur="166" decel="50000">
                                          <p:stCondLst>
                                            <p:cond delay="1668"/>
                                          </p:stCondLst>
                                        </p:cTn>
                                        <p:tgtEl>
                                          <p:spTgt spid="3">
                                            <p:txEl>
                                              <p:pRg st="8" end="8"/>
                                            </p:txEl>
                                          </p:spTgt>
                                        </p:tgtEl>
                                      </p:cBhvr>
                                      <p:to x="100000" y="100000"/>
                                    </p:animScale>
                                    <p:animScale>
                                      <p:cBhvr>
                                        <p:cTn id="135" dur="26">
                                          <p:stCondLst>
                                            <p:cond delay="1808"/>
                                          </p:stCondLst>
                                        </p:cTn>
                                        <p:tgtEl>
                                          <p:spTgt spid="3">
                                            <p:txEl>
                                              <p:pRg st="8" end="8"/>
                                            </p:txEl>
                                          </p:spTgt>
                                        </p:tgtEl>
                                      </p:cBhvr>
                                      <p:to x="100000" y="95000"/>
                                    </p:animScale>
                                    <p:animScale>
                                      <p:cBhvr>
                                        <p:cTn id="136" dur="166" decel="50000">
                                          <p:stCondLst>
                                            <p:cond delay="1834"/>
                                          </p:stCondLst>
                                        </p:cTn>
                                        <p:tgtEl>
                                          <p:spTgt spid="3">
                                            <p:txEl>
                                              <p:pRg st="8" end="8"/>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
                                            <p:txEl>
                                              <p:pRg st="9" end="9"/>
                                            </p:txEl>
                                          </p:spTgt>
                                        </p:tgtEl>
                                        <p:attrNameLst>
                                          <p:attrName>style.visibility</p:attrName>
                                        </p:attrNameLst>
                                      </p:cBhvr>
                                      <p:to>
                                        <p:strVal val="visible"/>
                                      </p:to>
                                    </p:set>
                                    <p:animEffect transition="in" filter="wipe(down)">
                                      <p:cBhvr>
                                        <p:cTn id="141" dur="580">
                                          <p:stCondLst>
                                            <p:cond delay="0"/>
                                          </p:stCondLst>
                                        </p:cTn>
                                        <p:tgtEl>
                                          <p:spTgt spid="3">
                                            <p:txEl>
                                              <p:pRg st="9" end="9"/>
                                            </p:txEl>
                                          </p:spTgt>
                                        </p:tgtEl>
                                      </p:cBhvr>
                                    </p:animEffect>
                                    <p:anim calcmode="lin" valueType="num">
                                      <p:cBhvr>
                                        <p:cTn id="14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9" end="9"/>
                                            </p:txEl>
                                          </p:spTgt>
                                        </p:tgtEl>
                                      </p:cBhvr>
                                      <p:to x="100000" y="60000"/>
                                    </p:animScale>
                                    <p:animScale>
                                      <p:cBhvr>
                                        <p:cTn id="148" dur="166" decel="50000">
                                          <p:stCondLst>
                                            <p:cond delay="676"/>
                                          </p:stCondLst>
                                        </p:cTn>
                                        <p:tgtEl>
                                          <p:spTgt spid="3">
                                            <p:txEl>
                                              <p:pRg st="9" end="9"/>
                                            </p:txEl>
                                          </p:spTgt>
                                        </p:tgtEl>
                                      </p:cBhvr>
                                      <p:to x="100000" y="100000"/>
                                    </p:animScale>
                                    <p:animScale>
                                      <p:cBhvr>
                                        <p:cTn id="149" dur="26">
                                          <p:stCondLst>
                                            <p:cond delay="1312"/>
                                          </p:stCondLst>
                                        </p:cTn>
                                        <p:tgtEl>
                                          <p:spTgt spid="3">
                                            <p:txEl>
                                              <p:pRg st="9" end="9"/>
                                            </p:txEl>
                                          </p:spTgt>
                                        </p:tgtEl>
                                      </p:cBhvr>
                                      <p:to x="100000" y="80000"/>
                                    </p:animScale>
                                    <p:animScale>
                                      <p:cBhvr>
                                        <p:cTn id="150" dur="166" decel="50000">
                                          <p:stCondLst>
                                            <p:cond delay="1338"/>
                                          </p:stCondLst>
                                        </p:cTn>
                                        <p:tgtEl>
                                          <p:spTgt spid="3">
                                            <p:txEl>
                                              <p:pRg st="9" end="9"/>
                                            </p:txEl>
                                          </p:spTgt>
                                        </p:tgtEl>
                                      </p:cBhvr>
                                      <p:to x="100000" y="100000"/>
                                    </p:animScale>
                                    <p:animScale>
                                      <p:cBhvr>
                                        <p:cTn id="151" dur="26">
                                          <p:stCondLst>
                                            <p:cond delay="1642"/>
                                          </p:stCondLst>
                                        </p:cTn>
                                        <p:tgtEl>
                                          <p:spTgt spid="3">
                                            <p:txEl>
                                              <p:pRg st="9" end="9"/>
                                            </p:txEl>
                                          </p:spTgt>
                                        </p:tgtEl>
                                      </p:cBhvr>
                                      <p:to x="100000" y="90000"/>
                                    </p:animScale>
                                    <p:animScale>
                                      <p:cBhvr>
                                        <p:cTn id="152" dur="166" decel="50000">
                                          <p:stCondLst>
                                            <p:cond delay="1668"/>
                                          </p:stCondLst>
                                        </p:cTn>
                                        <p:tgtEl>
                                          <p:spTgt spid="3">
                                            <p:txEl>
                                              <p:pRg st="9" end="9"/>
                                            </p:txEl>
                                          </p:spTgt>
                                        </p:tgtEl>
                                      </p:cBhvr>
                                      <p:to x="100000" y="100000"/>
                                    </p:animScale>
                                    <p:animScale>
                                      <p:cBhvr>
                                        <p:cTn id="153" dur="26">
                                          <p:stCondLst>
                                            <p:cond delay="1808"/>
                                          </p:stCondLst>
                                        </p:cTn>
                                        <p:tgtEl>
                                          <p:spTgt spid="3">
                                            <p:txEl>
                                              <p:pRg st="9" end="9"/>
                                            </p:txEl>
                                          </p:spTgt>
                                        </p:tgtEl>
                                      </p:cBhvr>
                                      <p:to x="100000" y="95000"/>
                                    </p:animScale>
                                    <p:animScale>
                                      <p:cBhvr>
                                        <p:cTn id="154" dur="166" decel="50000">
                                          <p:stCondLst>
                                            <p:cond delay="1834"/>
                                          </p:stCondLst>
                                        </p:cTn>
                                        <p:tgtEl>
                                          <p:spTgt spid="3">
                                            <p:txEl>
                                              <p:pRg st="9" end="9"/>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3">
                                            <p:txEl>
                                              <p:pRg st="10" end="10"/>
                                            </p:txEl>
                                          </p:spTgt>
                                        </p:tgtEl>
                                        <p:attrNameLst>
                                          <p:attrName>style.visibility</p:attrName>
                                        </p:attrNameLst>
                                      </p:cBhvr>
                                      <p:to>
                                        <p:strVal val="visible"/>
                                      </p:to>
                                    </p:set>
                                    <p:animEffect transition="in" filter="wipe(down)">
                                      <p:cBhvr>
                                        <p:cTn id="159" dur="580">
                                          <p:stCondLst>
                                            <p:cond delay="0"/>
                                          </p:stCondLst>
                                        </p:cTn>
                                        <p:tgtEl>
                                          <p:spTgt spid="3">
                                            <p:txEl>
                                              <p:pRg st="10" end="10"/>
                                            </p:txEl>
                                          </p:spTgt>
                                        </p:tgtEl>
                                      </p:cBhvr>
                                    </p:animEffect>
                                    <p:anim calcmode="lin" valueType="num">
                                      <p:cBhvr>
                                        <p:cTn id="16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10" end="10"/>
                                            </p:txEl>
                                          </p:spTgt>
                                        </p:tgtEl>
                                      </p:cBhvr>
                                      <p:to x="100000" y="60000"/>
                                    </p:animScale>
                                    <p:animScale>
                                      <p:cBhvr>
                                        <p:cTn id="166" dur="166" decel="50000">
                                          <p:stCondLst>
                                            <p:cond delay="676"/>
                                          </p:stCondLst>
                                        </p:cTn>
                                        <p:tgtEl>
                                          <p:spTgt spid="3">
                                            <p:txEl>
                                              <p:pRg st="10" end="10"/>
                                            </p:txEl>
                                          </p:spTgt>
                                        </p:tgtEl>
                                      </p:cBhvr>
                                      <p:to x="100000" y="100000"/>
                                    </p:animScale>
                                    <p:animScale>
                                      <p:cBhvr>
                                        <p:cTn id="167" dur="26">
                                          <p:stCondLst>
                                            <p:cond delay="1312"/>
                                          </p:stCondLst>
                                        </p:cTn>
                                        <p:tgtEl>
                                          <p:spTgt spid="3">
                                            <p:txEl>
                                              <p:pRg st="10" end="10"/>
                                            </p:txEl>
                                          </p:spTgt>
                                        </p:tgtEl>
                                      </p:cBhvr>
                                      <p:to x="100000" y="80000"/>
                                    </p:animScale>
                                    <p:animScale>
                                      <p:cBhvr>
                                        <p:cTn id="168" dur="166" decel="50000">
                                          <p:stCondLst>
                                            <p:cond delay="1338"/>
                                          </p:stCondLst>
                                        </p:cTn>
                                        <p:tgtEl>
                                          <p:spTgt spid="3">
                                            <p:txEl>
                                              <p:pRg st="10" end="10"/>
                                            </p:txEl>
                                          </p:spTgt>
                                        </p:tgtEl>
                                      </p:cBhvr>
                                      <p:to x="100000" y="100000"/>
                                    </p:animScale>
                                    <p:animScale>
                                      <p:cBhvr>
                                        <p:cTn id="169" dur="26">
                                          <p:stCondLst>
                                            <p:cond delay="1642"/>
                                          </p:stCondLst>
                                        </p:cTn>
                                        <p:tgtEl>
                                          <p:spTgt spid="3">
                                            <p:txEl>
                                              <p:pRg st="10" end="10"/>
                                            </p:txEl>
                                          </p:spTgt>
                                        </p:tgtEl>
                                      </p:cBhvr>
                                      <p:to x="100000" y="90000"/>
                                    </p:animScale>
                                    <p:animScale>
                                      <p:cBhvr>
                                        <p:cTn id="170" dur="166" decel="50000">
                                          <p:stCondLst>
                                            <p:cond delay="1668"/>
                                          </p:stCondLst>
                                        </p:cTn>
                                        <p:tgtEl>
                                          <p:spTgt spid="3">
                                            <p:txEl>
                                              <p:pRg st="10" end="10"/>
                                            </p:txEl>
                                          </p:spTgt>
                                        </p:tgtEl>
                                      </p:cBhvr>
                                      <p:to x="100000" y="100000"/>
                                    </p:animScale>
                                    <p:animScale>
                                      <p:cBhvr>
                                        <p:cTn id="171" dur="26">
                                          <p:stCondLst>
                                            <p:cond delay="1808"/>
                                          </p:stCondLst>
                                        </p:cTn>
                                        <p:tgtEl>
                                          <p:spTgt spid="3">
                                            <p:txEl>
                                              <p:pRg st="10" end="10"/>
                                            </p:txEl>
                                          </p:spTgt>
                                        </p:tgtEl>
                                      </p:cBhvr>
                                      <p:to x="100000" y="95000"/>
                                    </p:animScale>
                                    <p:animScale>
                                      <p:cBhvr>
                                        <p:cTn id="172" dur="166" decel="50000">
                                          <p:stCondLst>
                                            <p:cond delay="1834"/>
                                          </p:stCondLst>
                                        </p:cTn>
                                        <p:tgtEl>
                                          <p:spTgt spid="3">
                                            <p:txEl>
                                              <p:pRg st="10" end="10"/>
                                            </p:txEl>
                                          </p:spTgt>
                                        </p:tgtEl>
                                      </p:cBhvr>
                                      <p:to x="100000" y="100000"/>
                                    </p:animScale>
                                  </p:childTnLst>
                                </p:cTn>
                              </p:par>
                              <p:par>
                                <p:cTn id="173" presetID="26" presetClass="entr" presetSubtype="0" fill="hold" nodeType="withEffect">
                                  <p:stCondLst>
                                    <p:cond delay="0"/>
                                  </p:stCondLst>
                                  <p:childTnLst>
                                    <p:set>
                                      <p:cBhvr>
                                        <p:cTn id="174" dur="1" fill="hold">
                                          <p:stCondLst>
                                            <p:cond delay="0"/>
                                          </p:stCondLst>
                                        </p:cTn>
                                        <p:tgtEl>
                                          <p:spTgt spid="3">
                                            <p:txEl>
                                              <p:pRg st="11" end="11"/>
                                            </p:txEl>
                                          </p:spTgt>
                                        </p:tgtEl>
                                        <p:attrNameLst>
                                          <p:attrName>style.visibility</p:attrName>
                                        </p:attrNameLst>
                                      </p:cBhvr>
                                      <p:to>
                                        <p:strVal val="visible"/>
                                      </p:to>
                                    </p:set>
                                    <p:animEffect transition="in" filter="wipe(down)">
                                      <p:cBhvr>
                                        <p:cTn id="175" dur="580">
                                          <p:stCondLst>
                                            <p:cond delay="0"/>
                                          </p:stCondLst>
                                        </p:cTn>
                                        <p:tgtEl>
                                          <p:spTgt spid="3">
                                            <p:txEl>
                                              <p:pRg st="11" end="11"/>
                                            </p:txEl>
                                          </p:spTgt>
                                        </p:tgtEl>
                                      </p:cBhvr>
                                    </p:animEffect>
                                    <p:anim calcmode="lin" valueType="num">
                                      <p:cBhvr>
                                        <p:cTn id="17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3">
                                            <p:txEl>
                                              <p:pRg st="11" end="11"/>
                                            </p:txEl>
                                          </p:spTgt>
                                        </p:tgtEl>
                                      </p:cBhvr>
                                      <p:to x="100000" y="60000"/>
                                    </p:animScale>
                                    <p:animScale>
                                      <p:cBhvr>
                                        <p:cTn id="182" dur="166" decel="50000">
                                          <p:stCondLst>
                                            <p:cond delay="676"/>
                                          </p:stCondLst>
                                        </p:cTn>
                                        <p:tgtEl>
                                          <p:spTgt spid="3">
                                            <p:txEl>
                                              <p:pRg st="11" end="11"/>
                                            </p:txEl>
                                          </p:spTgt>
                                        </p:tgtEl>
                                      </p:cBhvr>
                                      <p:to x="100000" y="100000"/>
                                    </p:animScale>
                                    <p:animScale>
                                      <p:cBhvr>
                                        <p:cTn id="183" dur="26">
                                          <p:stCondLst>
                                            <p:cond delay="1312"/>
                                          </p:stCondLst>
                                        </p:cTn>
                                        <p:tgtEl>
                                          <p:spTgt spid="3">
                                            <p:txEl>
                                              <p:pRg st="11" end="11"/>
                                            </p:txEl>
                                          </p:spTgt>
                                        </p:tgtEl>
                                      </p:cBhvr>
                                      <p:to x="100000" y="80000"/>
                                    </p:animScale>
                                    <p:animScale>
                                      <p:cBhvr>
                                        <p:cTn id="184" dur="166" decel="50000">
                                          <p:stCondLst>
                                            <p:cond delay="1338"/>
                                          </p:stCondLst>
                                        </p:cTn>
                                        <p:tgtEl>
                                          <p:spTgt spid="3">
                                            <p:txEl>
                                              <p:pRg st="11" end="11"/>
                                            </p:txEl>
                                          </p:spTgt>
                                        </p:tgtEl>
                                      </p:cBhvr>
                                      <p:to x="100000" y="100000"/>
                                    </p:animScale>
                                    <p:animScale>
                                      <p:cBhvr>
                                        <p:cTn id="185" dur="26">
                                          <p:stCondLst>
                                            <p:cond delay="1642"/>
                                          </p:stCondLst>
                                        </p:cTn>
                                        <p:tgtEl>
                                          <p:spTgt spid="3">
                                            <p:txEl>
                                              <p:pRg st="11" end="11"/>
                                            </p:txEl>
                                          </p:spTgt>
                                        </p:tgtEl>
                                      </p:cBhvr>
                                      <p:to x="100000" y="90000"/>
                                    </p:animScale>
                                    <p:animScale>
                                      <p:cBhvr>
                                        <p:cTn id="186" dur="166" decel="50000">
                                          <p:stCondLst>
                                            <p:cond delay="1668"/>
                                          </p:stCondLst>
                                        </p:cTn>
                                        <p:tgtEl>
                                          <p:spTgt spid="3">
                                            <p:txEl>
                                              <p:pRg st="11" end="11"/>
                                            </p:txEl>
                                          </p:spTgt>
                                        </p:tgtEl>
                                      </p:cBhvr>
                                      <p:to x="100000" y="100000"/>
                                    </p:animScale>
                                    <p:animScale>
                                      <p:cBhvr>
                                        <p:cTn id="187" dur="26">
                                          <p:stCondLst>
                                            <p:cond delay="1808"/>
                                          </p:stCondLst>
                                        </p:cTn>
                                        <p:tgtEl>
                                          <p:spTgt spid="3">
                                            <p:txEl>
                                              <p:pRg st="11" end="11"/>
                                            </p:txEl>
                                          </p:spTgt>
                                        </p:tgtEl>
                                      </p:cBhvr>
                                      <p:to x="100000" y="95000"/>
                                    </p:animScale>
                                    <p:animScale>
                                      <p:cBhvr>
                                        <p:cTn id="188" dur="166" decel="50000">
                                          <p:stCondLst>
                                            <p:cond delay="1834"/>
                                          </p:stCondLst>
                                        </p:cTn>
                                        <p:tgtEl>
                                          <p:spTgt spid="3">
                                            <p:txEl>
                                              <p:pRg st="11" end="11"/>
                                            </p:txEl>
                                          </p:spTgt>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3">
                                            <p:txEl>
                                              <p:pRg st="12" end="12"/>
                                            </p:txEl>
                                          </p:spTgt>
                                        </p:tgtEl>
                                        <p:attrNameLst>
                                          <p:attrName>style.visibility</p:attrName>
                                        </p:attrNameLst>
                                      </p:cBhvr>
                                      <p:to>
                                        <p:strVal val="visible"/>
                                      </p:to>
                                    </p:set>
                                    <p:animEffect transition="in" filter="wipe(down)">
                                      <p:cBhvr>
                                        <p:cTn id="191" dur="580">
                                          <p:stCondLst>
                                            <p:cond delay="0"/>
                                          </p:stCondLst>
                                        </p:cTn>
                                        <p:tgtEl>
                                          <p:spTgt spid="3">
                                            <p:txEl>
                                              <p:pRg st="12" end="12"/>
                                            </p:txEl>
                                          </p:spTgt>
                                        </p:tgtEl>
                                      </p:cBhvr>
                                    </p:animEffect>
                                    <p:anim calcmode="lin" valueType="num">
                                      <p:cBhvr>
                                        <p:cTn id="19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3">
                                            <p:txEl>
                                              <p:pRg st="12" end="12"/>
                                            </p:txEl>
                                          </p:spTgt>
                                        </p:tgtEl>
                                      </p:cBhvr>
                                      <p:to x="100000" y="60000"/>
                                    </p:animScale>
                                    <p:animScale>
                                      <p:cBhvr>
                                        <p:cTn id="198" dur="166" decel="50000">
                                          <p:stCondLst>
                                            <p:cond delay="676"/>
                                          </p:stCondLst>
                                        </p:cTn>
                                        <p:tgtEl>
                                          <p:spTgt spid="3">
                                            <p:txEl>
                                              <p:pRg st="12" end="12"/>
                                            </p:txEl>
                                          </p:spTgt>
                                        </p:tgtEl>
                                      </p:cBhvr>
                                      <p:to x="100000" y="100000"/>
                                    </p:animScale>
                                    <p:animScale>
                                      <p:cBhvr>
                                        <p:cTn id="199" dur="26">
                                          <p:stCondLst>
                                            <p:cond delay="1312"/>
                                          </p:stCondLst>
                                        </p:cTn>
                                        <p:tgtEl>
                                          <p:spTgt spid="3">
                                            <p:txEl>
                                              <p:pRg st="12" end="12"/>
                                            </p:txEl>
                                          </p:spTgt>
                                        </p:tgtEl>
                                      </p:cBhvr>
                                      <p:to x="100000" y="80000"/>
                                    </p:animScale>
                                    <p:animScale>
                                      <p:cBhvr>
                                        <p:cTn id="200" dur="166" decel="50000">
                                          <p:stCondLst>
                                            <p:cond delay="1338"/>
                                          </p:stCondLst>
                                        </p:cTn>
                                        <p:tgtEl>
                                          <p:spTgt spid="3">
                                            <p:txEl>
                                              <p:pRg st="12" end="12"/>
                                            </p:txEl>
                                          </p:spTgt>
                                        </p:tgtEl>
                                      </p:cBhvr>
                                      <p:to x="100000" y="100000"/>
                                    </p:animScale>
                                    <p:animScale>
                                      <p:cBhvr>
                                        <p:cTn id="201" dur="26">
                                          <p:stCondLst>
                                            <p:cond delay="1642"/>
                                          </p:stCondLst>
                                        </p:cTn>
                                        <p:tgtEl>
                                          <p:spTgt spid="3">
                                            <p:txEl>
                                              <p:pRg st="12" end="12"/>
                                            </p:txEl>
                                          </p:spTgt>
                                        </p:tgtEl>
                                      </p:cBhvr>
                                      <p:to x="100000" y="90000"/>
                                    </p:animScale>
                                    <p:animScale>
                                      <p:cBhvr>
                                        <p:cTn id="202" dur="166" decel="50000">
                                          <p:stCondLst>
                                            <p:cond delay="1668"/>
                                          </p:stCondLst>
                                        </p:cTn>
                                        <p:tgtEl>
                                          <p:spTgt spid="3">
                                            <p:txEl>
                                              <p:pRg st="12" end="12"/>
                                            </p:txEl>
                                          </p:spTgt>
                                        </p:tgtEl>
                                      </p:cBhvr>
                                      <p:to x="100000" y="100000"/>
                                    </p:animScale>
                                    <p:animScale>
                                      <p:cBhvr>
                                        <p:cTn id="203" dur="26">
                                          <p:stCondLst>
                                            <p:cond delay="1808"/>
                                          </p:stCondLst>
                                        </p:cTn>
                                        <p:tgtEl>
                                          <p:spTgt spid="3">
                                            <p:txEl>
                                              <p:pRg st="12" end="12"/>
                                            </p:txEl>
                                          </p:spTgt>
                                        </p:tgtEl>
                                      </p:cBhvr>
                                      <p:to x="100000" y="95000"/>
                                    </p:animScale>
                                    <p:animScale>
                                      <p:cBhvr>
                                        <p:cTn id="204" dur="166" decel="50000">
                                          <p:stCondLst>
                                            <p:cond delay="1834"/>
                                          </p:stCondLst>
                                        </p:cTn>
                                        <p:tgtEl>
                                          <p:spTgt spid="3">
                                            <p:txEl>
                                              <p:pRg st="12" end="12"/>
                                            </p:txEl>
                                          </p:spTgt>
                                        </p:tgtEl>
                                      </p:cBhvr>
                                      <p:to x="100000" y="100000"/>
                                    </p:animScale>
                                  </p:childTnLst>
                                </p:cTn>
                              </p:par>
                              <p:par>
                                <p:cTn id="205" presetID="26" presetClass="entr" presetSubtype="0" fill="hold" nodeType="withEffect">
                                  <p:stCondLst>
                                    <p:cond delay="0"/>
                                  </p:stCondLst>
                                  <p:childTnLst>
                                    <p:set>
                                      <p:cBhvr>
                                        <p:cTn id="206" dur="1" fill="hold">
                                          <p:stCondLst>
                                            <p:cond delay="0"/>
                                          </p:stCondLst>
                                        </p:cTn>
                                        <p:tgtEl>
                                          <p:spTgt spid="3">
                                            <p:txEl>
                                              <p:pRg st="13" end="13"/>
                                            </p:txEl>
                                          </p:spTgt>
                                        </p:tgtEl>
                                        <p:attrNameLst>
                                          <p:attrName>style.visibility</p:attrName>
                                        </p:attrNameLst>
                                      </p:cBhvr>
                                      <p:to>
                                        <p:strVal val="visible"/>
                                      </p:to>
                                    </p:set>
                                    <p:animEffect transition="in" filter="wipe(down)">
                                      <p:cBhvr>
                                        <p:cTn id="207" dur="580">
                                          <p:stCondLst>
                                            <p:cond delay="0"/>
                                          </p:stCondLst>
                                        </p:cTn>
                                        <p:tgtEl>
                                          <p:spTgt spid="3">
                                            <p:txEl>
                                              <p:pRg st="13" end="13"/>
                                            </p:txEl>
                                          </p:spTgt>
                                        </p:tgtEl>
                                      </p:cBhvr>
                                    </p:animEffect>
                                    <p:anim calcmode="lin" valueType="num">
                                      <p:cBhvr>
                                        <p:cTn id="208"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13" dur="26">
                                          <p:stCondLst>
                                            <p:cond delay="650"/>
                                          </p:stCondLst>
                                        </p:cTn>
                                        <p:tgtEl>
                                          <p:spTgt spid="3">
                                            <p:txEl>
                                              <p:pRg st="13" end="13"/>
                                            </p:txEl>
                                          </p:spTgt>
                                        </p:tgtEl>
                                      </p:cBhvr>
                                      <p:to x="100000" y="60000"/>
                                    </p:animScale>
                                    <p:animScale>
                                      <p:cBhvr>
                                        <p:cTn id="214" dur="166" decel="50000">
                                          <p:stCondLst>
                                            <p:cond delay="676"/>
                                          </p:stCondLst>
                                        </p:cTn>
                                        <p:tgtEl>
                                          <p:spTgt spid="3">
                                            <p:txEl>
                                              <p:pRg st="13" end="13"/>
                                            </p:txEl>
                                          </p:spTgt>
                                        </p:tgtEl>
                                      </p:cBhvr>
                                      <p:to x="100000" y="100000"/>
                                    </p:animScale>
                                    <p:animScale>
                                      <p:cBhvr>
                                        <p:cTn id="215" dur="26">
                                          <p:stCondLst>
                                            <p:cond delay="1312"/>
                                          </p:stCondLst>
                                        </p:cTn>
                                        <p:tgtEl>
                                          <p:spTgt spid="3">
                                            <p:txEl>
                                              <p:pRg st="13" end="13"/>
                                            </p:txEl>
                                          </p:spTgt>
                                        </p:tgtEl>
                                      </p:cBhvr>
                                      <p:to x="100000" y="80000"/>
                                    </p:animScale>
                                    <p:animScale>
                                      <p:cBhvr>
                                        <p:cTn id="216" dur="166" decel="50000">
                                          <p:stCondLst>
                                            <p:cond delay="1338"/>
                                          </p:stCondLst>
                                        </p:cTn>
                                        <p:tgtEl>
                                          <p:spTgt spid="3">
                                            <p:txEl>
                                              <p:pRg st="13" end="13"/>
                                            </p:txEl>
                                          </p:spTgt>
                                        </p:tgtEl>
                                      </p:cBhvr>
                                      <p:to x="100000" y="100000"/>
                                    </p:animScale>
                                    <p:animScale>
                                      <p:cBhvr>
                                        <p:cTn id="217" dur="26">
                                          <p:stCondLst>
                                            <p:cond delay="1642"/>
                                          </p:stCondLst>
                                        </p:cTn>
                                        <p:tgtEl>
                                          <p:spTgt spid="3">
                                            <p:txEl>
                                              <p:pRg st="13" end="13"/>
                                            </p:txEl>
                                          </p:spTgt>
                                        </p:tgtEl>
                                      </p:cBhvr>
                                      <p:to x="100000" y="90000"/>
                                    </p:animScale>
                                    <p:animScale>
                                      <p:cBhvr>
                                        <p:cTn id="218" dur="166" decel="50000">
                                          <p:stCondLst>
                                            <p:cond delay="1668"/>
                                          </p:stCondLst>
                                        </p:cTn>
                                        <p:tgtEl>
                                          <p:spTgt spid="3">
                                            <p:txEl>
                                              <p:pRg st="13" end="13"/>
                                            </p:txEl>
                                          </p:spTgt>
                                        </p:tgtEl>
                                      </p:cBhvr>
                                      <p:to x="100000" y="100000"/>
                                    </p:animScale>
                                    <p:animScale>
                                      <p:cBhvr>
                                        <p:cTn id="219" dur="26">
                                          <p:stCondLst>
                                            <p:cond delay="1808"/>
                                          </p:stCondLst>
                                        </p:cTn>
                                        <p:tgtEl>
                                          <p:spTgt spid="3">
                                            <p:txEl>
                                              <p:pRg st="13" end="13"/>
                                            </p:txEl>
                                          </p:spTgt>
                                        </p:tgtEl>
                                      </p:cBhvr>
                                      <p:to x="100000" y="95000"/>
                                    </p:animScale>
                                    <p:animScale>
                                      <p:cBhvr>
                                        <p:cTn id="220" dur="166" decel="50000">
                                          <p:stCondLst>
                                            <p:cond delay="1834"/>
                                          </p:stCondLst>
                                        </p:cTn>
                                        <p:tgtEl>
                                          <p:spTgt spid="3">
                                            <p:txEl>
                                              <p:pRg st="13" end="13"/>
                                            </p:txEl>
                                          </p:spTgt>
                                        </p:tgtEl>
                                      </p:cBhvr>
                                      <p:to x="100000" y="100000"/>
                                    </p:animScale>
                                  </p:childTnLst>
                                </p:cTn>
                              </p:par>
                            </p:childTnLst>
                          </p:cTn>
                        </p:par>
                      </p:childTnLst>
                    </p:cTn>
                  </p:par>
                  <p:par>
                    <p:cTn id="221" fill="hold">
                      <p:stCondLst>
                        <p:cond delay="indefinite"/>
                      </p:stCondLst>
                      <p:childTnLst>
                        <p:par>
                          <p:cTn id="222" fill="hold">
                            <p:stCondLst>
                              <p:cond delay="0"/>
                            </p:stCondLst>
                            <p:childTnLst>
                              <p:par>
                                <p:cTn id="223" presetID="26" presetClass="entr" presetSubtype="0" fill="hold" nodeType="clickEffect">
                                  <p:stCondLst>
                                    <p:cond delay="0"/>
                                  </p:stCondLst>
                                  <p:childTnLst>
                                    <p:set>
                                      <p:cBhvr>
                                        <p:cTn id="224" dur="1" fill="hold">
                                          <p:stCondLst>
                                            <p:cond delay="0"/>
                                          </p:stCondLst>
                                        </p:cTn>
                                        <p:tgtEl>
                                          <p:spTgt spid="3">
                                            <p:txEl>
                                              <p:pRg st="14" end="14"/>
                                            </p:txEl>
                                          </p:spTgt>
                                        </p:tgtEl>
                                        <p:attrNameLst>
                                          <p:attrName>style.visibility</p:attrName>
                                        </p:attrNameLst>
                                      </p:cBhvr>
                                      <p:to>
                                        <p:strVal val="visible"/>
                                      </p:to>
                                    </p:set>
                                    <p:animEffect transition="in" filter="wipe(down)">
                                      <p:cBhvr>
                                        <p:cTn id="225" dur="580">
                                          <p:stCondLst>
                                            <p:cond delay="0"/>
                                          </p:stCondLst>
                                        </p:cTn>
                                        <p:tgtEl>
                                          <p:spTgt spid="3">
                                            <p:txEl>
                                              <p:pRg st="14" end="14"/>
                                            </p:txEl>
                                          </p:spTgt>
                                        </p:tgtEl>
                                      </p:cBhvr>
                                    </p:animEffect>
                                    <p:anim calcmode="lin" valueType="num">
                                      <p:cBhvr>
                                        <p:cTn id="226"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27"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28"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29"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30"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31" dur="26">
                                          <p:stCondLst>
                                            <p:cond delay="650"/>
                                          </p:stCondLst>
                                        </p:cTn>
                                        <p:tgtEl>
                                          <p:spTgt spid="3">
                                            <p:txEl>
                                              <p:pRg st="14" end="14"/>
                                            </p:txEl>
                                          </p:spTgt>
                                        </p:tgtEl>
                                      </p:cBhvr>
                                      <p:to x="100000" y="60000"/>
                                    </p:animScale>
                                    <p:animScale>
                                      <p:cBhvr>
                                        <p:cTn id="232" dur="166" decel="50000">
                                          <p:stCondLst>
                                            <p:cond delay="676"/>
                                          </p:stCondLst>
                                        </p:cTn>
                                        <p:tgtEl>
                                          <p:spTgt spid="3">
                                            <p:txEl>
                                              <p:pRg st="14" end="14"/>
                                            </p:txEl>
                                          </p:spTgt>
                                        </p:tgtEl>
                                      </p:cBhvr>
                                      <p:to x="100000" y="100000"/>
                                    </p:animScale>
                                    <p:animScale>
                                      <p:cBhvr>
                                        <p:cTn id="233" dur="26">
                                          <p:stCondLst>
                                            <p:cond delay="1312"/>
                                          </p:stCondLst>
                                        </p:cTn>
                                        <p:tgtEl>
                                          <p:spTgt spid="3">
                                            <p:txEl>
                                              <p:pRg st="14" end="14"/>
                                            </p:txEl>
                                          </p:spTgt>
                                        </p:tgtEl>
                                      </p:cBhvr>
                                      <p:to x="100000" y="80000"/>
                                    </p:animScale>
                                    <p:animScale>
                                      <p:cBhvr>
                                        <p:cTn id="234" dur="166" decel="50000">
                                          <p:stCondLst>
                                            <p:cond delay="1338"/>
                                          </p:stCondLst>
                                        </p:cTn>
                                        <p:tgtEl>
                                          <p:spTgt spid="3">
                                            <p:txEl>
                                              <p:pRg st="14" end="14"/>
                                            </p:txEl>
                                          </p:spTgt>
                                        </p:tgtEl>
                                      </p:cBhvr>
                                      <p:to x="100000" y="100000"/>
                                    </p:animScale>
                                    <p:animScale>
                                      <p:cBhvr>
                                        <p:cTn id="235" dur="26">
                                          <p:stCondLst>
                                            <p:cond delay="1642"/>
                                          </p:stCondLst>
                                        </p:cTn>
                                        <p:tgtEl>
                                          <p:spTgt spid="3">
                                            <p:txEl>
                                              <p:pRg st="14" end="14"/>
                                            </p:txEl>
                                          </p:spTgt>
                                        </p:tgtEl>
                                      </p:cBhvr>
                                      <p:to x="100000" y="90000"/>
                                    </p:animScale>
                                    <p:animScale>
                                      <p:cBhvr>
                                        <p:cTn id="236" dur="166" decel="50000">
                                          <p:stCondLst>
                                            <p:cond delay="1668"/>
                                          </p:stCondLst>
                                        </p:cTn>
                                        <p:tgtEl>
                                          <p:spTgt spid="3">
                                            <p:txEl>
                                              <p:pRg st="14" end="14"/>
                                            </p:txEl>
                                          </p:spTgt>
                                        </p:tgtEl>
                                      </p:cBhvr>
                                      <p:to x="100000" y="100000"/>
                                    </p:animScale>
                                    <p:animScale>
                                      <p:cBhvr>
                                        <p:cTn id="237" dur="26">
                                          <p:stCondLst>
                                            <p:cond delay="1808"/>
                                          </p:stCondLst>
                                        </p:cTn>
                                        <p:tgtEl>
                                          <p:spTgt spid="3">
                                            <p:txEl>
                                              <p:pRg st="14" end="14"/>
                                            </p:txEl>
                                          </p:spTgt>
                                        </p:tgtEl>
                                      </p:cBhvr>
                                      <p:to x="100000" y="95000"/>
                                    </p:animScale>
                                    <p:animScale>
                                      <p:cBhvr>
                                        <p:cTn id="238" dur="166" decel="50000">
                                          <p:stCondLst>
                                            <p:cond delay="1834"/>
                                          </p:stCondLst>
                                        </p:cTn>
                                        <p:tgtEl>
                                          <p:spTgt spid="3">
                                            <p:txEl>
                                              <p:pRg st="14" end="14"/>
                                            </p:txEl>
                                          </p:spTgt>
                                        </p:tgtEl>
                                      </p:cBhvr>
                                      <p:to x="100000" y="100000"/>
                                    </p:animScale>
                                  </p:childTnLst>
                                </p:cTn>
                              </p:par>
                              <p:par>
                                <p:cTn id="239" presetID="26" presetClass="entr" presetSubtype="0" fill="hold" nodeType="withEffect">
                                  <p:stCondLst>
                                    <p:cond delay="0"/>
                                  </p:stCondLst>
                                  <p:childTnLst>
                                    <p:set>
                                      <p:cBhvr>
                                        <p:cTn id="240" dur="1" fill="hold">
                                          <p:stCondLst>
                                            <p:cond delay="0"/>
                                          </p:stCondLst>
                                        </p:cTn>
                                        <p:tgtEl>
                                          <p:spTgt spid="3">
                                            <p:txEl>
                                              <p:pRg st="15" end="15"/>
                                            </p:txEl>
                                          </p:spTgt>
                                        </p:tgtEl>
                                        <p:attrNameLst>
                                          <p:attrName>style.visibility</p:attrName>
                                        </p:attrNameLst>
                                      </p:cBhvr>
                                      <p:to>
                                        <p:strVal val="visible"/>
                                      </p:to>
                                    </p:set>
                                    <p:animEffect transition="in" filter="wipe(down)">
                                      <p:cBhvr>
                                        <p:cTn id="241" dur="580">
                                          <p:stCondLst>
                                            <p:cond delay="0"/>
                                          </p:stCondLst>
                                        </p:cTn>
                                        <p:tgtEl>
                                          <p:spTgt spid="3">
                                            <p:txEl>
                                              <p:pRg st="15" end="15"/>
                                            </p:txEl>
                                          </p:spTgt>
                                        </p:tgtEl>
                                      </p:cBhvr>
                                    </p:animEffect>
                                    <p:anim calcmode="lin" valueType="num">
                                      <p:cBhvr>
                                        <p:cTn id="242"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3">
                                            <p:txEl>
                                              <p:pRg st="15" end="15"/>
                                            </p:txEl>
                                          </p:spTgt>
                                        </p:tgtEl>
                                      </p:cBhvr>
                                      <p:to x="100000" y="60000"/>
                                    </p:animScale>
                                    <p:animScale>
                                      <p:cBhvr>
                                        <p:cTn id="248" dur="166" decel="50000">
                                          <p:stCondLst>
                                            <p:cond delay="676"/>
                                          </p:stCondLst>
                                        </p:cTn>
                                        <p:tgtEl>
                                          <p:spTgt spid="3">
                                            <p:txEl>
                                              <p:pRg st="15" end="15"/>
                                            </p:txEl>
                                          </p:spTgt>
                                        </p:tgtEl>
                                      </p:cBhvr>
                                      <p:to x="100000" y="100000"/>
                                    </p:animScale>
                                    <p:animScale>
                                      <p:cBhvr>
                                        <p:cTn id="249" dur="26">
                                          <p:stCondLst>
                                            <p:cond delay="1312"/>
                                          </p:stCondLst>
                                        </p:cTn>
                                        <p:tgtEl>
                                          <p:spTgt spid="3">
                                            <p:txEl>
                                              <p:pRg st="15" end="15"/>
                                            </p:txEl>
                                          </p:spTgt>
                                        </p:tgtEl>
                                      </p:cBhvr>
                                      <p:to x="100000" y="80000"/>
                                    </p:animScale>
                                    <p:animScale>
                                      <p:cBhvr>
                                        <p:cTn id="250" dur="166" decel="50000">
                                          <p:stCondLst>
                                            <p:cond delay="1338"/>
                                          </p:stCondLst>
                                        </p:cTn>
                                        <p:tgtEl>
                                          <p:spTgt spid="3">
                                            <p:txEl>
                                              <p:pRg st="15" end="15"/>
                                            </p:txEl>
                                          </p:spTgt>
                                        </p:tgtEl>
                                      </p:cBhvr>
                                      <p:to x="100000" y="100000"/>
                                    </p:animScale>
                                    <p:animScale>
                                      <p:cBhvr>
                                        <p:cTn id="251" dur="26">
                                          <p:stCondLst>
                                            <p:cond delay="1642"/>
                                          </p:stCondLst>
                                        </p:cTn>
                                        <p:tgtEl>
                                          <p:spTgt spid="3">
                                            <p:txEl>
                                              <p:pRg st="15" end="15"/>
                                            </p:txEl>
                                          </p:spTgt>
                                        </p:tgtEl>
                                      </p:cBhvr>
                                      <p:to x="100000" y="90000"/>
                                    </p:animScale>
                                    <p:animScale>
                                      <p:cBhvr>
                                        <p:cTn id="252" dur="166" decel="50000">
                                          <p:stCondLst>
                                            <p:cond delay="1668"/>
                                          </p:stCondLst>
                                        </p:cTn>
                                        <p:tgtEl>
                                          <p:spTgt spid="3">
                                            <p:txEl>
                                              <p:pRg st="15" end="15"/>
                                            </p:txEl>
                                          </p:spTgt>
                                        </p:tgtEl>
                                      </p:cBhvr>
                                      <p:to x="100000" y="100000"/>
                                    </p:animScale>
                                    <p:animScale>
                                      <p:cBhvr>
                                        <p:cTn id="253" dur="26">
                                          <p:stCondLst>
                                            <p:cond delay="1808"/>
                                          </p:stCondLst>
                                        </p:cTn>
                                        <p:tgtEl>
                                          <p:spTgt spid="3">
                                            <p:txEl>
                                              <p:pRg st="15" end="15"/>
                                            </p:txEl>
                                          </p:spTgt>
                                        </p:tgtEl>
                                      </p:cBhvr>
                                      <p:to x="100000" y="95000"/>
                                    </p:animScale>
                                    <p:animScale>
                                      <p:cBhvr>
                                        <p:cTn id="254" dur="166" decel="50000">
                                          <p:stCondLst>
                                            <p:cond delay="1834"/>
                                          </p:stCondLst>
                                        </p:cTn>
                                        <p:tgtEl>
                                          <p:spTgt spid="3">
                                            <p:txEl>
                                              <p:pRg st="15" end="15"/>
                                            </p:txEl>
                                          </p:spTgt>
                                        </p:tgtEl>
                                      </p:cBhvr>
                                      <p:to x="100000" y="100000"/>
                                    </p:animScale>
                                  </p:childTnLst>
                                </p:cTn>
                              </p:par>
                              <p:par>
                                <p:cTn id="255" presetID="26" presetClass="entr" presetSubtype="0" fill="hold" nodeType="withEffect">
                                  <p:stCondLst>
                                    <p:cond delay="0"/>
                                  </p:stCondLst>
                                  <p:childTnLst>
                                    <p:set>
                                      <p:cBhvr>
                                        <p:cTn id="256" dur="1" fill="hold">
                                          <p:stCondLst>
                                            <p:cond delay="0"/>
                                          </p:stCondLst>
                                        </p:cTn>
                                        <p:tgtEl>
                                          <p:spTgt spid="3">
                                            <p:txEl>
                                              <p:pRg st="16" end="16"/>
                                            </p:txEl>
                                          </p:spTgt>
                                        </p:tgtEl>
                                        <p:attrNameLst>
                                          <p:attrName>style.visibility</p:attrName>
                                        </p:attrNameLst>
                                      </p:cBhvr>
                                      <p:to>
                                        <p:strVal val="visible"/>
                                      </p:to>
                                    </p:set>
                                    <p:animEffect transition="in" filter="wipe(down)">
                                      <p:cBhvr>
                                        <p:cTn id="257" dur="580">
                                          <p:stCondLst>
                                            <p:cond delay="0"/>
                                          </p:stCondLst>
                                        </p:cTn>
                                        <p:tgtEl>
                                          <p:spTgt spid="3">
                                            <p:txEl>
                                              <p:pRg st="16" end="16"/>
                                            </p:txEl>
                                          </p:spTgt>
                                        </p:tgtEl>
                                      </p:cBhvr>
                                    </p:animEffect>
                                    <p:anim calcmode="lin" valueType="num">
                                      <p:cBhvr>
                                        <p:cTn id="258"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263" dur="26">
                                          <p:stCondLst>
                                            <p:cond delay="650"/>
                                          </p:stCondLst>
                                        </p:cTn>
                                        <p:tgtEl>
                                          <p:spTgt spid="3">
                                            <p:txEl>
                                              <p:pRg st="16" end="16"/>
                                            </p:txEl>
                                          </p:spTgt>
                                        </p:tgtEl>
                                      </p:cBhvr>
                                      <p:to x="100000" y="60000"/>
                                    </p:animScale>
                                    <p:animScale>
                                      <p:cBhvr>
                                        <p:cTn id="264" dur="166" decel="50000">
                                          <p:stCondLst>
                                            <p:cond delay="676"/>
                                          </p:stCondLst>
                                        </p:cTn>
                                        <p:tgtEl>
                                          <p:spTgt spid="3">
                                            <p:txEl>
                                              <p:pRg st="16" end="16"/>
                                            </p:txEl>
                                          </p:spTgt>
                                        </p:tgtEl>
                                      </p:cBhvr>
                                      <p:to x="100000" y="100000"/>
                                    </p:animScale>
                                    <p:animScale>
                                      <p:cBhvr>
                                        <p:cTn id="265" dur="26">
                                          <p:stCondLst>
                                            <p:cond delay="1312"/>
                                          </p:stCondLst>
                                        </p:cTn>
                                        <p:tgtEl>
                                          <p:spTgt spid="3">
                                            <p:txEl>
                                              <p:pRg st="16" end="16"/>
                                            </p:txEl>
                                          </p:spTgt>
                                        </p:tgtEl>
                                      </p:cBhvr>
                                      <p:to x="100000" y="80000"/>
                                    </p:animScale>
                                    <p:animScale>
                                      <p:cBhvr>
                                        <p:cTn id="266" dur="166" decel="50000">
                                          <p:stCondLst>
                                            <p:cond delay="1338"/>
                                          </p:stCondLst>
                                        </p:cTn>
                                        <p:tgtEl>
                                          <p:spTgt spid="3">
                                            <p:txEl>
                                              <p:pRg st="16" end="16"/>
                                            </p:txEl>
                                          </p:spTgt>
                                        </p:tgtEl>
                                      </p:cBhvr>
                                      <p:to x="100000" y="100000"/>
                                    </p:animScale>
                                    <p:animScale>
                                      <p:cBhvr>
                                        <p:cTn id="267" dur="26">
                                          <p:stCondLst>
                                            <p:cond delay="1642"/>
                                          </p:stCondLst>
                                        </p:cTn>
                                        <p:tgtEl>
                                          <p:spTgt spid="3">
                                            <p:txEl>
                                              <p:pRg st="16" end="16"/>
                                            </p:txEl>
                                          </p:spTgt>
                                        </p:tgtEl>
                                      </p:cBhvr>
                                      <p:to x="100000" y="90000"/>
                                    </p:animScale>
                                    <p:animScale>
                                      <p:cBhvr>
                                        <p:cTn id="268" dur="166" decel="50000">
                                          <p:stCondLst>
                                            <p:cond delay="1668"/>
                                          </p:stCondLst>
                                        </p:cTn>
                                        <p:tgtEl>
                                          <p:spTgt spid="3">
                                            <p:txEl>
                                              <p:pRg st="16" end="16"/>
                                            </p:txEl>
                                          </p:spTgt>
                                        </p:tgtEl>
                                      </p:cBhvr>
                                      <p:to x="100000" y="100000"/>
                                    </p:animScale>
                                    <p:animScale>
                                      <p:cBhvr>
                                        <p:cTn id="269" dur="26">
                                          <p:stCondLst>
                                            <p:cond delay="1808"/>
                                          </p:stCondLst>
                                        </p:cTn>
                                        <p:tgtEl>
                                          <p:spTgt spid="3">
                                            <p:txEl>
                                              <p:pRg st="16" end="16"/>
                                            </p:txEl>
                                          </p:spTgt>
                                        </p:tgtEl>
                                      </p:cBhvr>
                                      <p:to x="100000" y="95000"/>
                                    </p:animScale>
                                    <p:animScale>
                                      <p:cBhvr>
                                        <p:cTn id="270" dur="166" decel="50000">
                                          <p:stCondLst>
                                            <p:cond delay="1834"/>
                                          </p:stCondLst>
                                        </p:cTn>
                                        <p:tgtEl>
                                          <p:spTgt spid="3">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4.0"/>
  <p:tag name="PPVERSION" val="14.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xml><?xml version="1.0" encoding="utf-8"?>
<p:tagLst xmlns:a="http://schemas.openxmlformats.org/drawingml/2006/main" xmlns:r="http://schemas.openxmlformats.org/officeDocument/2006/relationships" xmlns:p="http://schemas.openxmlformats.org/presentationml/2006/main">
  <p:tag name="SLIDEGUID" val="C2BC5CA860234BA0B2CA48D795FF6D80"/>
  <p:tag name="SLIDEID" val="C2BC5CA860234BA0B2CA48D795FF6D80"/>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The term “Latin America” is generally used to describe a unique cultural region which includes all of South America, Central America, and Mexico. What characteristic helps define Latin America as a region?"/>
  <p:tag name="ANSWERSALIAS" val="Islam is the most widely practiced religion.  |smicln|Most countries in this region have command economies.  |smicln|Spanish and Portuguese are the most widely spoken languages. |smicln|Most countries in this region are former colonies of France or Italy."/>
  <p:tag name="COUNTDOWNSECONDS" val="10"/>
  <p:tag name="VALUES" val="Incorrect|smicln|Incorrect|smicln|Correct|smicln|Incorrect"/>
</p:tagLst>
</file>

<file path=ppt/tags/tag12.xml><?xml version="1.0" encoding="utf-8"?>
<p:tagLst xmlns:a="http://schemas.openxmlformats.org/drawingml/2006/main" xmlns:r="http://schemas.openxmlformats.org/officeDocument/2006/relationships" xmlns:p="http://schemas.openxmlformats.org/presentationml/2006/main">
  <p:tag name="CHARTTYPE" val="3"/>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34"/>
  <p:tag name="FONTSIZE" val="24"/>
  <p:tag name="BULLETTYPE" val="ppBulletArabicPeriod"/>
  <p:tag name="ANSWERTEXT" val="Islam is the most widely practiced religion.  &#10;Most countries in this region have command economies.  &#10;Spanish and Portuguese are the most widely spoken languages. &#10;Most countries in this region are former colonies of France or Italy."/>
</p:tagLst>
</file>

<file path=ppt/tags/tag14.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GUID" val="77FCEF9C59834BFAA8F54D4709D37AAF"/>
  <p:tag name="SLIDEID" val="77FCEF9C59834BFAA8F54D4709D37AAF"/>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In the 19th century, European countries claimed that the conquest of Africa would bring the benefits of Western civilization to that continent.  From the perspective of African peoples, the effect was"/>
  <p:tag name="ANSWERSALIAS" val="loss of political independence.   |smicln|fewer agricultural products for foreign trade.   |smicln|new national boundaries based on ethnic and cultural similarities.  |smicln|global appreciation for African cultures and encouragement of their development."/>
  <p:tag name="COUNTDOWNSECONDS" val="20"/>
  <p:tag name="VALUES" val="Correct|smicln|Incorrect|smicln|Incorrect|smicln|Incorrect"/>
</p:tagLst>
</file>

<file path=ppt/tags/tag18.xml><?xml version="1.0" encoding="utf-8"?>
<p:tagLst xmlns:a="http://schemas.openxmlformats.org/drawingml/2006/main" xmlns:r="http://schemas.openxmlformats.org/officeDocument/2006/relationships" xmlns:p="http://schemas.openxmlformats.org/presentationml/2006/main">
  <p:tag name="CHARTTYPE" val="3"/>
</p:tagLst>
</file>

<file path=ppt/tags/tag19.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34"/>
  <p:tag name="FONTSIZE" val="28"/>
  <p:tag name="BULLETTYPE" val="ppBulletArabicPeriod"/>
  <p:tag name="ANSWERTEXT" val="loss of political independence.   &#10;fewer agricultural products for foreign trade.   &#10;new national boundaries based on ethnic and cultural similarities.  &#10;global appreciation for African cultures and encouragement of their development."/>
</p:tagLst>
</file>

<file path=ppt/tags/tag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SLIDEGUID" val="E0F51FD1DF8348B28406ADF68DEC3900"/>
  <p:tag name="SLIDEID" val="E0F51FD1DF8348B28406ADF68DEC3900"/>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did the political systems in Africa change as a result of European colonialism in the 19th century?"/>
  <p:tag name="ANSWERSALIAS" val=" Opportunities for self-rule increased.  |smicln|Administrative units were set up along ethnic lines.  |smicln|Traditional forms of tribal authority were weakened. |smicln| Administrative units became smaller for better control. "/>
  <p:tag name="COUNTDOWNSECONDS" val="15"/>
  <p:tag name="VALUES" val="Incorrect|smicln|Incorrect|smicln|Correct|smicln|Incorrect"/>
</p:tagLst>
</file>

<file path=ppt/tags/tag23.xml><?xml version="1.0" encoding="utf-8"?>
<p:tagLst xmlns:a="http://schemas.openxmlformats.org/drawingml/2006/main" xmlns:r="http://schemas.openxmlformats.org/officeDocument/2006/relationships" xmlns:p="http://schemas.openxmlformats.org/presentationml/2006/main">
  <p:tag name="CHARTTYPE" val="3"/>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08"/>
  <p:tag name="FONTSIZE" val="28"/>
  <p:tag name="BULLETTYPE" val="ppBulletArabicPeriod"/>
  <p:tag name="ANSWERTEXT" val=" Opportunities for self-rule increased.  &#10;Administrative units were set up along ethnic lines.  &#10;Traditional forms of tribal authority were weakened. &#10; Administrative units became smaller for better control. "/>
</p:tagLst>
</file>

<file path=ppt/tags/tag25.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SLIDEGUID" val="C9BB07DCA154489CB134A3AB719BD161"/>
  <p:tag name="SLIDEID" val="C9BB07DCA154489CB134A3AB719BD161"/>
  <p:tag name="SLIDEORDER" val="1"/>
  <p:tag name="SLIDETYPE" val="Q"/>
  <p:tag name="DEMOGRAPHIC" val="False"/>
  <p:tag name="TEAMASSIGN" val="False"/>
  <p:tag name="SPEEDSCORING" val="False"/>
  <p:tag name="CORRECTPOINTVALUE" val="100"/>
  <p:tag name="INCORRECTPOINTVALUE" val="0"/>
  <p:tag name="ZEROBASED" val="False"/>
  <p:tag name="AUTOADVANCE" val="False"/>
  <p:tag name="ANSWERSALIAS" val="Enter answer text..."/>
  <p:tag name="DELIMITERS" val="3.1"/>
  <p:tag name="VALUEFORMAT" val="0%"/>
  <p:tag name="QUESTIONALIAS" val="There was a connection between industrial expansion and European imperialism in the late 19th and early 20th centuries.   • Did imperialism increase or decrease as   a result of industrialization?   • Explain why this change occurred. "/>
  <p:tag name="VALUES" val="No Value"/>
</p:tagLst>
</file>

<file path=ppt/tags/tag30.xml><?xml version="1.0" encoding="utf-8"?>
<p:tagLst xmlns:a="http://schemas.openxmlformats.org/drawingml/2006/main" xmlns:r="http://schemas.openxmlformats.org/officeDocument/2006/relationships" xmlns:p="http://schemas.openxmlformats.org/presentationml/2006/main">
  <p:tag name="SLIDEGUID" val="DD6F80D19F1549BFABD5FBE079BA70EE"/>
  <p:tag name="SLIDEID" val="DD6F80D19F1549BFABD5FBE079BA70EE"/>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During the Spanish-American War, the U.S. Navy destroyed the Spanish fleet in Manila Bay in the Philippines. The U.S. Congress later voted for annexation of the Philippines. What was one reason for this act of U.S. imperialism?"/>
  <p:tag name="ANSWERSALIAS" val="to provide the U.S. with a valuable naval base in the Pacific |smicln|to provide the U.S. with a place to relocate its immigrant population |smicln|to decrease the U.S. need to export raw materials for industrialization  |smicln|to increase the U.S. population by extending citizenship to the Filipinos"/>
  <p:tag name="COUNTDOWNSECONDS" val="15"/>
  <p:tag name="VALUES" val="Correct|smicln|Incorrect|smicln|Incorrect|smicln|Incorrect"/>
</p:tagLst>
</file>

<file path=ppt/tags/tag31.xml><?xml version="1.0" encoding="utf-8"?>
<p:tagLst xmlns:a="http://schemas.openxmlformats.org/drawingml/2006/main" xmlns:r="http://schemas.openxmlformats.org/officeDocument/2006/relationships" xmlns:p="http://schemas.openxmlformats.org/presentationml/2006/main">
  <p:tag name="CHARTTYPE" val="3"/>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81"/>
  <p:tag name="FONTSIZE" val="24"/>
  <p:tag name="BULLETTYPE" val="ppBulletArabicPeriod"/>
  <p:tag name="ANSWERTEXT" val="to provide the U.S. with a valuable naval base in the Pacific &#10;to provide the U.S. with a place to relocate its immigrant population &#10;to decrease the U.S. need to export raw materials for industrialization  &#10;to increase the U.S. population by extending citizenship to the Filipinos"/>
</p:tagLst>
</file>

<file path=ppt/tags/tag33.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SLIDEGUID" val="F00ABD15785F455C88D4D9313F29BF4A"/>
  <p:tag name="SLIDEID" val="F00ABD15785F455C88D4D9313F29BF4A"/>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During the late 19th and early 20th centuries, U.S. foreign policy was closely tied to domestic economic concerns. The annexation of Hawaii, the Open Door Policy with China, and the construction of the Panama Canal in Latin America were all motivated by an interest in"/>
  <p:tag name="ANSWERSALIAS" val="breaking up monopolies and trusts.|smicln|extending land grants for railroad construction.  |smicln|acquiring new markets and sources of raw materials.  |smicln|limiting the power of labor unions to strike."/>
  <p:tag name="COUNTDOWNSECONDS" val="10"/>
  <p:tag name="VALUES" val="Incorrect|smicln|Incorrect|smicln|Correct|smicln|Incorrect"/>
</p:tagLst>
</file>

<file path=ppt/tags/tag36.xml><?xml version="1.0" encoding="utf-8"?>
<p:tagLst xmlns:a="http://schemas.openxmlformats.org/drawingml/2006/main" xmlns:r="http://schemas.openxmlformats.org/officeDocument/2006/relationships" xmlns:p="http://schemas.openxmlformats.org/presentationml/2006/main">
  <p:tag name="CHARTTYPE" val="3"/>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85"/>
  <p:tag name="FONTSIZE" val="32"/>
  <p:tag name="BULLETTYPE" val="ppBulletArabicPeriod"/>
  <p:tag name="ANSWERTEXT" val="breaking up monopolies and trusts.&#10;extending land grants for railroad construction.  &#10;acquiring new markets and sources of raw materials.  &#10;limiting the power of labor unions to strike."/>
</p:tagLst>
</file>

<file path=ppt/tags/tag38.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1"/>
  <p:tag name="ANSWERTEXT" val="Enter answer text..."/>
  <p:tag name="TEXTLENGTH" val="20"/>
  <p:tag name="FONTSIZE" val="32"/>
  <p:tag name="BULLETTYPE" val="ppBulletArabicPeriod"/>
</p:tagLst>
</file>

<file path=ppt/tags/tag40.xml><?xml version="1.0" encoding="utf-8"?>
<p:tagLst xmlns:a="http://schemas.openxmlformats.org/drawingml/2006/main" xmlns:r="http://schemas.openxmlformats.org/officeDocument/2006/relationships" xmlns:p="http://schemas.openxmlformats.org/presentationml/2006/main">
  <p:tag name="SLIDEGUID" val="7D3F78FC6CBF40B891CE2095718B3320"/>
  <p:tag name="SLIDEID" val="7D3F78FC6CBF40B891CE2095718B3320"/>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In 1898, U.S. support for Cuban independence led to war with Spain and contributed to the United States becoming an imperial power.  What was a decisive factor in the decision to go to war?"/>
  <p:tag name="ANSWERSALIAS" val="the opportunity to annex Hawaii   |smicln|the desire to acquire a naval base  |smicln|the protection of U.S. commerce and trade   |smicln|the need for a shorter route from the Atlantic to the Pacific"/>
  <p:tag name="COUNTDOWNSECONDS" val="10"/>
  <p:tag name="VALUES" val="Incorrect|smicln|Incorrect|smicln|Correct|smicln|Incorrect"/>
</p:tagLst>
</file>

<file path=ppt/tags/tag41.xml><?xml version="1.0" encoding="utf-8"?>
<p:tagLst xmlns:a="http://schemas.openxmlformats.org/drawingml/2006/main" xmlns:r="http://schemas.openxmlformats.org/officeDocument/2006/relationships" xmlns:p="http://schemas.openxmlformats.org/presentationml/2006/main">
  <p:tag name="CHARTTYPE" val="3"/>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78"/>
  <p:tag name="FONTSIZE" val="32"/>
  <p:tag name="BULLETTYPE" val="ppBulletArabicPeriod"/>
  <p:tag name="ANSWERTEXT" val="the opportunity to annex Hawaii   &#10;the desire to acquire a naval base  &#10;the protection of U.S. commerce and trade   &#10;the need for a shorter route from the Atlantic to the Pacific"/>
</p:tagLst>
</file>

<file path=ppt/tags/tag43.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5.xml><?xml version="1.0" encoding="utf-8"?>
<p:tagLst xmlns:a="http://schemas.openxmlformats.org/drawingml/2006/main" xmlns:r="http://schemas.openxmlformats.org/officeDocument/2006/relationships" xmlns:p="http://schemas.openxmlformats.org/presentationml/2006/main">
  <p:tag name="SLIDEGUID" val="1CE72110E2CA4E6D9904CC2D6647EA11"/>
  <p:tag name="SLIDEID" val="1CE72110E2CA4E6D9904CC2D6647EA11"/>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One factor that motivated U.S. imperialism during the late 19th and early 20th centuries was the"/>
  <p:tag name="ANSWERSALIAS" val="development of closer political ties with European nations.  |smicln|closing of China to all foreign trade.  |smicln|support of international peacekeeping operations.  |smicln|acquisition of new markets and sources of raw materials."/>
  <p:tag name="COUNTDOWNSECONDS" val="10"/>
  <p:tag name="VALUES" val="Incorrect|smicln|Incorrect|smicln|Incorrect|smicln|Correct"/>
</p:tagLst>
</file>

<file path=ppt/tags/tag46.xml><?xml version="1.0" encoding="utf-8"?>
<p:tagLst xmlns:a="http://schemas.openxmlformats.org/drawingml/2006/main" xmlns:r="http://schemas.openxmlformats.org/officeDocument/2006/relationships" xmlns:p="http://schemas.openxmlformats.org/presentationml/2006/main">
  <p:tag name="CHARTTYPE" val="3"/>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11"/>
  <p:tag name="FONTSIZE" val="32"/>
  <p:tag name="BULLETTYPE" val="ppBulletArabicPeriod"/>
  <p:tag name="ANSWERTEXT" val="development of closer political ties with European nations.  &#10;closing of China to all foreign trade.  &#10;support of international peacekeeping operations.  &#10;acquisition of new markets and sources of raw materials."/>
</p:tagLst>
</file>

<file path=ppt/tags/tag48.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4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GUID" val="06C2FC9F14E44ACAA07B5CF43CD6AC3E"/>
  <p:tag name="SLIDEID" val="06C2FC9F14E44ACAA07B5CF43CD6AC3E"/>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The famous American writer Mark Twain expressed his opinion about U.S. actions in the Philippines after the Spanish-American War with the following words: “I have seen that we do not intend to free, but to subjugate (place under control) the people of the Philippines. We have gone to conquer, not to redeem (save). … I am opposed to having the [American] eagle put its talons on any other land.” The New York Herald, October 15, 1900 This statement would be helpful in supporting the thesis that Mark Twain believed that"/>
  <p:tag name="ANSWERSALIAS" val="U.S. imperialism was wrong.  |smicln|U.S. imperialism would bring stable government to the Philippines.  |smicln|U.S. imperialism was necessary for the United States to become a world power.  |smicln|U.S. imperialism civilized the people of the Philippines."/>
  <p:tag name="COUNTDOWNSECONDS" val="20"/>
  <p:tag name="VALUES" val="Correct|smicln|Incorrect|smicln|Incorrect|smicln|Incorrect"/>
</p:tagLst>
</file>

<file path=ppt/tags/tag51.xml><?xml version="1.0" encoding="utf-8"?>
<p:tagLst xmlns:a="http://schemas.openxmlformats.org/drawingml/2006/main" xmlns:r="http://schemas.openxmlformats.org/officeDocument/2006/relationships" xmlns:p="http://schemas.openxmlformats.org/presentationml/2006/main">
  <p:tag name="CHARTTYPE" val="3"/>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36"/>
  <p:tag name="FONTSIZE" val="20"/>
  <p:tag name="BULLETTYPE" val="ppBulletArabicPeriod"/>
  <p:tag name="ANSWERTEXT" val="U.S. imperialism was wrong.  &#10;U.S. imperialism would bring stable government to the Philippines.  &#10;U.S. imperialism was necessary for the United States to become a world power.  &#10;U.S. imperialism civilized the people of the Philippines."/>
</p:tagLst>
</file>

<file path=ppt/tags/tag53.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ags/tag5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5.xml><?xml version="1.0" encoding="utf-8"?>
<p:tagLst xmlns:a="http://schemas.openxmlformats.org/drawingml/2006/main" xmlns:r="http://schemas.openxmlformats.org/officeDocument/2006/relationships" xmlns:p="http://schemas.openxmlformats.org/presentationml/2006/main">
  <p:tag name="SLIDEGUID" val="702A6D185DFF4F84AEC785FF1072E17A"/>
  <p:tag name="SLIDEID" val="702A6D185DFF4F84AEC785FF1072E17A"/>
  <p:tag name="SLIDEORDER" val="1"/>
  <p:tag name="SLIDETYPE" val="Q"/>
  <p:tag name="DEMOGRAPHIC" val="False"/>
  <p:tag name="TEAMASSIGN" val="False"/>
  <p:tag name="SPEEDSCORING" val="False"/>
  <p:tag name="CORRECTPOINTVALUE" val="100"/>
  <p:tag name="INCORRECTPOINTVALUE" val="0"/>
  <p:tag name="ZEROBASED" val="False"/>
  <p:tag name="AUTOADVANCE" val="False"/>
  <p:tag name="ANSWERSALIAS" val="Enter answer text..."/>
  <p:tag name="DELIMITERS" val="3.1"/>
  <p:tag name="VALUEFORMAT" val="0%"/>
  <p:tag name="QUESTIONALIAS" val="The United States fulfilled one of its imperialist ambitions in the early 20th century by acquiring land to build the Panama Canal. State two reasons (political and/or economic) why U. S. imperialists wanted to build the canal. "/>
  <p:tag name="VALUES" val="No Value"/>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OLDNUMANSWERS" val="1"/>
  <p:tag name="ANSWERTEXT" val="Enter answer text..."/>
  <p:tag name="TEXTLENGTH" val="20"/>
  <p:tag name="FONTSIZE" val="32"/>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BE545F4CA76C435CA8072CF8D9F888B3"/>
  <p:tag name="SLIDEID" val="BE545F4CA76C435CA8072CF8D9F888B3"/>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ANSWERSALIAS" val=" invasion by neighboring countries. |smicln|a return to British rule to establish order.  |smicln|continued violence and many refugees.  |smicln|the end of democratic government in India."/>
  <p:tag name="QUESTIONALIAS" val="As British rule in India came to an end, violence sparked by religious differences between Hindus and Muslims led to the decision by Britain to divide the country into Hindu India and Muslim Pakistan. However, after the partition, many Muslims still lived within the borders of Hindu India. The perception of Hindus and Muslims that the cultural differences between them were greater than their similarities led to"/>
  <p:tag name="COUNTDOWNSECONDS" val="10"/>
  <p:tag name="VALUES" val="Incorrect|smicln|Incorrect|smicln|Correct|smicln|Incorrect"/>
</p:tagLst>
</file>

<file path=ppt/tags/tag7.xml><?xml version="1.0" encoding="utf-8"?>
<p:tagLst xmlns:a="http://schemas.openxmlformats.org/drawingml/2006/main" xmlns:r="http://schemas.openxmlformats.org/officeDocument/2006/relationships" xmlns:p="http://schemas.openxmlformats.org/presentationml/2006/main">
  <p:tag name="CHARTTYPE" val="3"/>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6"/>
  <p:tag name="FONTSIZE" val="32"/>
  <p:tag name="BULLETTYPE" val="ppBulletArabicPeriod"/>
  <p:tag name="ANSWERTEXT" val=" invasion by neighboring countries. &#10;a return to British rule to establish order.  &#10;continued violence and many refugees.  &#10;the end of democratic government in India."/>
</p:tagLst>
</file>

<file path=ppt/tags/tag9.xml><?xml version="1.0" encoding="utf-8"?>
<p:tagLst xmlns:a="http://schemas.openxmlformats.org/drawingml/2006/main" xmlns:r="http://schemas.openxmlformats.org/officeDocument/2006/relationships" xmlns:p="http://schemas.openxmlformats.org/presentationml/2006/main">
  <p:tag name="CDTYPE" val="Style_Timer"/>
  <p:tag name="STYLE" val="3"/>
</p:tagLst>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1240</TotalTime>
  <Words>464</Words>
  <Application>Microsoft Office PowerPoint</Application>
  <PresentationFormat>On-screen Show (4:3)</PresentationFormat>
  <Paragraphs>116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Summer</vt:lpstr>
      <vt:lpstr>Microsoft Graph Chart</vt:lpstr>
      <vt:lpstr>Because you slept in class too much</vt:lpstr>
      <vt:lpstr>There was a connection between industrial expansion and European imperialism in the late 19th and early 20th centuries.   • Did imperialism increase or decrease as   a result of industrialization?   • Explain why this change occurred. </vt:lpstr>
      <vt:lpstr>Imperialism</vt:lpstr>
      <vt:lpstr>As British rule in India came to an end, violence sparked by religious differences between Hindus and Muslims led to the decision by Britain to divide the country into Hindu India and Muslim Pakistan. However, after the partition, many Muslims still lived within the borders of Hindu India. The perception of Hindus and Muslims that the cultural differences between them were greater than their similarities led to</vt:lpstr>
      <vt:lpstr>The term “Latin America” is generally used to describe a unique cultural region which includes all of South America, Central America, and Mexico. What characteristic helps define Latin America as a region?</vt:lpstr>
      <vt:lpstr>Imperialism</vt:lpstr>
      <vt:lpstr>In the 19th century, European countries claimed that the conquest of Africa would bring the benefits of Western civilization to that continent.  From the perspective of African peoples, the effect was</vt:lpstr>
      <vt:lpstr>How did the political systems in Africa change as a result of European colonialism in the 19th century?</vt:lpstr>
      <vt:lpstr>Imperialism</vt:lpstr>
      <vt:lpstr>Imperialism</vt:lpstr>
      <vt:lpstr>Imperialism</vt:lpstr>
      <vt:lpstr>During the Spanish-American War, the U.S. Navy destroyed the Spanish fleet in Manila Bay in the Philippines. The U.S. Congress later voted for annexation of the Philippines. What was one reason for this act of U.S. imperialism?</vt:lpstr>
      <vt:lpstr>During the late 19th and early 20th centuries, U.S. foreign policy was closely tied to domestic economic concerns. The annexation of Hawaii, the Open Door Policy with China, and the construction of the Panama Canal in Latin America were all motivated by an interest in</vt:lpstr>
      <vt:lpstr>In 1898, U.S. support for Cuban independence led to war with Spain and contributed to the United States becoming an imperial power.  What was a decisive factor in the decision to go to war?</vt:lpstr>
      <vt:lpstr>One factor that motivated U.S. imperialism during the late 19th and early 20th centuries was the</vt:lpstr>
      <vt:lpstr>The famous American writer Mark Twain expressed his opinion about U.S. actions in the Philippines after the Spanish-American War with the following words: “I have seen that we do not intend to free, but to subjugate (place under control) the people of the Philippines. We have gone to conquer, not to redeem (save). … I am opposed to having the [American] eagle put its talons on any other land.” The New York Herald, October 15, 1900 This statement would be helpful in supporting the thesis that Mark Twain believed that</vt:lpstr>
      <vt:lpstr>The United States fulfilled one of its imperialist ambitions in the early 20th century by acquiring land to build the Panama Canal. State two reasons (political and/or economic) why U. S. imperialists wanted to build the canal. </vt:lpstr>
    </vt:vector>
  </TitlesOfParts>
  <Company>Lakeview Local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Because you slept in class too much</dc:title>
  <dc:creator>Tom Preisse</dc:creator>
  <cp:lastModifiedBy>Tom Preisse</cp:lastModifiedBy>
  <cp:revision>10</cp:revision>
  <dcterms:created xsi:type="dcterms:W3CDTF">2013-02-25T15:29:07Z</dcterms:created>
  <dcterms:modified xsi:type="dcterms:W3CDTF">2013-02-26T12:09:33Z</dcterms:modified>
</cp:coreProperties>
</file>