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9" r:id="rId4"/>
    <p:sldId id="257" r:id="rId5"/>
    <p:sldId id="270" r:id="rId6"/>
    <p:sldId id="264" r:id="rId7"/>
    <p:sldId id="260" r:id="rId8"/>
    <p:sldId id="258" r:id="rId9"/>
    <p:sldId id="266" r:id="rId10"/>
    <p:sldId id="268" r:id="rId11"/>
    <p:sldId id="263" r:id="rId12"/>
    <p:sldId id="259" r:id="rId13"/>
    <p:sldId id="267" r:id="rId14"/>
    <p:sldId id="262" r:id="rId15"/>
    <p:sldId id="265"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42"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921937A7-635C-4A68-A8A3-4EE4A7F19827}" type="datetimeFigureOut">
              <a:rPr lang="en-US" smtClean="0"/>
              <a:t>2/28/2013</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921937A7-635C-4A68-A8A3-4EE4A7F19827}" type="datetimeFigureOut">
              <a:rPr lang="en-US" smtClean="0"/>
              <a:t>2/28/2013</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921937A7-635C-4A68-A8A3-4EE4A7F19827}" type="datetimeFigureOut">
              <a:rPr lang="en-US" smtClean="0"/>
              <a:t>2/28/2013</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37A7-635C-4A68-A8A3-4EE4A7F19827}"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820C0-7711-482E-A104-6BD0C2665A3B}" type="slidenum">
              <a:rPr lang="en-US" smtClean="0"/>
              <a:t>‹#›</a:t>
            </a:fld>
            <a:endParaRPr lang="en-US"/>
          </a:p>
        </p:txBody>
      </p:sp>
    </p:spTree>
    <p:extLst>
      <p:ext uri="{BB962C8B-B14F-4D97-AF65-F5344CB8AC3E}">
        <p14:creationId xmlns:p14="http://schemas.microsoft.com/office/powerpoint/2010/main" val="15836009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921937A7-635C-4A68-A8A3-4EE4A7F19827}" type="datetimeFigureOut">
              <a:rPr lang="en-US" smtClean="0"/>
              <a:t>2/28/2013</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921937A7-635C-4A68-A8A3-4EE4A7F19827}" type="datetimeFigureOut">
              <a:rPr lang="en-US" smtClean="0"/>
              <a:t>2/28/2013</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921937A7-635C-4A68-A8A3-4EE4A7F19827}" type="datetimeFigureOut">
              <a:rPr lang="en-US" smtClean="0"/>
              <a:t>2/28/2013</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921937A7-635C-4A68-A8A3-4EE4A7F19827}" type="datetimeFigureOut">
              <a:rPr lang="en-US" smtClean="0"/>
              <a:t>2/28/2013</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921937A7-635C-4A68-A8A3-4EE4A7F19827}" type="datetimeFigureOut">
              <a:rPr lang="en-US" smtClean="0"/>
              <a:t>2/28/2013</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921937A7-635C-4A68-A8A3-4EE4A7F19827}" type="datetimeFigureOut">
              <a:rPr lang="en-US" smtClean="0"/>
              <a:t>2/28/2013</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921937A7-635C-4A68-A8A3-4EE4A7F19827}" type="datetimeFigureOut">
              <a:rPr lang="en-US" smtClean="0"/>
              <a:t>2/28/2013</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921937A7-635C-4A68-A8A3-4EE4A7F19827}" type="datetimeFigureOut">
              <a:rPr lang="en-US" smtClean="0"/>
              <a:t>2/28/2013</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0FC820C0-7711-482E-A104-6BD0C2665A3B}" type="slidenum">
              <a:rPr lang="en-US" smtClean="0"/>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4"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921937A7-635C-4A68-A8A3-4EE4A7F19827}" type="datetimeFigureOut">
              <a:rPr lang="en-US" smtClean="0"/>
              <a:t>2/28/2013</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0FC820C0-7711-482E-A104-6BD0C2665A3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0.xml"/><Relationship Id="rId7"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1.png"/><Relationship Id="rId4" Type="http://schemas.openxmlformats.org/officeDocument/2006/relationships/tags" Target="../tags/tag31.xml"/><Relationship Id="rId9" Type="http://schemas.openxmlformats.org/officeDocument/2006/relationships/image" Target="../media/image10.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35.xml"/><Relationship Id="rId7"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vmlDrawing" Target="../drawings/vmlDrawing6.v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1.xml"/><Relationship Id="rId7"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vmlDrawing" Target="../drawings/vmlDrawing7.v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14.emf"/></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46.xml"/><Relationship Id="rId7" Type="http://schemas.openxmlformats.org/officeDocument/2006/relationships/oleObject" Target="../embeddings/oleObject8.bin"/><Relationship Id="rId2" Type="http://schemas.openxmlformats.org/officeDocument/2006/relationships/tags" Target="../tags/tag45.xml"/><Relationship Id="rId1" Type="http://schemas.openxmlformats.org/officeDocument/2006/relationships/vmlDrawing" Target="../drawings/vmlDrawing8.vml"/><Relationship Id="rId6" Type="http://schemas.openxmlformats.org/officeDocument/2006/relationships/slideLayout" Target="../slideLayouts/slideLayout12.xml"/><Relationship Id="rId5" Type="http://schemas.openxmlformats.org/officeDocument/2006/relationships/tags" Target="../tags/tag48.xml"/><Relationship Id="rId4" Type="http://schemas.openxmlformats.org/officeDocument/2006/relationships/tags" Target="../tags/tag4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50.xml"/><Relationship Id="rId7" Type="http://schemas.openxmlformats.org/officeDocument/2006/relationships/slideLayout" Target="../slideLayouts/slideLayout12.xml"/><Relationship Id="rId2" Type="http://schemas.openxmlformats.org/officeDocument/2006/relationships/tags" Target="../tags/tag49.xml"/><Relationship Id="rId1" Type="http://schemas.openxmlformats.org/officeDocument/2006/relationships/vmlDrawing" Target="../drawings/vmlDrawing9.v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9.xml"/><Relationship Id="rId7"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4.xml"/><Relationship Id="rId7"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9.xml"/><Relationship Id="rId7"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5.xml"/><Relationship Id="rId7"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vmlDrawing" Target="../drawings/vmlDrawing4.v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9.png"/><Relationship Id="rId4" Type="http://schemas.openxmlformats.org/officeDocument/2006/relationships/tags" Target="../tags/tag26.xml"/><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263"/>
            <a:ext cx="9144000" cy="801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rot="-900000">
            <a:off x="4389651" y="5307615"/>
            <a:ext cx="4655297" cy="1128495"/>
          </a:xfrm>
        </p:spPr>
        <p:txBody>
          <a:bodyPr/>
          <a:lstStyle/>
          <a:p>
            <a:pPr algn="ctr"/>
            <a:r>
              <a:rPr lang="en-US" dirty="0" smtClean="0">
                <a:solidFill>
                  <a:schemeClr val="bg1"/>
                </a:solidFill>
              </a:rPr>
              <a:t>Because you haven’t learned it all!!!</a:t>
            </a:r>
            <a:endParaRPr lang="en-US" dirty="0">
              <a:solidFill>
                <a:schemeClr val="bg1"/>
              </a:solidFill>
            </a:endParaRPr>
          </a:p>
        </p:txBody>
      </p:sp>
    </p:spTree>
    <p:custDataLst>
      <p:tags r:id="rId1"/>
    </p:custDataLst>
    <p:extLst>
      <p:ext uri="{BB962C8B-B14F-4D97-AF65-F5344CB8AC3E}">
        <p14:creationId xmlns:p14="http://schemas.microsoft.com/office/powerpoint/2010/main" val="17358672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1" y="1600200"/>
            <a:ext cx="4572000" cy="1840087"/>
          </a:xfrm>
        </p:spPr>
        <p:txBody>
          <a:bodyPr>
            <a:normAutofit fontScale="90000"/>
          </a:bodyPr>
          <a:lstStyle/>
          <a:p>
            <a:pPr algn="l"/>
            <a:r>
              <a:rPr lang="en-US" sz="2400" dirty="0" smtClean="0"/>
              <a:t>The </a:t>
            </a:r>
            <a:r>
              <a:rPr lang="en-US" sz="2400" dirty="0"/>
              <a:t>economic development of the United States between 1870 and 1950 helped produce the results shown in the graph above. The trend shown in the graph is associated with</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3087843782"/>
              </p:ext>
            </p:extLst>
          </p:nvPr>
        </p:nvGraphicFramePr>
        <p:xfrm>
          <a:off x="21771" y="4191000"/>
          <a:ext cx="9144000" cy="2019300"/>
        </p:xfrm>
        <a:graphic>
          <a:graphicData uri="http://schemas.openxmlformats.org/presentationml/2006/ole">
            <mc:AlternateContent xmlns:mc="http://schemas.openxmlformats.org/markup-compatibility/2006">
              <mc:Choice xmlns:v="urn:schemas-microsoft-com:vml" Requires="v">
                <p:oleObj spid="_x0000_s12294" name="Chart" r:id="rId8" imgW="9144000" imgH="2019346" progId="MSGraph.Chart.8">
                  <p:embed followColorScheme="full"/>
                </p:oleObj>
              </mc:Choice>
              <mc:Fallback>
                <p:oleObj name="Chart" r:id="rId8" imgW="9144000" imgH="2019346" progId="MSGraph.Chart.8">
                  <p:embed followColorScheme="full"/>
                  <p:pic>
                    <p:nvPicPr>
                      <p:cNvPr id="0" name=""/>
                      <p:cNvPicPr/>
                      <p:nvPr/>
                    </p:nvPicPr>
                    <p:blipFill>
                      <a:blip r:embed="rId9"/>
                      <a:stretch>
                        <a:fillRect/>
                      </a:stretch>
                    </p:blipFill>
                    <p:spPr>
                      <a:xfrm>
                        <a:off x="21771" y="4191000"/>
                        <a:ext cx="9144000" cy="2019300"/>
                      </a:xfrm>
                      <a:prstGeom prst="rect">
                        <a:avLst/>
                      </a:prstGeom>
                    </p:spPr>
                  </p:pic>
                </p:oleObj>
              </mc:Fallback>
            </mc:AlternateContent>
          </a:graphicData>
        </a:graphic>
      </p:graphicFrame>
      <p:pic>
        <p:nvPicPr>
          <p:cNvPr id="1229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1338262"/>
            <a:ext cx="4419600"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Countdown" hidden="1"/>
          <p:cNvGrpSpPr/>
          <p:nvPr>
            <p:custDataLst>
              <p:tags r:id="rId4"/>
            </p:custDataLst>
          </p:nvPr>
        </p:nvGrpSpPr>
        <p:grpSpPr>
          <a:xfrm>
            <a:off x="8382000" y="6096000"/>
            <a:ext cx="635000" cy="635000"/>
            <a:chOff x="8318500" y="6032500"/>
            <a:chExt cx="635000" cy="635000"/>
          </a:xfrm>
        </p:grpSpPr>
        <p:sp>
          <p:nvSpPr>
            <p:cNvPr id="6" name="CD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hidden="1"/>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6</a:t>
              </a:r>
              <a:endParaRPr lang="en-US" sz="2400" b="1">
                <a:latin typeface="Tahoma"/>
              </a:endParaRPr>
            </a:p>
          </p:txBody>
        </p:sp>
      </p:grpSp>
      <p:sp>
        <p:nvSpPr>
          <p:cNvPr id="3" name="TPAnswers"/>
          <p:cNvSpPr>
            <a:spLocks noGrp="1"/>
          </p:cNvSpPr>
          <p:nvPr>
            <p:ph type="body" idx="1"/>
            <p:custDataLst>
              <p:tags r:id="rId5"/>
            </p:custDataLst>
          </p:nvPr>
        </p:nvSpPr>
        <p:spPr>
          <a:xfrm>
            <a:off x="685800" y="4343400"/>
            <a:ext cx="8229600" cy="4525963"/>
          </a:xfrm>
        </p:spPr>
        <p:txBody>
          <a:bodyPr tIns="45720" bIns="45720">
            <a:noAutofit/>
          </a:bodyPr>
          <a:lstStyle/>
          <a:p>
            <a:pPr marL="514350" indent="-514350">
              <a:spcAft>
                <a:spcPts val="0"/>
              </a:spcAft>
              <a:buFont typeface="Wingdings" pitchFamily="2" charset="2"/>
              <a:buAutoNum type="arabicPeriod"/>
            </a:pPr>
            <a:r>
              <a:rPr lang="en-US" sz="2400" dirty="0"/>
              <a:t>Increased urbanization.</a:t>
            </a:r>
          </a:p>
          <a:p>
            <a:pPr marL="514350" indent="-514350">
              <a:spcAft>
                <a:spcPts val="0"/>
              </a:spcAft>
              <a:buFont typeface="Wingdings" pitchFamily="2" charset="2"/>
              <a:buAutoNum type="arabicPeriod"/>
            </a:pPr>
            <a:r>
              <a:rPr lang="en-US" sz="2400" dirty="0"/>
              <a:t>decreased immigration.</a:t>
            </a:r>
          </a:p>
          <a:p>
            <a:pPr marL="514350" indent="-514350">
              <a:spcAft>
                <a:spcPts val="0"/>
              </a:spcAft>
              <a:buFont typeface="Wingdings" pitchFamily="2" charset="2"/>
              <a:buAutoNum type="arabicPeriod"/>
            </a:pPr>
            <a:r>
              <a:rPr lang="en-US" sz="2400" dirty="0"/>
              <a:t>advances in communication.</a:t>
            </a:r>
          </a:p>
          <a:p>
            <a:pPr marL="514350" indent="-514350">
              <a:spcAft>
                <a:spcPts val="0"/>
              </a:spcAft>
              <a:buFont typeface="Wingdings" pitchFamily="2" charset="2"/>
              <a:buAutoNum type="arabicPeriod"/>
            </a:pPr>
            <a:r>
              <a:rPr lang="en-US" sz="2400" dirty="0"/>
              <a:t>reduced population growth</a:t>
            </a:r>
            <a:r>
              <a:rPr lang="en-US" sz="2400"/>
              <a:t>. </a:t>
            </a:r>
            <a:endParaRPr lang="en-US" sz="2400" dirty="0"/>
          </a:p>
        </p:txBody>
      </p:sp>
      <p:sp>
        <p:nvSpPr>
          <p:cNvPr id="8" name="CorShape1"/>
          <p:cNvSpPr/>
          <p:nvPr>
            <p:custDataLst>
              <p:tags r:id="rId6"/>
            </p:custDataLst>
          </p:nvPr>
        </p:nvSpPr>
        <p:spPr>
          <a:xfrm>
            <a:off x="472440" y="4478020"/>
            <a:ext cx="266700" cy="2667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893603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74638"/>
            <a:ext cx="8839200" cy="1840087"/>
          </a:xfrm>
        </p:spPr>
        <p:txBody>
          <a:bodyPr>
            <a:normAutofit/>
          </a:bodyPr>
          <a:lstStyle/>
          <a:p>
            <a:pPr algn="l"/>
            <a:r>
              <a:rPr lang="en-US" sz="2800" dirty="0" smtClean="0"/>
              <a:t>One </a:t>
            </a:r>
            <a:r>
              <a:rPr lang="en-US" sz="2800" dirty="0"/>
              <a:t>effect of industrialization in the</a:t>
            </a:r>
            <a:br>
              <a:rPr lang="en-US" sz="2800" dirty="0"/>
            </a:br>
            <a:r>
              <a:rPr lang="en-US" sz="2800" dirty="0"/>
              <a:t>United States in the late 19th century </a:t>
            </a:r>
            <a:r>
              <a:rPr lang="en-US" sz="2800" dirty="0" smtClean="0"/>
              <a:t>was</a:t>
            </a:r>
            <a:endParaRPr lang="en-US" sz="2800" dirty="0"/>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1983528749"/>
              </p:ext>
            </p:extLst>
          </p:nvPr>
        </p:nvGraphicFramePr>
        <p:xfrm>
          <a:off x="-127000" y="2298700"/>
          <a:ext cx="9144000" cy="3552825"/>
        </p:xfrm>
        <a:graphic>
          <a:graphicData uri="http://schemas.openxmlformats.org/presentationml/2006/ole">
            <mc:AlternateContent xmlns:mc="http://schemas.openxmlformats.org/markup-compatibility/2006">
              <mc:Choice xmlns:v="urn:schemas-microsoft-com:vml" Requires="v">
                <p:oleObj spid="_x0000_s8197" name="Chart" r:id="rId8" imgW="9144000" imgH="3552904" progId="MSGraph.Chart.8">
                  <p:embed followColorScheme="full"/>
                </p:oleObj>
              </mc:Choice>
              <mc:Fallback>
                <p:oleObj name="Chart" r:id="rId8" imgW="9144000" imgH="3552904" progId="MSGraph.Chart.8">
                  <p:embed followColorScheme="full"/>
                  <p:pic>
                    <p:nvPicPr>
                      <p:cNvPr id="0" name=""/>
                      <p:cNvPicPr/>
                      <p:nvPr/>
                    </p:nvPicPr>
                    <p:blipFill>
                      <a:blip r:embed="rId9"/>
                      <a:stretch>
                        <a:fillRect/>
                      </a:stretch>
                    </p:blipFill>
                    <p:spPr>
                      <a:xfrm>
                        <a:off x="-127000" y="2298700"/>
                        <a:ext cx="9144000" cy="3552825"/>
                      </a:xfrm>
                      <a:prstGeom prst="rect">
                        <a:avLst/>
                      </a:prstGeom>
                    </p:spPr>
                  </p:pic>
                </p:oleObj>
              </mc:Fallback>
            </mc:AlternateContent>
          </a:graphicData>
        </a:graphic>
      </p:graphicFrame>
      <p:grpSp>
        <p:nvGrpSpPr>
          <p:cNvPr id="7" name="Countdown" hidden="1"/>
          <p:cNvGrpSpPr/>
          <p:nvPr>
            <p:custDataLst>
              <p:tags r:id="rId4"/>
            </p:custDataLst>
          </p:nvPr>
        </p:nvGrpSpPr>
        <p:grpSpPr>
          <a:xfrm>
            <a:off x="8382000" y="6096000"/>
            <a:ext cx="635000" cy="635000"/>
            <a:chOff x="8318500" y="6032500"/>
            <a:chExt cx="635000" cy="635000"/>
          </a:xfrm>
        </p:grpSpPr>
        <p:sp>
          <p:nvSpPr>
            <p:cNvPr id="6" name="CD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hidden="1"/>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8</a:t>
              </a:r>
              <a:endParaRPr lang="en-US" sz="2400" b="1">
                <a:latin typeface="Tahoma"/>
              </a:endParaRPr>
            </a:p>
          </p:txBody>
        </p:sp>
      </p:grpSp>
      <p:sp>
        <p:nvSpPr>
          <p:cNvPr id="3" name="TPAnswers"/>
          <p:cNvSpPr>
            <a:spLocks noGrp="1"/>
          </p:cNvSpPr>
          <p:nvPr>
            <p:ph type="body" idx="1"/>
            <p:custDataLst>
              <p:tags r:id="rId5"/>
            </p:custDataLst>
          </p:nvPr>
        </p:nvSpPr>
        <p:spPr>
          <a:xfrm>
            <a:off x="1143000" y="2438400"/>
            <a:ext cx="8229600" cy="4525963"/>
          </a:xfrm>
        </p:spPr>
        <p:txBody>
          <a:bodyPr tIns="45720" bIns="45720">
            <a:noAutofit/>
          </a:bodyPr>
          <a:lstStyle/>
          <a:p>
            <a:pPr marL="514350" indent="-514350">
              <a:spcAft>
                <a:spcPts val="0"/>
              </a:spcAft>
              <a:buFont typeface="Wingdings" pitchFamily="2" charset="2"/>
              <a:buAutoNum type="arabicPeriod"/>
            </a:pPr>
            <a:r>
              <a:rPr lang="en-US" sz="3200" dirty="0" smtClean="0"/>
              <a:t>a </a:t>
            </a:r>
            <a:r>
              <a:rPr lang="en-US" sz="3200" dirty="0"/>
              <a:t>decrease in child labor.</a:t>
            </a:r>
          </a:p>
          <a:p>
            <a:pPr marL="514350" indent="-514350">
              <a:spcAft>
                <a:spcPts val="0"/>
              </a:spcAft>
              <a:buFont typeface="Wingdings" pitchFamily="2" charset="2"/>
              <a:buAutoNum type="arabicPeriod"/>
            </a:pPr>
            <a:r>
              <a:rPr lang="en-US" sz="3200" dirty="0" smtClean="0"/>
              <a:t>an </a:t>
            </a:r>
            <a:r>
              <a:rPr lang="en-US" sz="3200" dirty="0"/>
              <a:t>increase in demand for handicraft goods.</a:t>
            </a:r>
          </a:p>
          <a:p>
            <a:pPr marL="514350" indent="-514350">
              <a:spcAft>
                <a:spcPts val="0"/>
              </a:spcAft>
              <a:buFont typeface="Wingdings" pitchFamily="2" charset="2"/>
              <a:buAutoNum type="arabicPeriod"/>
            </a:pPr>
            <a:r>
              <a:rPr lang="en-US" sz="3200" dirty="0" smtClean="0"/>
              <a:t>a </a:t>
            </a:r>
            <a:r>
              <a:rPr lang="en-US" sz="3200" dirty="0"/>
              <a:t>decrease in immigration to the United States.</a:t>
            </a:r>
          </a:p>
          <a:p>
            <a:pPr marL="514350" indent="-514350">
              <a:spcAft>
                <a:spcPts val="0"/>
              </a:spcAft>
              <a:buFont typeface="Wingdings" pitchFamily="2" charset="2"/>
              <a:buAutoNum type="arabicPeriod"/>
            </a:pPr>
            <a:r>
              <a:rPr lang="en-US" sz="3200" dirty="0" smtClean="0"/>
              <a:t>an </a:t>
            </a:r>
            <a:r>
              <a:rPr lang="en-US" sz="3200" dirty="0"/>
              <a:t>increase in </a:t>
            </a:r>
            <a:r>
              <a:rPr lang="en-US" sz="3200"/>
              <a:t>urbanization</a:t>
            </a:r>
            <a:r>
              <a:rPr lang="en-US" sz="3200" smtClean="0"/>
              <a:t>.</a:t>
            </a:r>
            <a:endParaRPr lang="en-US" sz="3200" dirty="0"/>
          </a:p>
        </p:txBody>
      </p:sp>
      <p:sp>
        <p:nvSpPr>
          <p:cNvPr id="8" name="CorShape1"/>
          <p:cNvSpPr/>
          <p:nvPr>
            <p:custDataLst>
              <p:tags r:id="rId6"/>
            </p:custDataLst>
          </p:nvPr>
        </p:nvSpPr>
        <p:spPr>
          <a:xfrm>
            <a:off x="858520" y="5236125"/>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4056625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a:t>
            </a:r>
            <a:endParaRPr lang="en-US" dirty="0"/>
          </a:p>
        </p:txBody>
      </p:sp>
      <p:sp>
        <p:nvSpPr>
          <p:cNvPr id="3" name="Content Placeholder 2"/>
          <p:cNvSpPr>
            <a:spLocks noGrp="1"/>
          </p:cNvSpPr>
          <p:nvPr>
            <p:ph idx="1"/>
          </p:nvPr>
        </p:nvSpPr>
        <p:spPr>
          <a:xfrm rot="900000">
            <a:off x="3453153" y="1156251"/>
            <a:ext cx="6177446" cy="5077623"/>
          </a:xfrm>
        </p:spPr>
        <p:txBody>
          <a:bodyPr>
            <a:normAutofit/>
          </a:bodyPr>
          <a:lstStyle/>
          <a:p>
            <a:pPr marL="0" indent="0">
              <a:buNone/>
            </a:pPr>
            <a:r>
              <a:rPr lang="en-US" sz="2400" dirty="0" smtClean="0"/>
              <a:t>III. Rise of Unions</a:t>
            </a:r>
          </a:p>
          <a:p>
            <a:pPr marL="0" indent="0">
              <a:buNone/>
            </a:pPr>
            <a:r>
              <a:rPr lang="en-US" sz="2400" dirty="0" smtClean="0"/>
              <a:t>     A. Industrial Unions vs. Trade   	Unions</a:t>
            </a:r>
          </a:p>
          <a:p>
            <a:pPr marL="0" indent="0">
              <a:buNone/>
            </a:pPr>
            <a:r>
              <a:rPr lang="en-US" sz="2400" dirty="0"/>
              <a:t>	</a:t>
            </a:r>
            <a:r>
              <a:rPr lang="en-US" sz="2400" dirty="0" smtClean="0"/>
              <a:t>1. Strikes to improve conditions</a:t>
            </a:r>
          </a:p>
          <a:p>
            <a:pPr marL="0" indent="0">
              <a:buNone/>
            </a:pPr>
            <a:r>
              <a:rPr lang="en-US" sz="2400" dirty="0" smtClean="0"/>
              <a:t>IV. Industrial Progress</a:t>
            </a:r>
          </a:p>
          <a:p>
            <a:pPr marL="0" indent="0">
              <a:buNone/>
            </a:pPr>
            <a:r>
              <a:rPr lang="en-US" sz="2400" dirty="0" smtClean="0"/>
              <a:t>      A. Development of Technology</a:t>
            </a:r>
          </a:p>
          <a:p>
            <a:pPr marL="0" indent="0">
              <a:buNone/>
            </a:pPr>
            <a:r>
              <a:rPr lang="en-US" sz="2400" dirty="0"/>
              <a:t>	</a:t>
            </a:r>
            <a:r>
              <a:rPr lang="en-US" sz="2400" dirty="0" smtClean="0"/>
              <a:t>1. Steel</a:t>
            </a:r>
          </a:p>
          <a:p>
            <a:pPr marL="0" indent="0">
              <a:buNone/>
            </a:pPr>
            <a:r>
              <a:rPr lang="en-US" sz="2400" dirty="0"/>
              <a:t>	</a:t>
            </a:r>
            <a:r>
              <a:rPr lang="en-US" sz="2400" dirty="0" smtClean="0"/>
              <a:t>2. Electricity</a:t>
            </a:r>
          </a:p>
          <a:p>
            <a:pPr marL="0" indent="0">
              <a:buNone/>
            </a:pPr>
            <a:r>
              <a:rPr lang="en-US" sz="2400" dirty="0"/>
              <a:t>	</a:t>
            </a:r>
            <a:r>
              <a:rPr lang="en-US" sz="2400" dirty="0" smtClean="0"/>
              <a:t>3. Communication</a:t>
            </a:r>
          </a:p>
          <a:p>
            <a:pPr marL="0" indent="0">
              <a:buNone/>
            </a:pPr>
            <a:r>
              <a:rPr lang="en-US" sz="2400" dirty="0"/>
              <a:t>	</a:t>
            </a:r>
            <a:r>
              <a:rPr lang="en-US" sz="2400" dirty="0" smtClean="0"/>
              <a:t>4. Transportation</a:t>
            </a: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56500">
            <a:off x="371965" y="595048"/>
            <a:ext cx="21240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48240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534400" cy="1840087"/>
          </a:xfrm>
        </p:spPr>
        <p:txBody>
          <a:bodyPr>
            <a:normAutofit/>
          </a:bodyPr>
          <a:lstStyle/>
          <a:p>
            <a:pPr algn="l"/>
            <a:r>
              <a:rPr lang="en-US" sz="2700" dirty="0"/>
              <a:t>Why was the formation of labor unions an effect of U.S. industrialization in the late 1800s?</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1142196478"/>
              </p:ext>
            </p:extLst>
          </p:nvPr>
        </p:nvGraphicFramePr>
        <p:xfrm>
          <a:off x="381000" y="2286000"/>
          <a:ext cx="9144000" cy="4210050"/>
        </p:xfrm>
        <a:graphic>
          <a:graphicData uri="http://schemas.openxmlformats.org/presentationml/2006/ole">
            <mc:AlternateContent xmlns:mc="http://schemas.openxmlformats.org/markup-compatibility/2006">
              <mc:Choice xmlns:v="urn:schemas-microsoft-com:vml" Requires="v">
                <p:oleObj spid="_x0000_s10246" name="Chart" r:id="rId8" imgW="9144000" imgH="4209989" progId="MSGraph.Chart.8">
                  <p:embed followColorScheme="full"/>
                </p:oleObj>
              </mc:Choice>
              <mc:Fallback>
                <p:oleObj name="Chart" r:id="rId8" imgW="9144000" imgH="4209989" progId="MSGraph.Chart.8">
                  <p:embed followColorScheme="full"/>
                  <p:pic>
                    <p:nvPicPr>
                      <p:cNvPr id="0" name=""/>
                      <p:cNvPicPr/>
                      <p:nvPr/>
                    </p:nvPicPr>
                    <p:blipFill>
                      <a:blip r:embed="rId9"/>
                      <a:stretch>
                        <a:fillRect/>
                      </a:stretch>
                    </p:blipFill>
                    <p:spPr>
                      <a:xfrm>
                        <a:off x="381000" y="2286000"/>
                        <a:ext cx="9144000" cy="4210050"/>
                      </a:xfrm>
                      <a:prstGeom prst="rect">
                        <a:avLst/>
                      </a:prstGeom>
                    </p:spPr>
                  </p:pic>
                </p:oleObj>
              </mc:Fallback>
            </mc:AlternateContent>
          </a:graphicData>
        </a:graphic>
      </p:graphicFrame>
      <p:grpSp>
        <p:nvGrpSpPr>
          <p:cNvPr id="7" name="Countdown" hidden="1"/>
          <p:cNvGrpSpPr/>
          <p:nvPr>
            <p:custDataLst>
              <p:tags r:id="rId4"/>
            </p:custDataLst>
          </p:nvPr>
        </p:nvGrpSpPr>
        <p:grpSpPr>
          <a:xfrm>
            <a:off x="8382000" y="6096000"/>
            <a:ext cx="635000" cy="635000"/>
            <a:chOff x="8318500" y="6032500"/>
            <a:chExt cx="635000" cy="635000"/>
          </a:xfrm>
        </p:grpSpPr>
        <p:sp>
          <p:nvSpPr>
            <p:cNvPr id="6" name="CD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hidden="1"/>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8</a:t>
              </a:r>
              <a:endParaRPr lang="en-US" sz="2400" b="1" dirty="0">
                <a:latin typeface="Tahoma"/>
              </a:endParaRPr>
            </a:p>
          </p:txBody>
        </p:sp>
      </p:grpSp>
      <p:sp>
        <p:nvSpPr>
          <p:cNvPr id="3" name="TPAnswers"/>
          <p:cNvSpPr>
            <a:spLocks noGrp="1"/>
          </p:cNvSpPr>
          <p:nvPr>
            <p:ph type="body" idx="1"/>
            <p:custDataLst>
              <p:tags r:id="rId5"/>
            </p:custDataLst>
          </p:nvPr>
        </p:nvSpPr>
        <p:spPr>
          <a:xfrm>
            <a:off x="990600" y="2667000"/>
            <a:ext cx="8229600" cy="4525963"/>
          </a:xfrm>
        </p:spPr>
        <p:txBody>
          <a:bodyPr tIns="45720" bIns="45720">
            <a:noAutofit/>
          </a:bodyPr>
          <a:lstStyle/>
          <a:p>
            <a:pPr marL="514350" indent="-514350">
              <a:spcAft>
                <a:spcPts val="0"/>
              </a:spcAft>
              <a:buFont typeface="Wingdings" pitchFamily="2" charset="2"/>
              <a:buAutoNum type="arabicPeriod"/>
            </a:pPr>
            <a:r>
              <a:rPr lang="en-US" dirty="0"/>
              <a:t> Unions were needed to guarantee a steady supply of workers. </a:t>
            </a:r>
          </a:p>
          <a:p>
            <a:pPr marL="514350" indent="-514350">
              <a:spcAft>
                <a:spcPts val="0"/>
              </a:spcAft>
              <a:buFont typeface="Wingdings" pitchFamily="2" charset="2"/>
              <a:buAutoNum type="arabicPeriod"/>
            </a:pPr>
            <a:r>
              <a:rPr lang="en-US" dirty="0" smtClean="0"/>
              <a:t>Union </a:t>
            </a:r>
            <a:r>
              <a:rPr lang="en-US" dirty="0"/>
              <a:t>membership was required for employment in new industries. </a:t>
            </a:r>
          </a:p>
          <a:p>
            <a:pPr marL="514350" indent="-514350">
              <a:spcAft>
                <a:spcPts val="0"/>
              </a:spcAft>
              <a:buFont typeface="Wingdings" pitchFamily="2" charset="2"/>
              <a:buAutoNum type="arabicPeriod"/>
            </a:pPr>
            <a:r>
              <a:rPr lang="en-US" dirty="0" smtClean="0"/>
              <a:t>Factory </a:t>
            </a:r>
            <a:r>
              <a:rPr lang="en-US" dirty="0"/>
              <a:t>owners set up labor unions in order to control their large workforce. </a:t>
            </a:r>
          </a:p>
          <a:p>
            <a:pPr marL="514350" indent="-514350">
              <a:spcAft>
                <a:spcPts val="0"/>
              </a:spcAft>
              <a:buFont typeface="Wingdings" pitchFamily="2" charset="2"/>
              <a:buAutoNum type="arabicPeriod"/>
            </a:pPr>
            <a:r>
              <a:rPr lang="en-US" dirty="0" smtClean="0"/>
              <a:t>Unions </a:t>
            </a:r>
            <a:r>
              <a:rPr lang="en-US" dirty="0"/>
              <a:t>organized industrial workers to protest unsafe working conditions and long </a:t>
            </a:r>
            <a:r>
              <a:rPr lang="en-US"/>
              <a:t>workdays</a:t>
            </a:r>
            <a:r>
              <a:rPr lang="en-US" smtClean="0"/>
              <a:t>.</a:t>
            </a:r>
            <a:endParaRPr lang="en-US" sz="3200" dirty="0"/>
          </a:p>
        </p:txBody>
      </p:sp>
      <p:sp>
        <p:nvSpPr>
          <p:cNvPr id="8" name="CorShape1"/>
          <p:cNvSpPr/>
          <p:nvPr>
            <p:custDataLst>
              <p:tags r:id="rId6"/>
            </p:custDataLst>
          </p:nvPr>
        </p:nvSpPr>
        <p:spPr>
          <a:xfrm>
            <a:off x="330200" y="5718895"/>
            <a:ext cx="825500" cy="825499"/>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096122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p:cNvGraphicFramePr>
          <p:nvPr>
            <p:custDataLst>
              <p:tags r:id="rId3"/>
            </p:custDataLst>
            <p:extLst>
              <p:ext uri="{D42A27DB-BD31-4B8C-83A1-F6EECF244321}">
                <p14:modId xmlns:p14="http://schemas.microsoft.com/office/powerpoint/2010/main" val="3342174566"/>
              </p:ext>
            </p:extLst>
          </p:nvPr>
        </p:nvGraphicFramePr>
        <p:xfrm>
          <a:off x="152400" y="2667000"/>
          <a:ext cx="9144000" cy="914400"/>
        </p:xfrm>
        <a:graphic>
          <a:graphicData uri="http://schemas.openxmlformats.org/presentationml/2006/ole">
            <mc:AlternateContent xmlns:mc="http://schemas.openxmlformats.org/markup-compatibility/2006">
              <mc:Choice xmlns:v="urn:schemas-microsoft-com:vml" Requires="v">
                <p:oleObj spid="_x0000_s6150" name="Chart" r:id="rId7" imgW="9144000" imgH="914299" progId="MSGraph.Chart.8">
                  <p:embed followColorScheme="full"/>
                </p:oleObj>
              </mc:Choice>
              <mc:Fallback>
                <p:oleObj name="Chart" r:id="rId7" imgW="9144000" imgH="914299" progId="MSGraph.Chart.8">
                  <p:embed followColorScheme="full"/>
                  <p:pic>
                    <p:nvPicPr>
                      <p:cNvPr id="0" name=""/>
                      <p:cNvPicPr/>
                      <p:nvPr/>
                    </p:nvPicPr>
                    <p:blipFill>
                      <a:blip r:embed="rId8"/>
                      <a:stretch>
                        <a:fillRect/>
                      </a:stretch>
                    </p:blipFill>
                    <p:spPr>
                      <a:xfrm>
                        <a:off x="152400" y="2667000"/>
                        <a:ext cx="9144000" cy="914400"/>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762000" y="2819400"/>
            <a:ext cx="8229600" cy="4525963"/>
          </a:xfrm>
        </p:spPr>
        <p:txBody>
          <a:bodyPr tIns="45720" bIns="45720">
            <a:noAutofit/>
          </a:bodyPr>
          <a:lstStyle/>
          <a:p>
            <a:pPr marL="514350" indent="-514350">
              <a:spcAft>
                <a:spcPts val="0"/>
              </a:spcAft>
              <a:buFont typeface="Wingdings" pitchFamily="2" charset="2"/>
              <a:buAutoNum type="arabicPeriod"/>
            </a:pPr>
            <a:r>
              <a:rPr lang="en-US" sz="3200" dirty="0"/>
              <a:t>decreased growth of suburban areas</a:t>
            </a:r>
          </a:p>
          <a:p>
            <a:pPr marL="514350" indent="-514350">
              <a:spcAft>
                <a:spcPts val="0"/>
              </a:spcAft>
              <a:buFont typeface="Wingdings" pitchFamily="2" charset="2"/>
              <a:buAutoNum type="arabicPeriod"/>
            </a:pPr>
            <a:r>
              <a:rPr lang="en-US" sz="3200" dirty="0" smtClean="0"/>
              <a:t>migration </a:t>
            </a:r>
            <a:r>
              <a:rPr lang="en-US" sz="3200" dirty="0"/>
              <a:t>from the West to the Midwest</a:t>
            </a:r>
          </a:p>
          <a:p>
            <a:pPr marL="514350" indent="-514350">
              <a:spcAft>
                <a:spcPts val="0"/>
              </a:spcAft>
              <a:buFont typeface="Wingdings" pitchFamily="2" charset="2"/>
              <a:buAutoNum type="arabicPeriod"/>
            </a:pPr>
            <a:r>
              <a:rPr lang="en-US" sz="3200" dirty="0" smtClean="0"/>
              <a:t>greater </a:t>
            </a:r>
            <a:r>
              <a:rPr lang="en-US" sz="3200" dirty="0"/>
              <a:t>population density in urban areas</a:t>
            </a:r>
          </a:p>
          <a:p>
            <a:pPr marL="514350" indent="-514350">
              <a:spcAft>
                <a:spcPts val="0"/>
              </a:spcAft>
              <a:buFont typeface="Wingdings" pitchFamily="2" charset="2"/>
              <a:buAutoNum type="arabicPeriod"/>
            </a:pPr>
            <a:r>
              <a:rPr lang="en-US" sz="3200" dirty="0" smtClean="0"/>
              <a:t>increased </a:t>
            </a:r>
            <a:r>
              <a:rPr lang="en-US" sz="3200" dirty="0"/>
              <a:t>migration from urban to rural areas</a:t>
            </a:r>
          </a:p>
        </p:txBody>
      </p:sp>
      <p:sp>
        <p:nvSpPr>
          <p:cNvPr id="5" name="Title 4"/>
          <p:cNvSpPr>
            <a:spLocks noGrp="1"/>
          </p:cNvSpPr>
          <p:nvPr>
            <p:ph type="title"/>
          </p:nvPr>
        </p:nvSpPr>
        <p:spPr>
          <a:xfrm>
            <a:off x="152401" y="719002"/>
            <a:ext cx="8839200" cy="1840087"/>
          </a:xfrm>
        </p:spPr>
        <p:txBody>
          <a:bodyPr>
            <a:noAutofit/>
          </a:bodyPr>
          <a:lstStyle/>
          <a:p>
            <a:pPr algn="l"/>
            <a:r>
              <a:rPr lang="en-US" sz="2000" dirty="0"/>
              <a:t>In the late 19th and early 20th centuries, improvements in steel technology allowed architects to design buildings taller than had previously been possible. As a result, skyscrapers began to be built in cities such as New York and Chicago.</a:t>
            </a:r>
            <a:br>
              <a:rPr lang="en-US" sz="2000" dirty="0"/>
            </a:br>
            <a:r>
              <a:rPr lang="en-US" sz="2000" dirty="0"/>
              <a:t/>
            </a:r>
            <a:br>
              <a:rPr lang="en-US" sz="2000" dirty="0"/>
            </a:br>
            <a:r>
              <a:rPr lang="en-US" sz="2000" dirty="0"/>
              <a:t>What was the result of this new technology on population patterns in the United States in the first half of the 20th century?</a:t>
            </a:r>
          </a:p>
        </p:txBody>
      </p:sp>
      <p:grpSp>
        <p:nvGrpSpPr>
          <p:cNvPr id="8" name="Countdown" hidden="1"/>
          <p:cNvGrpSpPr/>
          <p:nvPr>
            <p:custDataLst>
              <p:tags r:id="rId5"/>
            </p:custDataLst>
          </p:nvPr>
        </p:nvGrpSpPr>
        <p:grpSpPr>
          <a:xfrm>
            <a:off x="8382000" y="6096000"/>
            <a:ext cx="635000" cy="635000"/>
            <a:chOff x="8318500" y="6032500"/>
            <a:chExt cx="635000" cy="635000"/>
          </a:xfrm>
        </p:grpSpPr>
        <p:sp>
          <p:nvSpPr>
            <p:cNvPr id="7" name="CD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DText" hidden="1"/>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0</a:t>
              </a:r>
              <a:endParaRPr lang="en-US" sz="2400" b="1" dirty="0">
                <a:latin typeface="Tahoma"/>
              </a:endParaRPr>
            </a:p>
          </p:txBody>
        </p:sp>
      </p:grpSp>
    </p:spTree>
    <p:custDataLst>
      <p:tags r:id="rId2"/>
    </p:custDataLst>
    <p:extLst>
      <p:ext uri="{BB962C8B-B14F-4D97-AF65-F5344CB8AC3E}">
        <p14:creationId xmlns:p14="http://schemas.microsoft.com/office/powerpoint/2010/main" val="2224670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762000"/>
            <a:ext cx="8839200" cy="1840087"/>
          </a:xfrm>
        </p:spPr>
        <p:txBody>
          <a:bodyPr>
            <a:normAutofit fontScale="90000"/>
          </a:bodyPr>
          <a:lstStyle/>
          <a:p>
            <a:pPr algn="l"/>
            <a:r>
              <a:rPr lang="en-US" sz="2800" dirty="0"/>
              <a:t>In 1950, New York City was the only city in the world with a population of more than ten million people. By 2000, there were nineteen cities with populations of over ten million people. One reason for this increase in urbanization was</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2833490099"/>
              </p:ext>
            </p:extLst>
          </p:nvPr>
        </p:nvGraphicFramePr>
        <p:xfrm>
          <a:off x="228600" y="2514600"/>
          <a:ext cx="9144000" cy="3571875"/>
        </p:xfrm>
        <a:graphic>
          <a:graphicData uri="http://schemas.openxmlformats.org/presentationml/2006/ole">
            <mc:AlternateContent xmlns:mc="http://schemas.openxmlformats.org/markup-compatibility/2006">
              <mc:Choice xmlns:v="urn:schemas-microsoft-com:vml" Requires="v">
                <p:oleObj spid="_x0000_s11270" name="Chart" r:id="rId8" imgW="9144000" imgH="3571817" progId="MSGraph.Chart.8">
                  <p:embed followColorScheme="full"/>
                </p:oleObj>
              </mc:Choice>
              <mc:Fallback>
                <p:oleObj name="Chart" r:id="rId8" imgW="9144000" imgH="3571817" progId="MSGraph.Chart.8">
                  <p:embed followColorScheme="full"/>
                  <p:pic>
                    <p:nvPicPr>
                      <p:cNvPr id="0" name=""/>
                      <p:cNvPicPr/>
                      <p:nvPr/>
                    </p:nvPicPr>
                    <p:blipFill>
                      <a:blip r:embed="rId9"/>
                      <a:stretch>
                        <a:fillRect/>
                      </a:stretch>
                    </p:blipFill>
                    <p:spPr>
                      <a:xfrm>
                        <a:off x="228600" y="2514600"/>
                        <a:ext cx="9144000" cy="3571875"/>
                      </a:xfrm>
                      <a:prstGeom prst="rect">
                        <a:avLst/>
                      </a:prstGeom>
                    </p:spPr>
                  </p:pic>
                </p:oleObj>
              </mc:Fallback>
            </mc:AlternateContent>
          </a:graphicData>
        </a:graphic>
      </p:graphicFrame>
      <p:grpSp>
        <p:nvGrpSpPr>
          <p:cNvPr id="7" name="Countdown" hidden="1"/>
          <p:cNvGrpSpPr/>
          <p:nvPr>
            <p:custDataLst>
              <p:tags r:id="rId4"/>
            </p:custDataLst>
          </p:nvPr>
        </p:nvGrpSpPr>
        <p:grpSpPr>
          <a:xfrm>
            <a:off x="8382000" y="6096000"/>
            <a:ext cx="635000" cy="635000"/>
            <a:chOff x="8318500" y="6032500"/>
            <a:chExt cx="635000" cy="635000"/>
          </a:xfrm>
        </p:grpSpPr>
        <p:sp>
          <p:nvSpPr>
            <p:cNvPr id="6" name="CD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hidden="1"/>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0</a:t>
              </a:r>
              <a:endParaRPr lang="en-US" sz="2400" b="1" dirty="0">
                <a:latin typeface="Tahoma"/>
              </a:endParaRPr>
            </a:p>
          </p:txBody>
        </p:sp>
      </p:grpSp>
      <p:sp>
        <p:nvSpPr>
          <p:cNvPr id="3" name="TPAnswers"/>
          <p:cNvSpPr>
            <a:spLocks noGrp="1"/>
          </p:cNvSpPr>
          <p:nvPr>
            <p:ph type="body" idx="1"/>
            <p:custDataLst>
              <p:tags r:id="rId5"/>
            </p:custDataLst>
          </p:nvPr>
        </p:nvSpPr>
        <p:spPr>
          <a:xfrm>
            <a:off x="609600" y="2819400"/>
            <a:ext cx="8229600" cy="4525963"/>
          </a:xfrm>
        </p:spPr>
        <p:txBody>
          <a:bodyPr tIns="45720" bIns="45720">
            <a:noAutofit/>
          </a:bodyPr>
          <a:lstStyle/>
          <a:p>
            <a:pPr marL="514350" indent="-514350">
              <a:spcAft>
                <a:spcPts val="0"/>
              </a:spcAft>
              <a:buFont typeface="Wingdings" pitchFamily="2" charset="2"/>
              <a:buAutoNum type="arabicPeriod"/>
            </a:pPr>
            <a:r>
              <a:rPr lang="en-US" dirty="0" smtClean="0"/>
              <a:t>a </a:t>
            </a:r>
            <a:r>
              <a:rPr lang="en-US" dirty="0"/>
              <a:t>decrease in birthrates around the world. </a:t>
            </a:r>
          </a:p>
          <a:p>
            <a:pPr marL="514350" indent="-514350">
              <a:spcAft>
                <a:spcPts val="0"/>
              </a:spcAft>
              <a:buFont typeface="Wingdings" pitchFamily="2" charset="2"/>
              <a:buAutoNum type="arabicPeriod"/>
            </a:pPr>
            <a:r>
              <a:rPr lang="en-US" dirty="0" smtClean="0"/>
              <a:t>the </a:t>
            </a:r>
            <a:r>
              <a:rPr lang="en-US" dirty="0"/>
              <a:t>spread of industrialization around the world. </a:t>
            </a:r>
          </a:p>
          <a:p>
            <a:pPr marL="514350" indent="-514350">
              <a:spcAft>
                <a:spcPts val="0"/>
              </a:spcAft>
              <a:buFont typeface="Wingdings" pitchFamily="2" charset="2"/>
              <a:buAutoNum type="arabicPeriod"/>
            </a:pPr>
            <a:r>
              <a:rPr lang="en-US" dirty="0" smtClean="0"/>
              <a:t>an </a:t>
            </a:r>
            <a:r>
              <a:rPr lang="en-US" dirty="0"/>
              <a:t>increase in air pollution in industrialized areas. </a:t>
            </a:r>
          </a:p>
          <a:p>
            <a:pPr marL="514350" indent="-514350">
              <a:spcAft>
                <a:spcPts val="0"/>
              </a:spcAft>
              <a:buFont typeface="Wingdings" pitchFamily="2" charset="2"/>
              <a:buAutoNum type="arabicPeriod"/>
            </a:pPr>
            <a:r>
              <a:rPr lang="en-US" dirty="0" smtClean="0"/>
              <a:t>the </a:t>
            </a:r>
            <a:r>
              <a:rPr lang="en-US" dirty="0"/>
              <a:t>collapse of the Soviet Union and the end of the Cold </a:t>
            </a:r>
            <a:r>
              <a:rPr lang="en-US"/>
              <a:t>War</a:t>
            </a:r>
            <a:r>
              <a:rPr lang="en-US" smtClean="0"/>
              <a:t>.</a:t>
            </a:r>
            <a:endParaRPr lang="en-US" sz="3200" dirty="0"/>
          </a:p>
        </p:txBody>
      </p:sp>
      <p:sp>
        <p:nvSpPr>
          <p:cNvPr id="8" name="CorShape1"/>
          <p:cNvSpPr/>
          <p:nvPr>
            <p:custDataLst>
              <p:tags r:id="rId6"/>
            </p:custDataLst>
          </p:nvPr>
        </p:nvSpPr>
        <p:spPr>
          <a:xfrm>
            <a:off x="162560" y="3478107"/>
            <a:ext cx="558800" cy="5588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350046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p:cNvSpPr>
            <a:spLocks noGrp="1"/>
          </p:cNvSpPr>
          <p:nvPr>
            <p:ph type="body" idx="1"/>
            <p:custDataLst>
              <p:tags r:id="rId2"/>
            </p:custDataLst>
          </p:nvPr>
        </p:nvSpPr>
        <p:spPr>
          <a:xfrm>
            <a:off x="457200" y="1600200"/>
            <a:ext cx="8534400" cy="4783348"/>
          </a:xfrm>
        </p:spPr>
        <p:txBody>
          <a:bodyPr>
            <a:noAutofit/>
          </a:bodyPr>
          <a:lstStyle/>
          <a:p>
            <a:pPr marL="0" indent="0">
              <a:spcAft>
                <a:spcPts val="0"/>
              </a:spcAft>
              <a:buNone/>
            </a:pPr>
            <a:r>
              <a:rPr lang="en-US" sz="2400" dirty="0"/>
              <a:t>The Industrial Revolution brought about major changes not only in cities, but in rural America as well. Before machines were used, one farmer could harvest about 7.5 acres of wheat per year. With machines, he could harvest wheat on 135 acres. Scientists also developed new kinds of wheat seeds that could survive northern winters. These developments were examples of what was happening in many areas of agriculture.</a:t>
            </a:r>
            <a:br>
              <a:rPr lang="en-US" sz="2400" dirty="0"/>
            </a:br>
            <a:r>
              <a:rPr lang="en-US" sz="2400" dirty="0"/>
              <a:t/>
            </a:r>
            <a:br>
              <a:rPr lang="en-US" sz="2400" dirty="0"/>
            </a:br>
            <a:r>
              <a:rPr lang="en-US" sz="2400" dirty="0"/>
              <a:t>Explain two additional ways farming changed as a result of the Industrial Revolution. Write your answer in the Answer Document. (2 points)</a:t>
            </a:r>
          </a:p>
        </p:txBody>
      </p:sp>
    </p:spTree>
    <p:custDataLst>
      <p:tags r:id="rId1"/>
    </p:custDataLst>
    <p:extLst>
      <p:ext uri="{BB962C8B-B14F-4D97-AF65-F5344CB8AC3E}">
        <p14:creationId xmlns:p14="http://schemas.microsoft.com/office/powerpoint/2010/main" val="20393710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685800"/>
            <a:ext cx="8534400" cy="6583362"/>
          </a:xfrm>
        </p:spPr>
        <p:txBody>
          <a:bodyPr>
            <a:normAutofit/>
          </a:bodyPr>
          <a:lstStyle/>
          <a:p>
            <a:pPr algn="l"/>
            <a:r>
              <a:rPr lang="en-US" sz="2800" dirty="0"/>
              <a:t>People from the countries of Scandinavia (Finland, Denmark, Norway and Sweden) immigrated to the United States mainly between the Civil War and World War I. In general, they settled in the American Midwest. Their reasons for leaving their homelands included overpopulation, poor farm production and dissatisfaction with their governments. </a:t>
            </a:r>
            <a:br>
              <a:rPr lang="en-US" sz="2800" dirty="0"/>
            </a:br>
            <a:r>
              <a:rPr lang="en-US" sz="2800" dirty="0"/>
              <a:t>	Based on your knowledge of immigration patterns to the United States, identify two factors that attracted immigrants such as these to the United States. </a:t>
            </a:r>
          </a:p>
        </p:txBody>
      </p:sp>
      <p:sp>
        <p:nvSpPr>
          <p:cNvPr id="3" name="TPAnswers"/>
          <p:cNvSpPr>
            <a:spLocks noGrp="1"/>
          </p:cNvSpPr>
          <p:nvPr>
            <p:ph type="body" idx="1"/>
            <p:custDataLst>
              <p:tags r:id="rId2"/>
            </p:custDataLst>
          </p:nvPr>
        </p:nvSpPr>
        <p:spPr>
          <a:xfrm>
            <a:off x="1397000" y="1600201"/>
            <a:ext cx="8229600" cy="4525963"/>
          </a:xfrm>
        </p:spPr>
        <p:txBody>
          <a:bodyPr tIns="45720" bIns="45720">
            <a:noAutofit/>
          </a:bodyPr>
          <a:lstStyle/>
          <a:p>
            <a:pPr marL="0" indent="0">
              <a:spcAft>
                <a:spcPts val="0"/>
              </a:spcAft>
              <a:buNone/>
            </a:pPr>
            <a:endParaRPr lang="en-US" sz="3200" dirty="0"/>
          </a:p>
        </p:txBody>
      </p:sp>
    </p:spTree>
    <p:custDataLst>
      <p:tags r:id="rId1"/>
    </p:custDataLst>
    <p:extLst>
      <p:ext uri="{BB962C8B-B14F-4D97-AF65-F5344CB8AC3E}">
        <p14:creationId xmlns:p14="http://schemas.microsoft.com/office/powerpoint/2010/main" val="19574421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Industrialization</a:t>
            </a:r>
            <a:endParaRPr lang="en-US" dirty="0"/>
          </a:p>
        </p:txBody>
      </p:sp>
      <p:sp>
        <p:nvSpPr>
          <p:cNvPr id="10" name="Content Placeholder 9"/>
          <p:cNvSpPr>
            <a:spLocks noGrp="1"/>
          </p:cNvSpPr>
          <p:nvPr>
            <p:ph idx="1"/>
          </p:nvPr>
        </p:nvSpPr>
        <p:spPr>
          <a:xfrm rot="900000">
            <a:off x="3243006" y="167615"/>
            <a:ext cx="4791589" cy="7437169"/>
          </a:xfrm>
        </p:spPr>
        <p:txBody>
          <a:bodyPr/>
          <a:lstStyle/>
          <a:p>
            <a:pPr marL="571500" indent="-571500">
              <a:buAutoNum type="romanUcPeriod"/>
            </a:pPr>
            <a:r>
              <a:rPr lang="en-US" sz="1800" dirty="0" smtClean="0"/>
              <a:t>Aiding Industrialization</a:t>
            </a:r>
          </a:p>
          <a:p>
            <a:pPr marL="0" indent="0">
              <a:buNone/>
            </a:pPr>
            <a:r>
              <a:rPr lang="en-US" sz="1800" dirty="0" smtClean="0"/>
              <a:t>    	A. Growing Population</a:t>
            </a:r>
          </a:p>
          <a:p>
            <a:pPr marL="0" indent="0">
              <a:buNone/>
            </a:pPr>
            <a:r>
              <a:rPr lang="en-US" sz="1800" dirty="0"/>
              <a:t>	</a:t>
            </a:r>
            <a:r>
              <a:rPr lang="en-US" sz="1800" dirty="0" smtClean="0"/>
              <a:t>	1. More Food</a:t>
            </a:r>
          </a:p>
          <a:p>
            <a:pPr marL="0" indent="0">
              <a:buNone/>
            </a:pPr>
            <a:r>
              <a:rPr lang="en-US" sz="1800" dirty="0"/>
              <a:t>	</a:t>
            </a:r>
            <a:r>
              <a:rPr lang="en-US" sz="1800" dirty="0" smtClean="0"/>
              <a:t>	2. Better Medicines</a:t>
            </a:r>
          </a:p>
          <a:p>
            <a:pPr marL="0" indent="0">
              <a:buNone/>
            </a:pPr>
            <a:r>
              <a:rPr lang="en-US" sz="1800" dirty="0" smtClean="0"/>
              <a:t>    	B. Population Shift</a:t>
            </a:r>
          </a:p>
          <a:p>
            <a:pPr marL="0" indent="0">
              <a:buNone/>
            </a:pPr>
            <a:r>
              <a:rPr lang="en-US" sz="1800" dirty="0"/>
              <a:t>	</a:t>
            </a:r>
            <a:r>
              <a:rPr lang="en-US" sz="1800" dirty="0" smtClean="0"/>
              <a:t>	1. rural to urban   	   	    	      migration</a:t>
            </a:r>
          </a:p>
          <a:p>
            <a:pPr marL="0" indent="0">
              <a:buNone/>
            </a:pPr>
            <a:r>
              <a:rPr lang="en-US" sz="1800" dirty="0"/>
              <a:t>	</a:t>
            </a:r>
            <a:r>
              <a:rPr lang="en-US" sz="1800" dirty="0" smtClean="0"/>
              <a:t>C. Natural Resources</a:t>
            </a:r>
          </a:p>
          <a:p>
            <a:pPr marL="0" indent="0">
              <a:buNone/>
            </a:pPr>
            <a:r>
              <a:rPr lang="en-US" sz="1800" dirty="0"/>
              <a:t>	</a:t>
            </a:r>
            <a:r>
              <a:rPr lang="en-US" sz="1800" dirty="0" smtClean="0"/>
              <a:t>	1. Coal &amp; Iron Ore</a:t>
            </a:r>
          </a:p>
          <a:p>
            <a:pPr marL="0" indent="0">
              <a:buNone/>
            </a:pPr>
            <a:r>
              <a:rPr lang="en-US" sz="1800" dirty="0"/>
              <a:t>	</a:t>
            </a:r>
            <a:r>
              <a:rPr lang="en-US" sz="1800" dirty="0" smtClean="0"/>
              <a:t>		-iron</a:t>
            </a:r>
          </a:p>
          <a:p>
            <a:pPr marL="0" indent="0">
              <a:buNone/>
            </a:pPr>
            <a:r>
              <a:rPr lang="en-US" sz="1800" dirty="0"/>
              <a:t>	</a:t>
            </a:r>
            <a:r>
              <a:rPr lang="en-US" sz="1800" dirty="0" smtClean="0"/>
              <a:t>		-steam engines</a:t>
            </a:r>
          </a:p>
          <a:p>
            <a:pPr marL="0" indent="0">
              <a:buNone/>
            </a:pPr>
            <a:r>
              <a:rPr lang="en-US" sz="1800" dirty="0"/>
              <a:t>	</a:t>
            </a:r>
            <a:r>
              <a:rPr lang="en-US" sz="1800" dirty="0" smtClean="0"/>
              <a:t>D. Stable Governments</a:t>
            </a:r>
          </a:p>
          <a:p>
            <a:pPr marL="0" indent="0">
              <a:buNone/>
            </a:pPr>
            <a:r>
              <a:rPr lang="en-US" sz="1800" dirty="0"/>
              <a:t>	</a:t>
            </a:r>
            <a:r>
              <a:rPr lang="en-US" sz="1800" dirty="0" smtClean="0"/>
              <a:t>E. Large Supply of Capitol</a:t>
            </a:r>
          </a:p>
          <a:p>
            <a:pPr marL="0" indent="0">
              <a:buNone/>
            </a:pPr>
            <a:r>
              <a:rPr lang="en-US" sz="1800" dirty="0"/>
              <a:t>	 </a:t>
            </a:r>
            <a:r>
              <a:rPr lang="en-US" sz="1800" dirty="0" smtClean="0"/>
              <a:t>    -willing investors in companies</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7561">
            <a:off x="264825" y="823733"/>
            <a:ext cx="2209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81411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p:cTn id="15"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0">
                                            <p:txEl>
                                              <p:pRg st="2" end="2"/>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p:cTn id="21"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 calcmode="lin" valueType="num">
                                      <p:cBhvr>
                                        <p:cTn id="29"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p:cTn id="37" dur="10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10">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1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 calcmode="lin" valueType="num">
                                      <p:cBhvr>
                                        <p:cTn id="45"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10">
                                            <p:txEl>
                                              <p:pRg st="6" end="6"/>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10">
                                            <p:txEl>
                                              <p:pRg st="7" end="7"/>
                                            </p:txEl>
                                          </p:spTgt>
                                        </p:tgtEl>
                                        <p:attrNameLst>
                                          <p:attrName>style.visibility</p:attrName>
                                        </p:attrNameLst>
                                      </p:cBhvr>
                                      <p:to>
                                        <p:strVal val="visible"/>
                                      </p:to>
                                    </p:set>
                                    <p:anim calcmode="lin" valueType="num">
                                      <p:cBhvr>
                                        <p:cTn id="51" dur="10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52" dur="1000" fill="hold"/>
                                        <p:tgtEl>
                                          <p:spTgt spid="10">
                                            <p:txEl>
                                              <p:pRg st="7" end="7"/>
                                            </p:txEl>
                                          </p:spTgt>
                                        </p:tgtEl>
                                        <p:attrNameLst>
                                          <p:attrName>ppt_h</p:attrName>
                                        </p:attrNameLst>
                                      </p:cBhvr>
                                      <p:tavLst>
                                        <p:tav tm="0">
                                          <p:val>
                                            <p:fltVal val="0"/>
                                          </p:val>
                                        </p:tav>
                                        <p:tav tm="100000">
                                          <p:val>
                                            <p:strVal val="#ppt_h"/>
                                          </p:val>
                                        </p:tav>
                                      </p:tavLst>
                                    </p:anim>
                                    <p:anim calcmode="lin" valueType="num">
                                      <p:cBhvr>
                                        <p:cTn id="53" dur="1000" fill="hold"/>
                                        <p:tgtEl>
                                          <p:spTgt spid="10">
                                            <p:txEl>
                                              <p:pRg st="7" end="7"/>
                                            </p:txEl>
                                          </p:spTgt>
                                        </p:tgtEl>
                                        <p:attrNameLst>
                                          <p:attrName>style.rotation</p:attrName>
                                        </p:attrNameLst>
                                      </p:cBhvr>
                                      <p:tavLst>
                                        <p:tav tm="0">
                                          <p:val>
                                            <p:fltVal val="90"/>
                                          </p:val>
                                        </p:tav>
                                        <p:tav tm="100000">
                                          <p:val>
                                            <p:fltVal val="0"/>
                                          </p:val>
                                        </p:tav>
                                      </p:tavLst>
                                    </p:anim>
                                    <p:animEffect transition="in" filter="fade">
                                      <p:cBhvr>
                                        <p:cTn id="54" dur="1000"/>
                                        <p:tgtEl>
                                          <p:spTgt spid="10">
                                            <p:txEl>
                                              <p:pRg st="7" end="7"/>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anim calcmode="lin" valueType="num">
                                      <p:cBhvr>
                                        <p:cTn id="57" dur="1000" fill="hold"/>
                                        <p:tgtEl>
                                          <p:spTgt spid="10">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10">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10">
                                            <p:txEl>
                                              <p:pRg st="8" end="8"/>
                                            </p:txEl>
                                          </p:spTgt>
                                        </p:tgtEl>
                                        <p:attrNameLst>
                                          <p:attrName>style.rotation</p:attrName>
                                        </p:attrNameLst>
                                      </p:cBhvr>
                                      <p:tavLst>
                                        <p:tav tm="0">
                                          <p:val>
                                            <p:fltVal val="90"/>
                                          </p:val>
                                        </p:tav>
                                        <p:tav tm="100000">
                                          <p:val>
                                            <p:fltVal val="0"/>
                                          </p:val>
                                        </p:tav>
                                      </p:tavLst>
                                    </p:anim>
                                    <p:animEffect transition="in" filter="fade">
                                      <p:cBhvr>
                                        <p:cTn id="60" dur="1000"/>
                                        <p:tgtEl>
                                          <p:spTgt spid="10">
                                            <p:txEl>
                                              <p:pRg st="8" end="8"/>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10">
                                            <p:txEl>
                                              <p:pRg st="9" end="9"/>
                                            </p:txEl>
                                          </p:spTgt>
                                        </p:tgtEl>
                                        <p:attrNameLst>
                                          <p:attrName>style.visibility</p:attrName>
                                        </p:attrNameLst>
                                      </p:cBhvr>
                                      <p:to>
                                        <p:strVal val="visible"/>
                                      </p:to>
                                    </p:set>
                                    <p:anim calcmode="lin" valueType="num">
                                      <p:cBhvr>
                                        <p:cTn id="63" dur="1000" fill="hold"/>
                                        <p:tgtEl>
                                          <p:spTgt spid="10">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10">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10">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10">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0">
                                            <p:txEl>
                                              <p:pRg st="10" end="10"/>
                                            </p:txEl>
                                          </p:spTgt>
                                        </p:tgtEl>
                                        <p:attrNameLst>
                                          <p:attrName>style.visibility</p:attrName>
                                        </p:attrNameLst>
                                      </p:cBhvr>
                                      <p:to>
                                        <p:strVal val="visible"/>
                                      </p:to>
                                    </p:set>
                                    <p:anim calcmode="lin" valueType="num">
                                      <p:cBhvr>
                                        <p:cTn id="71" dur="1000" fill="hold"/>
                                        <p:tgtEl>
                                          <p:spTgt spid="10">
                                            <p:txEl>
                                              <p:pRg st="10" end="10"/>
                                            </p:txEl>
                                          </p:spTgt>
                                        </p:tgtEl>
                                        <p:attrNameLst>
                                          <p:attrName>ppt_w</p:attrName>
                                        </p:attrNameLst>
                                      </p:cBhvr>
                                      <p:tavLst>
                                        <p:tav tm="0">
                                          <p:val>
                                            <p:fltVal val="0"/>
                                          </p:val>
                                        </p:tav>
                                        <p:tav tm="100000">
                                          <p:val>
                                            <p:strVal val="#ppt_w"/>
                                          </p:val>
                                        </p:tav>
                                      </p:tavLst>
                                    </p:anim>
                                    <p:anim calcmode="lin" valueType="num">
                                      <p:cBhvr>
                                        <p:cTn id="72" dur="1000" fill="hold"/>
                                        <p:tgtEl>
                                          <p:spTgt spid="10">
                                            <p:txEl>
                                              <p:pRg st="10" end="10"/>
                                            </p:txEl>
                                          </p:spTgt>
                                        </p:tgtEl>
                                        <p:attrNameLst>
                                          <p:attrName>ppt_h</p:attrName>
                                        </p:attrNameLst>
                                      </p:cBhvr>
                                      <p:tavLst>
                                        <p:tav tm="0">
                                          <p:val>
                                            <p:fltVal val="0"/>
                                          </p:val>
                                        </p:tav>
                                        <p:tav tm="100000">
                                          <p:val>
                                            <p:strVal val="#ppt_h"/>
                                          </p:val>
                                        </p:tav>
                                      </p:tavLst>
                                    </p:anim>
                                    <p:anim calcmode="lin" valueType="num">
                                      <p:cBhvr>
                                        <p:cTn id="73" dur="1000" fill="hold"/>
                                        <p:tgtEl>
                                          <p:spTgt spid="10">
                                            <p:txEl>
                                              <p:pRg st="10" end="10"/>
                                            </p:txEl>
                                          </p:spTgt>
                                        </p:tgtEl>
                                        <p:attrNameLst>
                                          <p:attrName>style.rotation</p:attrName>
                                        </p:attrNameLst>
                                      </p:cBhvr>
                                      <p:tavLst>
                                        <p:tav tm="0">
                                          <p:val>
                                            <p:fltVal val="90"/>
                                          </p:val>
                                        </p:tav>
                                        <p:tav tm="100000">
                                          <p:val>
                                            <p:fltVal val="0"/>
                                          </p:val>
                                        </p:tav>
                                      </p:tavLst>
                                    </p:anim>
                                    <p:animEffect transition="in" filter="fade">
                                      <p:cBhvr>
                                        <p:cTn id="74" dur="1000"/>
                                        <p:tgtEl>
                                          <p:spTgt spid="10">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0">
                                            <p:txEl>
                                              <p:pRg st="11" end="11"/>
                                            </p:txEl>
                                          </p:spTgt>
                                        </p:tgtEl>
                                        <p:attrNameLst>
                                          <p:attrName>style.visibility</p:attrName>
                                        </p:attrNameLst>
                                      </p:cBhvr>
                                      <p:to>
                                        <p:strVal val="visible"/>
                                      </p:to>
                                    </p:set>
                                    <p:anim calcmode="lin" valueType="num">
                                      <p:cBhvr>
                                        <p:cTn id="79" dur="1000" fill="hold"/>
                                        <p:tgtEl>
                                          <p:spTgt spid="10">
                                            <p:txEl>
                                              <p:pRg st="11" end="11"/>
                                            </p:txEl>
                                          </p:spTgt>
                                        </p:tgtEl>
                                        <p:attrNameLst>
                                          <p:attrName>ppt_w</p:attrName>
                                        </p:attrNameLst>
                                      </p:cBhvr>
                                      <p:tavLst>
                                        <p:tav tm="0">
                                          <p:val>
                                            <p:fltVal val="0"/>
                                          </p:val>
                                        </p:tav>
                                        <p:tav tm="100000">
                                          <p:val>
                                            <p:strVal val="#ppt_w"/>
                                          </p:val>
                                        </p:tav>
                                      </p:tavLst>
                                    </p:anim>
                                    <p:anim calcmode="lin" valueType="num">
                                      <p:cBhvr>
                                        <p:cTn id="80" dur="1000" fill="hold"/>
                                        <p:tgtEl>
                                          <p:spTgt spid="10">
                                            <p:txEl>
                                              <p:pRg st="11" end="11"/>
                                            </p:txEl>
                                          </p:spTgt>
                                        </p:tgtEl>
                                        <p:attrNameLst>
                                          <p:attrName>ppt_h</p:attrName>
                                        </p:attrNameLst>
                                      </p:cBhvr>
                                      <p:tavLst>
                                        <p:tav tm="0">
                                          <p:val>
                                            <p:fltVal val="0"/>
                                          </p:val>
                                        </p:tav>
                                        <p:tav tm="100000">
                                          <p:val>
                                            <p:strVal val="#ppt_h"/>
                                          </p:val>
                                        </p:tav>
                                      </p:tavLst>
                                    </p:anim>
                                    <p:anim calcmode="lin" valueType="num">
                                      <p:cBhvr>
                                        <p:cTn id="81" dur="1000" fill="hold"/>
                                        <p:tgtEl>
                                          <p:spTgt spid="10">
                                            <p:txEl>
                                              <p:pRg st="11" end="11"/>
                                            </p:txEl>
                                          </p:spTgt>
                                        </p:tgtEl>
                                        <p:attrNameLst>
                                          <p:attrName>style.rotation</p:attrName>
                                        </p:attrNameLst>
                                      </p:cBhvr>
                                      <p:tavLst>
                                        <p:tav tm="0">
                                          <p:val>
                                            <p:fltVal val="90"/>
                                          </p:val>
                                        </p:tav>
                                        <p:tav tm="100000">
                                          <p:val>
                                            <p:fltVal val="0"/>
                                          </p:val>
                                        </p:tav>
                                      </p:tavLst>
                                    </p:anim>
                                    <p:animEffect transition="in" filter="fade">
                                      <p:cBhvr>
                                        <p:cTn id="82" dur="1000"/>
                                        <p:tgtEl>
                                          <p:spTgt spid="10">
                                            <p:txEl>
                                              <p:pRg st="11" end="11"/>
                                            </p:txEl>
                                          </p:spTgt>
                                        </p:tgtEl>
                                      </p:cBhvr>
                                    </p:animEffect>
                                  </p:childTnLst>
                                </p:cTn>
                              </p:par>
                              <p:par>
                                <p:cTn id="83" presetID="31" presetClass="entr" presetSubtype="0" fill="hold" nodeType="withEffect">
                                  <p:stCondLst>
                                    <p:cond delay="0"/>
                                  </p:stCondLst>
                                  <p:childTnLst>
                                    <p:set>
                                      <p:cBhvr>
                                        <p:cTn id="84" dur="1" fill="hold">
                                          <p:stCondLst>
                                            <p:cond delay="0"/>
                                          </p:stCondLst>
                                        </p:cTn>
                                        <p:tgtEl>
                                          <p:spTgt spid="10">
                                            <p:txEl>
                                              <p:pRg st="12" end="12"/>
                                            </p:txEl>
                                          </p:spTgt>
                                        </p:tgtEl>
                                        <p:attrNameLst>
                                          <p:attrName>style.visibility</p:attrName>
                                        </p:attrNameLst>
                                      </p:cBhvr>
                                      <p:to>
                                        <p:strVal val="visible"/>
                                      </p:to>
                                    </p:set>
                                    <p:anim calcmode="lin" valueType="num">
                                      <p:cBhvr>
                                        <p:cTn id="85" dur="1000" fill="hold"/>
                                        <p:tgtEl>
                                          <p:spTgt spid="10">
                                            <p:txEl>
                                              <p:pRg st="12" end="12"/>
                                            </p:txEl>
                                          </p:spTgt>
                                        </p:tgtEl>
                                        <p:attrNameLst>
                                          <p:attrName>ppt_w</p:attrName>
                                        </p:attrNameLst>
                                      </p:cBhvr>
                                      <p:tavLst>
                                        <p:tav tm="0">
                                          <p:val>
                                            <p:fltVal val="0"/>
                                          </p:val>
                                        </p:tav>
                                        <p:tav tm="100000">
                                          <p:val>
                                            <p:strVal val="#ppt_w"/>
                                          </p:val>
                                        </p:tav>
                                      </p:tavLst>
                                    </p:anim>
                                    <p:anim calcmode="lin" valueType="num">
                                      <p:cBhvr>
                                        <p:cTn id="86" dur="1000" fill="hold"/>
                                        <p:tgtEl>
                                          <p:spTgt spid="10">
                                            <p:txEl>
                                              <p:pRg st="12" end="12"/>
                                            </p:txEl>
                                          </p:spTgt>
                                        </p:tgtEl>
                                        <p:attrNameLst>
                                          <p:attrName>ppt_h</p:attrName>
                                        </p:attrNameLst>
                                      </p:cBhvr>
                                      <p:tavLst>
                                        <p:tav tm="0">
                                          <p:val>
                                            <p:fltVal val="0"/>
                                          </p:val>
                                        </p:tav>
                                        <p:tav tm="100000">
                                          <p:val>
                                            <p:strVal val="#ppt_h"/>
                                          </p:val>
                                        </p:tav>
                                      </p:tavLst>
                                    </p:anim>
                                    <p:anim calcmode="lin" valueType="num">
                                      <p:cBhvr>
                                        <p:cTn id="87" dur="1000" fill="hold"/>
                                        <p:tgtEl>
                                          <p:spTgt spid="10">
                                            <p:txEl>
                                              <p:pRg st="12" end="12"/>
                                            </p:txEl>
                                          </p:spTgt>
                                        </p:tgtEl>
                                        <p:attrNameLst>
                                          <p:attrName>style.rotation</p:attrName>
                                        </p:attrNameLst>
                                      </p:cBhvr>
                                      <p:tavLst>
                                        <p:tav tm="0">
                                          <p:val>
                                            <p:fltVal val="90"/>
                                          </p:val>
                                        </p:tav>
                                        <p:tav tm="100000">
                                          <p:val>
                                            <p:fltVal val="0"/>
                                          </p:val>
                                        </p:tav>
                                      </p:tavLst>
                                    </p:anim>
                                    <p:animEffect transition="in" filter="fade">
                                      <p:cBhvr>
                                        <p:cTn id="88" dur="10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28600" y="1143000"/>
            <a:ext cx="8763000" cy="1840087"/>
          </a:xfrm>
        </p:spPr>
        <p:txBody>
          <a:bodyPr>
            <a:noAutofit/>
          </a:bodyPr>
          <a:lstStyle/>
          <a:p>
            <a:pPr algn="l"/>
            <a:r>
              <a:rPr lang="en-US" sz="2400" dirty="0"/>
              <a:t>In the late 19th century, industrialization led to harsh working conditions in the United States. Which policies of the U.S. government allowed such</a:t>
            </a:r>
            <a:br>
              <a:rPr lang="en-US" sz="2400" dirty="0"/>
            </a:br>
            <a:r>
              <a:rPr lang="en-US" sz="2400" dirty="0"/>
              <a:t>conditions to develop and later led to the growth of labor unions to correct abuses of workers?</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2715833987"/>
              </p:ext>
            </p:extLst>
          </p:nvPr>
        </p:nvGraphicFramePr>
        <p:xfrm>
          <a:off x="152400" y="3200400"/>
          <a:ext cx="9144000" cy="2019300"/>
        </p:xfrm>
        <a:graphic>
          <a:graphicData uri="http://schemas.openxmlformats.org/presentationml/2006/ole">
            <mc:AlternateContent xmlns:mc="http://schemas.openxmlformats.org/markup-compatibility/2006">
              <mc:Choice xmlns:v="urn:schemas-microsoft-com:vml" Requires="v">
                <p:oleObj spid="_x0000_s13318" name="Chart" r:id="rId8" imgW="9144000" imgH="2019346" progId="MSGraph.Chart.8">
                  <p:embed followColorScheme="full"/>
                </p:oleObj>
              </mc:Choice>
              <mc:Fallback>
                <p:oleObj name="Chart" r:id="rId8" imgW="9144000" imgH="2019346" progId="MSGraph.Chart.8">
                  <p:embed followColorScheme="full"/>
                  <p:pic>
                    <p:nvPicPr>
                      <p:cNvPr id="0" name=""/>
                      <p:cNvPicPr/>
                      <p:nvPr/>
                    </p:nvPicPr>
                    <p:blipFill>
                      <a:blip r:embed="rId9"/>
                      <a:stretch>
                        <a:fillRect/>
                      </a:stretch>
                    </p:blipFill>
                    <p:spPr>
                      <a:xfrm>
                        <a:off x="152400" y="3200400"/>
                        <a:ext cx="9144000" cy="2019300"/>
                      </a:xfrm>
                      <a:prstGeom prst="rect">
                        <a:avLst/>
                      </a:prstGeom>
                    </p:spPr>
                  </p:pic>
                </p:oleObj>
              </mc:Fallback>
            </mc:AlternateContent>
          </a:graphicData>
        </a:graphic>
      </p:graphicFrame>
      <p:grpSp>
        <p:nvGrpSpPr>
          <p:cNvPr id="7" name="Countdown" hidden="1"/>
          <p:cNvGrpSpPr/>
          <p:nvPr>
            <p:custDataLst>
              <p:tags r:id="rId4"/>
            </p:custDataLst>
          </p:nvPr>
        </p:nvGrpSpPr>
        <p:grpSpPr>
          <a:xfrm>
            <a:off x="8382000" y="6096000"/>
            <a:ext cx="635000" cy="635000"/>
            <a:chOff x="8318500" y="6032500"/>
            <a:chExt cx="635000" cy="635000"/>
          </a:xfrm>
        </p:grpSpPr>
        <p:sp>
          <p:nvSpPr>
            <p:cNvPr id="6" name="CD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hidden="1"/>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10</a:t>
              </a:r>
              <a:endParaRPr lang="en-US" sz="2400" b="1" dirty="0">
                <a:latin typeface="Tahoma"/>
              </a:endParaRPr>
            </a:p>
          </p:txBody>
        </p:sp>
      </p:grpSp>
      <p:sp>
        <p:nvSpPr>
          <p:cNvPr id="3" name="TPAnswers"/>
          <p:cNvSpPr>
            <a:spLocks noGrp="1"/>
          </p:cNvSpPr>
          <p:nvPr>
            <p:ph type="body" idx="1"/>
            <p:custDataLst>
              <p:tags r:id="rId5"/>
            </p:custDataLst>
          </p:nvPr>
        </p:nvSpPr>
        <p:spPr>
          <a:xfrm>
            <a:off x="914400" y="3276600"/>
            <a:ext cx="8229600" cy="4525963"/>
          </a:xfrm>
        </p:spPr>
        <p:txBody>
          <a:bodyPr tIns="45720" bIns="45720">
            <a:noAutofit/>
          </a:bodyPr>
          <a:lstStyle/>
          <a:p>
            <a:pPr marL="514350" indent="-514350">
              <a:spcAft>
                <a:spcPts val="0"/>
              </a:spcAft>
              <a:buFont typeface="Wingdings" pitchFamily="2" charset="2"/>
              <a:buAutoNum type="arabicPeriod"/>
            </a:pPr>
            <a:r>
              <a:rPr lang="en-US" sz="2400" dirty="0"/>
              <a:t>laissez-faire policies toward big business</a:t>
            </a:r>
          </a:p>
          <a:p>
            <a:pPr marL="514350" indent="-514350">
              <a:spcAft>
                <a:spcPts val="0"/>
              </a:spcAft>
              <a:buFont typeface="Wingdings" pitchFamily="2" charset="2"/>
              <a:buAutoNum type="arabicPeriod"/>
            </a:pPr>
            <a:r>
              <a:rPr lang="en-US" sz="2400" dirty="0" smtClean="0"/>
              <a:t>antitrust </a:t>
            </a:r>
            <a:r>
              <a:rPr lang="en-US" sz="2400" dirty="0"/>
              <a:t>policies toward monopolies</a:t>
            </a:r>
          </a:p>
          <a:p>
            <a:pPr marL="514350" indent="-514350">
              <a:spcAft>
                <a:spcPts val="0"/>
              </a:spcAft>
              <a:buFont typeface="Wingdings" pitchFamily="2" charset="2"/>
              <a:buAutoNum type="arabicPeriod"/>
            </a:pPr>
            <a:r>
              <a:rPr lang="en-US" sz="2400" dirty="0" smtClean="0"/>
              <a:t>imperialist </a:t>
            </a:r>
            <a:r>
              <a:rPr lang="en-US" sz="2400" dirty="0"/>
              <a:t>policies regarding territorial expansion</a:t>
            </a:r>
          </a:p>
          <a:p>
            <a:pPr marL="514350" indent="-514350">
              <a:spcAft>
                <a:spcPts val="0"/>
              </a:spcAft>
              <a:buFont typeface="Wingdings" pitchFamily="2" charset="2"/>
              <a:buAutoNum type="arabicPeriod"/>
            </a:pPr>
            <a:r>
              <a:rPr lang="en-US" sz="2400" dirty="0" smtClean="0"/>
              <a:t>isolationist </a:t>
            </a:r>
            <a:r>
              <a:rPr lang="en-US" sz="2400" dirty="0"/>
              <a:t>policies regarding </a:t>
            </a:r>
            <a:r>
              <a:rPr lang="en-US" sz="2400"/>
              <a:t>international </a:t>
            </a:r>
            <a:r>
              <a:rPr lang="en-US" sz="2400" smtClean="0"/>
              <a:t>alliances</a:t>
            </a:r>
            <a:endParaRPr lang="en-US" sz="3200" dirty="0"/>
          </a:p>
        </p:txBody>
      </p:sp>
      <p:sp>
        <p:nvSpPr>
          <p:cNvPr id="8" name="CorShape1"/>
          <p:cNvSpPr/>
          <p:nvPr>
            <p:custDataLst>
              <p:tags r:id="rId6"/>
            </p:custDataLst>
          </p:nvPr>
        </p:nvSpPr>
        <p:spPr>
          <a:xfrm>
            <a:off x="701040" y="3411220"/>
            <a:ext cx="266700" cy="2667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740933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74638"/>
            <a:ext cx="8839200" cy="2392362"/>
          </a:xfrm>
        </p:spPr>
        <p:txBody>
          <a:bodyPr>
            <a:normAutofit/>
          </a:bodyPr>
          <a:lstStyle/>
          <a:p>
            <a:pPr algn="l"/>
            <a:r>
              <a:rPr lang="en-US" sz="2000" dirty="0"/>
              <a:t>Consider the following changes that occurred in the United States in the late 19th century:</a:t>
            </a:r>
            <a:br>
              <a:rPr lang="en-US" sz="2000" dirty="0"/>
            </a:br>
            <a:r>
              <a:rPr lang="en-US" sz="2000" dirty="0"/>
              <a:t>    • improvements in agricultural production;</a:t>
            </a:r>
            <a:br>
              <a:rPr lang="en-US" sz="2000" dirty="0"/>
            </a:br>
            <a:r>
              <a:rPr lang="en-US" sz="2000" dirty="0"/>
              <a:t>    • increases in immigration from Europe;</a:t>
            </a:r>
            <a:br>
              <a:rPr lang="en-US" sz="2000" dirty="0"/>
            </a:br>
            <a:r>
              <a:rPr lang="en-US" sz="2000" dirty="0"/>
              <a:t>    • advancements in networks of railroad and streetcar lines.</a:t>
            </a:r>
            <a:br>
              <a:rPr lang="en-US" sz="2000" dirty="0"/>
            </a:br>
            <a:r>
              <a:rPr lang="en-US" sz="2000" dirty="0"/>
              <a:t>These changes led to the</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3302205884"/>
              </p:ext>
            </p:extLst>
          </p:nvPr>
        </p:nvGraphicFramePr>
        <p:xfrm>
          <a:off x="-127000" y="2832100"/>
          <a:ext cx="9144000" cy="3552825"/>
        </p:xfrm>
        <a:graphic>
          <a:graphicData uri="http://schemas.openxmlformats.org/presentationml/2006/ole">
            <mc:AlternateContent xmlns:mc="http://schemas.openxmlformats.org/markup-compatibility/2006">
              <mc:Choice xmlns:v="urn:schemas-microsoft-com:vml" Requires="v">
                <p:oleObj spid="_x0000_s7174" name="Chart" r:id="rId8" imgW="9144000" imgH="3552904" progId="MSGraph.Chart.8">
                  <p:embed followColorScheme="full"/>
                </p:oleObj>
              </mc:Choice>
              <mc:Fallback>
                <p:oleObj name="Chart" r:id="rId8" imgW="9144000" imgH="3552904" progId="MSGraph.Chart.8">
                  <p:embed followColorScheme="full"/>
                  <p:pic>
                    <p:nvPicPr>
                      <p:cNvPr id="0" name=""/>
                      <p:cNvPicPr/>
                      <p:nvPr/>
                    </p:nvPicPr>
                    <p:blipFill>
                      <a:blip r:embed="rId9"/>
                      <a:stretch>
                        <a:fillRect/>
                      </a:stretch>
                    </p:blipFill>
                    <p:spPr>
                      <a:xfrm>
                        <a:off x="-127000" y="2832100"/>
                        <a:ext cx="9144000" cy="3552825"/>
                      </a:xfrm>
                      <a:prstGeom prst="rect">
                        <a:avLst/>
                      </a:prstGeom>
                    </p:spPr>
                  </p:pic>
                </p:oleObj>
              </mc:Fallback>
            </mc:AlternateContent>
          </a:graphicData>
        </a:graphic>
      </p:graphicFrame>
      <p:grpSp>
        <p:nvGrpSpPr>
          <p:cNvPr id="7" name="Countdown" hidden="1"/>
          <p:cNvGrpSpPr/>
          <p:nvPr>
            <p:custDataLst>
              <p:tags r:id="rId4"/>
            </p:custDataLst>
          </p:nvPr>
        </p:nvGrpSpPr>
        <p:grpSpPr>
          <a:xfrm>
            <a:off x="8382000" y="6096000"/>
            <a:ext cx="635000" cy="635000"/>
            <a:chOff x="8318500" y="6032500"/>
            <a:chExt cx="635000" cy="635000"/>
          </a:xfrm>
        </p:grpSpPr>
        <p:sp>
          <p:nvSpPr>
            <p:cNvPr id="6" name="CD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hidden="1"/>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7</a:t>
              </a:r>
              <a:endParaRPr lang="en-US" sz="2400" b="1" dirty="0">
                <a:latin typeface="Tahoma"/>
              </a:endParaRPr>
            </a:p>
          </p:txBody>
        </p:sp>
      </p:grpSp>
      <p:sp>
        <p:nvSpPr>
          <p:cNvPr id="3" name="TPAnswers"/>
          <p:cNvSpPr>
            <a:spLocks noGrp="1"/>
          </p:cNvSpPr>
          <p:nvPr>
            <p:ph type="body" idx="1"/>
            <p:custDataLst>
              <p:tags r:id="rId5"/>
            </p:custDataLst>
          </p:nvPr>
        </p:nvSpPr>
        <p:spPr>
          <a:xfrm>
            <a:off x="1143000" y="2971800"/>
            <a:ext cx="8229600" cy="4525963"/>
          </a:xfrm>
        </p:spPr>
        <p:txBody>
          <a:bodyPr tIns="45720" bIns="45720">
            <a:noAutofit/>
          </a:bodyPr>
          <a:lstStyle/>
          <a:p>
            <a:pPr marL="514350" indent="-514350">
              <a:spcAft>
                <a:spcPts val="0"/>
              </a:spcAft>
              <a:buFont typeface="Wingdings" pitchFamily="2" charset="2"/>
              <a:buAutoNum type="arabicPeriod"/>
            </a:pPr>
            <a:r>
              <a:rPr lang="en-US" sz="3200" dirty="0" smtClean="0"/>
              <a:t>rapid </a:t>
            </a:r>
            <a:r>
              <a:rPr lang="en-US" sz="3200" dirty="0"/>
              <a:t>growth of urban areas.</a:t>
            </a:r>
          </a:p>
          <a:p>
            <a:pPr marL="514350" indent="-514350">
              <a:spcAft>
                <a:spcPts val="0"/>
              </a:spcAft>
              <a:buFont typeface="Wingdings" pitchFamily="2" charset="2"/>
              <a:buAutoNum type="arabicPeriod"/>
            </a:pPr>
            <a:r>
              <a:rPr lang="en-US" sz="3200" dirty="0" smtClean="0"/>
              <a:t>acquisition </a:t>
            </a:r>
            <a:r>
              <a:rPr lang="en-US" sz="3200" dirty="0"/>
              <a:t>of overseas territories.</a:t>
            </a:r>
          </a:p>
          <a:p>
            <a:pPr marL="514350" indent="-514350">
              <a:spcAft>
                <a:spcPts val="0"/>
              </a:spcAft>
              <a:buFont typeface="Wingdings" pitchFamily="2" charset="2"/>
              <a:buAutoNum type="arabicPeriod"/>
            </a:pPr>
            <a:r>
              <a:rPr lang="en-US" sz="3200" dirty="0" smtClean="0"/>
              <a:t>elimination </a:t>
            </a:r>
            <a:r>
              <a:rPr lang="en-US" sz="3200" dirty="0"/>
              <a:t>of large suburbs around many cities.</a:t>
            </a:r>
          </a:p>
          <a:p>
            <a:pPr marL="514350" indent="-514350">
              <a:spcAft>
                <a:spcPts val="0"/>
              </a:spcAft>
              <a:buFont typeface="Wingdings" pitchFamily="2" charset="2"/>
              <a:buAutoNum type="arabicPeriod"/>
            </a:pPr>
            <a:r>
              <a:rPr lang="en-US" sz="3200" dirty="0" smtClean="0"/>
              <a:t>movement </a:t>
            </a:r>
            <a:r>
              <a:rPr lang="en-US" sz="3200" dirty="0"/>
              <a:t>of people from the urban to the rural areas</a:t>
            </a:r>
            <a:r>
              <a:rPr lang="en-US" sz="3200" dirty="0" smtClean="0"/>
              <a:t>.</a:t>
            </a:r>
            <a:endParaRPr lang="en-US" sz="3200" dirty="0"/>
          </a:p>
        </p:txBody>
      </p:sp>
      <p:sp>
        <p:nvSpPr>
          <p:cNvPr id="8" name="CorShape1"/>
          <p:cNvSpPr/>
          <p:nvPr>
            <p:custDataLst>
              <p:tags r:id="rId6"/>
            </p:custDataLst>
          </p:nvPr>
        </p:nvSpPr>
        <p:spPr>
          <a:xfrm>
            <a:off x="858520" y="3136053"/>
            <a:ext cx="355600" cy="355601"/>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3983225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76200" y="304800"/>
            <a:ext cx="8839200" cy="1840087"/>
          </a:xfrm>
        </p:spPr>
        <p:txBody>
          <a:bodyPr>
            <a:normAutofit/>
          </a:bodyPr>
          <a:lstStyle/>
          <a:p>
            <a:pPr algn="l"/>
            <a:r>
              <a:rPr lang="en-US" sz="2800" dirty="0"/>
              <a:t>During the Industrial Revolution of the late 19th century, farmers in the United States worked to increase their land holdings and modernize their equipment. A lasting effect of these changes was</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2997642429"/>
              </p:ext>
            </p:extLst>
          </p:nvPr>
        </p:nvGraphicFramePr>
        <p:xfrm>
          <a:off x="25400" y="2192337"/>
          <a:ext cx="9144000" cy="2533650"/>
        </p:xfrm>
        <a:graphic>
          <a:graphicData uri="http://schemas.openxmlformats.org/presentationml/2006/ole">
            <mc:AlternateContent xmlns:mc="http://schemas.openxmlformats.org/markup-compatibility/2006">
              <mc:Choice xmlns:v="urn:schemas-microsoft-com:vml" Requires="v">
                <p:oleObj spid="_x0000_s5126" name="Chart" r:id="rId8" imgW="9144000" imgH="2533775" progId="MSGraph.Chart.8">
                  <p:embed followColorScheme="full"/>
                </p:oleObj>
              </mc:Choice>
              <mc:Fallback>
                <p:oleObj name="Chart" r:id="rId8" imgW="9144000" imgH="2533775" progId="MSGraph.Chart.8">
                  <p:embed followColorScheme="full"/>
                  <p:pic>
                    <p:nvPicPr>
                      <p:cNvPr id="0" name=""/>
                      <p:cNvPicPr/>
                      <p:nvPr/>
                    </p:nvPicPr>
                    <p:blipFill>
                      <a:blip r:embed="rId9"/>
                      <a:stretch>
                        <a:fillRect/>
                      </a:stretch>
                    </p:blipFill>
                    <p:spPr>
                      <a:xfrm>
                        <a:off x="25400" y="2192337"/>
                        <a:ext cx="9144000" cy="2533650"/>
                      </a:xfrm>
                      <a:prstGeom prst="rect">
                        <a:avLst/>
                      </a:prstGeom>
                    </p:spPr>
                  </p:pic>
                </p:oleObj>
              </mc:Fallback>
            </mc:AlternateContent>
          </a:graphicData>
        </a:graphic>
      </p:graphicFrame>
      <p:grpSp>
        <p:nvGrpSpPr>
          <p:cNvPr id="7" name="Countdown" hidden="1"/>
          <p:cNvGrpSpPr/>
          <p:nvPr>
            <p:custDataLst>
              <p:tags r:id="rId4"/>
            </p:custDataLst>
          </p:nvPr>
        </p:nvGrpSpPr>
        <p:grpSpPr>
          <a:xfrm>
            <a:off x="8382000" y="6096000"/>
            <a:ext cx="635000" cy="635000"/>
            <a:chOff x="8318500" y="6032500"/>
            <a:chExt cx="635000" cy="635000"/>
          </a:xfrm>
        </p:grpSpPr>
        <p:sp>
          <p:nvSpPr>
            <p:cNvPr id="6" name="CD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hidden="1"/>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8</a:t>
              </a:r>
              <a:endParaRPr lang="en-US" sz="2400" b="1">
                <a:latin typeface="Tahoma"/>
              </a:endParaRPr>
            </a:p>
          </p:txBody>
        </p:sp>
      </p:grpSp>
      <p:sp>
        <p:nvSpPr>
          <p:cNvPr id="3" name="TPAnswers"/>
          <p:cNvSpPr>
            <a:spLocks noGrp="1"/>
          </p:cNvSpPr>
          <p:nvPr>
            <p:ph type="body" idx="1"/>
            <p:custDataLst>
              <p:tags r:id="rId5"/>
            </p:custDataLst>
          </p:nvPr>
        </p:nvSpPr>
        <p:spPr>
          <a:xfrm>
            <a:off x="1295400" y="2332037"/>
            <a:ext cx="8229600" cy="4525963"/>
          </a:xfrm>
        </p:spPr>
        <p:txBody>
          <a:bodyPr tIns="45720" bIns="45720">
            <a:noAutofit/>
          </a:bodyPr>
          <a:lstStyle/>
          <a:p>
            <a:pPr marL="514350" indent="-514350">
              <a:spcAft>
                <a:spcPts val="0"/>
              </a:spcAft>
              <a:buFont typeface="Wingdings" pitchFamily="2" charset="2"/>
              <a:buAutoNum type="arabicPeriod"/>
            </a:pPr>
            <a:r>
              <a:rPr lang="en-US" sz="3200" dirty="0" smtClean="0"/>
              <a:t>higher </a:t>
            </a:r>
            <a:r>
              <a:rPr lang="en-US" sz="3200" dirty="0"/>
              <a:t>prices for crops.</a:t>
            </a:r>
          </a:p>
          <a:p>
            <a:pPr marL="514350" indent="-514350">
              <a:spcAft>
                <a:spcPts val="0"/>
              </a:spcAft>
              <a:buFont typeface="Wingdings" pitchFamily="2" charset="2"/>
              <a:buAutoNum type="arabicPeriod"/>
            </a:pPr>
            <a:r>
              <a:rPr lang="en-US" sz="3200" dirty="0" smtClean="0"/>
              <a:t>increased </a:t>
            </a:r>
            <a:r>
              <a:rPr lang="en-US" sz="3200" dirty="0"/>
              <a:t>rural population density.</a:t>
            </a:r>
          </a:p>
          <a:p>
            <a:pPr marL="514350" indent="-514350">
              <a:spcAft>
                <a:spcPts val="0"/>
              </a:spcAft>
              <a:buFont typeface="Wingdings" pitchFamily="2" charset="2"/>
              <a:buAutoNum type="arabicPeriod"/>
            </a:pPr>
            <a:r>
              <a:rPr lang="en-US" sz="3200" dirty="0" smtClean="0"/>
              <a:t>a </a:t>
            </a:r>
            <a:r>
              <a:rPr lang="en-US" sz="3200" dirty="0"/>
              <a:t>shortage of land for farming.</a:t>
            </a:r>
          </a:p>
          <a:p>
            <a:pPr marL="514350" indent="-514350">
              <a:spcAft>
                <a:spcPts val="0"/>
              </a:spcAft>
              <a:buFont typeface="Wingdings" pitchFamily="2" charset="2"/>
              <a:buAutoNum type="arabicPeriod"/>
            </a:pPr>
            <a:r>
              <a:rPr lang="en-US" sz="3200" dirty="0" smtClean="0"/>
              <a:t>greater </a:t>
            </a:r>
            <a:r>
              <a:rPr lang="en-US" sz="3200" dirty="0"/>
              <a:t>productivity of farming.</a:t>
            </a:r>
          </a:p>
        </p:txBody>
      </p:sp>
      <p:sp>
        <p:nvSpPr>
          <p:cNvPr id="8" name="CorShape1"/>
          <p:cNvSpPr/>
          <p:nvPr>
            <p:custDataLst>
              <p:tags r:id="rId6"/>
            </p:custDataLst>
          </p:nvPr>
        </p:nvSpPr>
        <p:spPr>
          <a:xfrm>
            <a:off x="1010920" y="4154403"/>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856498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Industrialization</a:t>
            </a:r>
            <a:endParaRPr lang="en-US" dirty="0"/>
          </a:p>
        </p:txBody>
      </p:sp>
      <p:sp>
        <p:nvSpPr>
          <p:cNvPr id="3" name="Content Placeholder 2"/>
          <p:cNvSpPr>
            <a:spLocks noGrp="1"/>
          </p:cNvSpPr>
          <p:nvPr>
            <p:ph idx="1"/>
          </p:nvPr>
        </p:nvSpPr>
        <p:spPr>
          <a:xfrm rot="900000">
            <a:off x="3091048" y="1193966"/>
            <a:ext cx="6469376" cy="5894983"/>
          </a:xfrm>
        </p:spPr>
        <p:txBody>
          <a:bodyPr>
            <a:normAutofit/>
          </a:bodyPr>
          <a:lstStyle/>
          <a:p>
            <a:pPr marL="0" indent="0">
              <a:buNone/>
            </a:pPr>
            <a:r>
              <a:rPr lang="en-US" sz="2000" dirty="0" smtClean="0"/>
              <a:t>II. Growing Industries</a:t>
            </a:r>
          </a:p>
          <a:p>
            <a:pPr marL="0" indent="0">
              <a:buNone/>
            </a:pPr>
            <a:r>
              <a:rPr lang="en-US" sz="2000" dirty="0" smtClean="0"/>
              <a:t>     A. New Machines</a:t>
            </a:r>
          </a:p>
          <a:p>
            <a:pPr marL="0" indent="0">
              <a:buNone/>
            </a:pPr>
            <a:r>
              <a:rPr lang="en-US" sz="2000" dirty="0"/>
              <a:t>	</a:t>
            </a:r>
            <a:r>
              <a:rPr lang="en-US" sz="2000" dirty="0" smtClean="0"/>
              <a:t>-steam engine, textiles, railroads</a:t>
            </a:r>
          </a:p>
          <a:p>
            <a:pPr marL="0" indent="0">
              <a:buNone/>
            </a:pPr>
            <a:r>
              <a:rPr lang="en-US" sz="2000" dirty="0" smtClean="0"/>
              <a:t>     B. Entrepreneurs</a:t>
            </a:r>
          </a:p>
          <a:p>
            <a:pPr marL="0" indent="0">
              <a:buNone/>
            </a:pPr>
            <a:r>
              <a:rPr lang="en-US" sz="2000" dirty="0"/>
              <a:t>	</a:t>
            </a:r>
            <a:r>
              <a:rPr lang="en-US" sz="2000" dirty="0" smtClean="0"/>
              <a:t>1.locate businesses in urban areas</a:t>
            </a:r>
          </a:p>
          <a:p>
            <a:pPr marL="0" indent="0">
              <a:buNone/>
            </a:pPr>
            <a:r>
              <a:rPr lang="en-US" sz="2000" dirty="0"/>
              <a:t>	</a:t>
            </a:r>
            <a:r>
              <a:rPr lang="en-US" sz="2000" dirty="0" smtClean="0"/>
              <a:t>2.Growth of Cities</a:t>
            </a:r>
          </a:p>
          <a:p>
            <a:pPr marL="0" indent="0">
              <a:buNone/>
            </a:pPr>
            <a:r>
              <a:rPr lang="en-US" sz="2000" dirty="0"/>
              <a:t>	</a:t>
            </a:r>
            <a:r>
              <a:rPr lang="en-US" sz="2000" dirty="0" smtClean="0"/>
              <a:t>    -Poor living conditions for lower class</a:t>
            </a:r>
          </a:p>
          <a:p>
            <a:pPr marL="0" indent="0">
              <a:buNone/>
            </a:pPr>
            <a:r>
              <a:rPr lang="en-US" sz="2000" dirty="0"/>
              <a:t>	</a:t>
            </a:r>
            <a:r>
              <a:rPr lang="en-US" sz="2000" dirty="0" smtClean="0"/>
              <a:t>	*Slums</a:t>
            </a:r>
          </a:p>
          <a:p>
            <a:pPr marL="0" indent="0">
              <a:buNone/>
            </a:pPr>
            <a:r>
              <a:rPr lang="en-US" sz="2000" dirty="0"/>
              <a:t>	</a:t>
            </a:r>
            <a:r>
              <a:rPr lang="en-US" sz="2000" dirty="0" smtClean="0"/>
              <a:t>	     =disease, crime, overcrowding, etc.</a:t>
            </a:r>
          </a:p>
          <a:p>
            <a:pPr marL="0" indent="0">
              <a:buNone/>
            </a:pPr>
            <a:r>
              <a:rPr lang="en-US" sz="2000" dirty="0" smtClean="0"/>
              <a:t>     C. Growing Middle Class</a:t>
            </a:r>
          </a:p>
          <a:p>
            <a:pPr marL="0" indent="0">
              <a:buNone/>
            </a:pPr>
            <a:r>
              <a:rPr lang="en-US" sz="2000" dirty="0"/>
              <a:t>	</a:t>
            </a:r>
            <a:r>
              <a:rPr lang="en-US" sz="2000" dirty="0" smtClean="0"/>
              <a:t>1. Middle Class Trades</a:t>
            </a:r>
          </a:p>
          <a:p>
            <a:pPr marL="0" indent="0">
              <a:buNone/>
            </a:pPr>
            <a:r>
              <a:rPr lang="en-US" sz="2000" dirty="0" smtClean="0"/>
              <a:t>	     -</a:t>
            </a:r>
            <a:r>
              <a:rPr lang="en-US" sz="2000" i="1" dirty="0" smtClean="0"/>
              <a:t>Social Darwinism </a:t>
            </a:r>
            <a:r>
              <a:rPr lang="en-US" sz="2000" dirty="0" smtClean="0"/>
              <a:t>(Herbert Spencer)</a:t>
            </a:r>
            <a:endParaRPr lang="en-US" sz="2000" i="1" dirty="0" smtClean="0"/>
          </a:p>
          <a:p>
            <a:pPr marL="0" indent="0">
              <a:buNone/>
            </a:pPr>
            <a:endParaRPr lang="en-US" sz="2000" dirty="0" smtClean="0"/>
          </a:p>
          <a:p>
            <a:pPr marL="0" indent="0">
              <a:buNone/>
            </a:pP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4526">
            <a:off x="262287" y="373446"/>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8348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2" dur="10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7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0" dur="1000"/>
                                        <p:tgtEl>
                                          <p:spTgt spid="3">
                                            <p:txEl>
                                              <p:pRg st="10" end="1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p:cTn id="85"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6"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87"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88"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1" y="457200"/>
            <a:ext cx="4724400" cy="1840087"/>
          </a:xfrm>
        </p:spPr>
        <p:txBody>
          <a:bodyPr>
            <a:normAutofit fontScale="90000"/>
          </a:bodyPr>
          <a:lstStyle/>
          <a:p>
            <a:pPr algn="l"/>
            <a:r>
              <a:rPr lang="en-US" sz="2400" dirty="0"/>
              <a:t>What effect of 19th-century industrialization in the United States is represented by the changes shown in the above graph?</a:t>
            </a:r>
          </a:p>
        </p:txBody>
      </p:sp>
      <p:graphicFrame>
        <p:nvGraphicFramePr>
          <p:cNvPr id="4" name="TPChart"/>
          <p:cNvGraphicFramePr>
            <a:graphicFrameLocks/>
          </p:cNvGraphicFramePr>
          <p:nvPr>
            <p:custDataLst>
              <p:tags r:id="rId3"/>
            </p:custDataLst>
            <p:extLst>
              <p:ext uri="{D42A27DB-BD31-4B8C-83A1-F6EECF244321}">
                <p14:modId xmlns:p14="http://schemas.microsoft.com/office/powerpoint/2010/main" val="3414012558"/>
              </p:ext>
            </p:extLst>
          </p:nvPr>
        </p:nvGraphicFramePr>
        <p:xfrm>
          <a:off x="0" y="3810000"/>
          <a:ext cx="9144000" cy="2543175"/>
        </p:xfrm>
        <a:graphic>
          <a:graphicData uri="http://schemas.openxmlformats.org/presentationml/2006/ole">
            <mc:AlternateContent xmlns:mc="http://schemas.openxmlformats.org/markup-compatibility/2006">
              <mc:Choice xmlns:v="urn:schemas-microsoft-com:vml" Requires="v">
                <p:oleObj spid="_x0000_s9222" name="Chart" r:id="rId8" imgW="9144000" imgH="2543231" progId="MSGraph.Chart.8">
                  <p:embed followColorScheme="full"/>
                </p:oleObj>
              </mc:Choice>
              <mc:Fallback>
                <p:oleObj name="Chart" r:id="rId8" imgW="9144000" imgH="2543231" progId="MSGraph.Chart.8">
                  <p:embed followColorScheme="full"/>
                  <p:pic>
                    <p:nvPicPr>
                      <p:cNvPr id="0" name=""/>
                      <p:cNvPicPr/>
                      <p:nvPr/>
                    </p:nvPicPr>
                    <p:blipFill>
                      <a:blip r:embed="rId9"/>
                      <a:stretch>
                        <a:fillRect/>
                      </a:stretch>
                    </p:blipFill>
                    <p:spPr>
                      <a:xfrm>
                        <a:off x="0" y="3810000"/>
                        <a:ext cx="9144000" cy="2543175"/>
                      </a:xfrm>
                      <a:prstGeom prst="rect">
                        <a:avLst/>
                      </a:prstGeom>
                    </p:spPr>
                  </p:pic>
                </p:oleObj>
              </mc:Fallback>
            </mc:AlternateContent>
          </a:graphicData>
        </a:graphic>
      </p:graphicFrame>
      <p:pic>
        <p:nvPicPr>
          <p:cNvPr id="92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304800"/>
            <a:ext cx="3810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Countdown" hidden="1"/>
          <p:cNvGrpSpPr/>
          <p:nvPr>
            <p:custDataLst>
              <p:tags r:id="rId4"/>
            </p:custDataLst>
          </p:nvPr>
        </p:nvGrpSpPr>
        <p:grpSpPr>
          <a:xfrm>
            <a:off x="8382000" y="6096000"/>
            <a:ext cx="635000" cy="635000"/>
            <a:chOff x="8318500" y="6032500"/>
            <a:chExt cx="635000" cy="635000"/>
          </a:xfrm>
        </p:grpSpPr>
        <p:sp>
          <p:nvSpPr>
            <p:cNvPr id="6" name="CD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DText" hidden="1"/>
            <p:cNvSpPr txBox="1"/>
            <p:nvPr/>
          </p:nvSpPr>
          <p:spPr>
            <a:xfrm>
              <a:off x="8318500" y="6032500"/>
              <a:ext cx="635000" cy="635000"/>
            </a:xfrm>
            <a:prstGeom prst="rect">
              <a:avLst/>
            </a:prstGeom>
            <a:noFill/>
          </p:spPr>
          <p:txBody>
            <a:bodyPr vert="horz" rtlCol="0" anchor="ctr" anchorCtr="1">
              <a:noAutofit/>
            </a:bodyPr>
            <a:lstStyle/>
            <a:p>
              <a:pPr algn="ctr"/>
              <a:r>
                <a:rPr lang="en-US" sz="2400" b="1" smtClean="0">
                  <a:latin typeface="Tahoma"/>
                </a:rPr>
                <a:t>9</a:t>
              </a:r>
              <a:endParaRPr lang="en-US" sz="2400" b="1" dirty="0">
                <a:latin typeface="Tahoma"/>
              </a:endParaRPr>
            </a:p>
          </p:txBody>
        </p:sp>
      </p:grpSp>
      <p:sp>
        <p:nvSpPr>
          <p:cNvPr id="3" name="TPAnswers"/>
          <p:cNvSpPr>
            <a:spLocks noGrp="1"/>
          </p:cNvSpPr>
          <p:nvPr>
            <p:ph type="body" idx="1"/>
            <p:custDataLst>
              <p:tags r:id="rId5"/>
            </p:custDataLst>
          </p:nvPr>
        </p:nvSpPr>
        <p:spPr>
          <a:xfrm>
            <a:off x="533400" y="4038600"/>
            <a:ext cx="8229600" cy="4525963"/>
          </a:xfrm>
        </p:spPr>
        <p:txBody>
          <a:bodyPr tIns="45720" bIns="45720">
            <a:noAutofit/>
          </a:bodyPr>
          <a:lstStyle/>
          <a:p>
            <a:pPr marL="514350" indent="-514350">
              <a:spcAft>
                <a:spcPts val="0"/>
              </a:spcAft>
              <a:buFont typeface="Wingdings" pitchFamily="2" charset="2"/>
              <a:buAutoNum type="arabicPeriod"/>
            </a:pPr>
            <a:r>
              <a:rPr lang="en-US" sz="3200" dirty="0"/>
              <a:t>increased regulation of child labor </a:t>
            </a:r>
          </a:p>
          <a:p>
            <a:pPr marL="514350" indent="-514350">
              <a:spcAft>
                <a:spcPts val="0"/>
              </a:spcAft>
              <a:buFont typeface="Wingdings" pitchFamily="2" charset="2"/>
              <a:buAutoNum type="arabicPeriod"/>
            </a:pPr>
            <a:r>
              <a:rPr lang="en-US" sz="3200" dirty="0"/>
              <a:t>B. modernization of agriculture </a:t>
            </a:r>
          </a:p>
          <a:p>
            <a:pPr marL="514350" indent="-514350">
              <a:spcAft>
                <a:spcPts val="0"/>
              </a:spcAft>
              <a:buFont typeface="Wingdings" pitchFamily="2" charset="2"/>
              <a:buAutoNum type="arabicPeriod"/>
            </a:pPr>
            <a:r>
              <a:rPr lang="en-US" sz="3200" dirty="0"/>
              <a:t>C. decreased demand for farm products </a:t>
            </a:r>
          </a:p>
          <a:p>
            <a:pPr marL="514350" indent="-514350">
              <a:spcAft>
                <a:spcPts val="0"/>
              </a:spcAft>
              <a:buFont typeface="Wingdings" pitchFamily="2" charset="2"/>
              <a:buAutoNum type="arabicPeriod"/>
            </a:pPr>
            <a:r>
              <a:rPr lang="en-US" sz="3200" dirty="0"/>
              <a:t>D. emigration from the </a:t>
            </a:r>
            <a:r>
              <a:rPr lang="en-US" sz="3200"/>
              <a:t>United </a:t>
            </a:r>
            <a:r>
              <a:rPr lang="en-US" sz="3200" smtClean="0"/>
              <a:t>States</a:t>
            </a:r>
            <a:endParaRPr lang="en-US" sz="2000" dirty="0"/>
          </a:p>
        </p:txBody>
      </p:sp>
      <p:sp>
        <p:nvSpPr>
          <p:cNvPr id="8" name="CorShape1"/>
          <p:cNvSpPr/>
          <p:nvPr>
            <p:custDataLst>
              <p:tags r:id="rId6"/>
            </p:custDataLst>
          </p:nvPr>
        </p:nvSpPr>
        <p:spPr>
          <a:xfrm>
            <a:off x="248920" y="4690533"/>
            <a:ext cx="355600" cy="355600"/>
          </a:xfrm>
          <a:prstGeom prst="smileyFace">
            <a:avLst/>
          </a:prstGeom>
          <a:solidFill>
            <a:srgbClr val="FFFF00"/>
          </a:solidFill>
          <a:effectLst>
            <a:prstShdw prst="shdw14" dist="35921" dir="2700000">
              <a:scrgbClr r="0" g="0" b="0">
                <a:alpha val="50000"/>
              </a:scrgbClr>
            </a:prst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370017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4.0"/>
  <p:tag name="PPVERSION" val="14.0"/>
  <p:tag name="DELIMITERS" val="3.1"/>
  <p:tag name="SHOWBARVISIBLE" val="True"/>
  <p:tag name="EXPANDSHOWBAR"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INCLUDESESSION" val="True"/>
</p:tagLst>
</file>

<file path=ppt/tags/tag10.xml><?xml version="1.0" encoding="utf-8"?>
<p:tagLst xmlns:a="http://schemas.openxmlformats.org/drawingml/2006/main" xmlns:r="http://schemas.openxmlformats.org/officeDocument/2006/relationships" xmlns:p="http://schemas.openxmlformats.org/presentationml/2006/main">
  <p:tag name="CDTYPE" val="Style_Timer"/>
  <p:tag name="STYLE" val="3"/>
  <p:tag name="CDTIMELEFT" val="10"/>
</p:tagLst>
</file>

<file path=ppt/tags/tag1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88"/>
  <p:tag name="FONTSIZE" val="24"/>
  <p:tag name="BULLETTYPE" val="ppBulletArabicPeriod"/>
  <p:tag name="ANSWERTEXT" val="laissez-faire policies toward big business&#10;antitrust policies toward monopolies&#10;imperialist policies regarding territorial expansion&#10;isolationist policies regarding international alliances"/>
</p:tagLst>
</file>

<file path=ppt/tags/tag12.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13.xml><?xml version="1.0" encoding="utf-8"?>
<p:tagLst xmlns:a="http://schemas.openxmlformats.org/drawingml/2006/main" xmlns:r="http://schemas.openxmlformats.org/officeDocument/2006/relationships" xmlns:p="http://schemas.openxmlformats.org/presentationml/2006/main">
  <p:tag name="SLIDEGUID" val="9E4DB110628141519399D9834042A330"/>
  <p:tag name="SLIDEID" val="9E4DB110628141519399D9834042A330"/>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QUESTIONALIAS" val="Consider the following changes that occurred in the United States in the late 19th century:     • improvements in agricultural production;     • increases in immigration from Europe;     • advancements in networks of railroad and streetcar lines. These changes led to the"/>
  <p:tag name="ANSWERSALIAS" val="rapid growth of urban areas.|smicln|acquisition of overseas territories.|smicln|elimination of large suburbs around many cities.|smicln|movement of people from the urban to the rural areas."/>
  <p:tag name="RESPONSESGATHERED" val="True"/>
  <p:tag name="TOTALRESPONSES" val="14"/>
  <p:tag name="RESPONSECOUNT" val="14"/>
  <p:tag name="SLICED" val="False"/>
  <p:tag name="RESPONSES" val="1;1;1;1;1;1;1;1;1;1;1;1;1;1;"/>
  <p:tag name="CHARTSTRINGSTD" val="14 0 0 0"/>
  <p:tag name="CHARTSTRINGREV" val="0 0 0 14"/>
  <p:tag name="CHARTSTRINGSTDPER" val="1 0 0 0"/>
  <p:tag name="CHARTSTRINGREVPER" val="0 0 0 1"/>
  <p:tag name="VALUES" val="Correct|smicln|Incorrect|smicln|Incorrect|smicln|Incorrect"/>
</p:tagLst>
</file>

<file path=ppt/tags/tag14.xml><?xml version="1.0" encoding="utf-8"?>
<p:tagLst xmlns:a="http://schemas.openxmlformats.org/drawingml/2006/main" xmlns:r="http://schemas.openxmlformats.org/officeDocument/2006/relationships" xmlns:p="http://schemas.openxmlformats.org/presentationml/2006/main">
  <p:tag name="CHARTTYPE" val="3"/>
</p:tagLst>
</file>

<file path=ppt/tags/tag15.xml><?xml version="1.0" encoding="utf-8"?>
<p:tagLst xmlns:a="http://schemas.openxmlformats.org/drawingml/2006/main" xmlns:r="http://schemas.openxmlformats.org/officeDocument/2006/relationships" xmlns:p="http://schemas.openxmlformats.org/presentationml/2006/main">
  <p:tag name="CDTYPE" val="Style_Timer"/>
  <p:tag name="STYLE" val="3"/>
  <p:tag name="CDTIMELEFT" val="10"/>
</p:tagLst>
</file>

<file path=ppt/tags/tag1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68"/>
  <p:tag name="FONTSIZE" val="32"/>
  <p:tag name="BULLETTYPE" val="ppBulletArabicPeriod"/>
  <p:tag name="ANSWERTEXT" val="rapid growth of urban areas.&#10;acquisition of overseas territories.&#10;elimination of large suburbs around many cities.&#10;movement of people from the urban to the rural areas."/>
</p:tagLst>
</file>

<file path=ppt/tags/tag17.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18.xml><?xml version="1.0" encoding="utf-8"?>
<p:tagLst xmlns:a="http://schemas.openxmlformats.org/drawingml/2006/main" xmlns:r="http://schemas.openxmlformats.org/officeDocument/2006/relationships" xmlns:p="http://schemas.openxmlformats.org/presentationml/2006/main">
  <p:tag name="SLIDEGUID" val="E72624508CCD4B0DBBE6A05C2EF55A56"/>
  <p:tag name="SLIDEID" val="E72624508CCD4B0DBBE6A05C2EF55A56"/>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QUESTIONALIAS" val="During the Industrial Revolution of the late 19th century, farmers in the United States worked to increase their land holdings and modernize their equipment. A lasting effect of these changes was"/>
  <p:tag name="ANSWERSALIAS" val="higher prices for crops.|smicln|increased rural population density.|smicln|a shortage of land for farming.|smicln|greater productivity of farming."/>
  <p:tag name="RESPONSESGATHERED" val="True"/>
  <p:tag name="TOTALRESPONSES" val="14"/>
  <p:tag name="RESPONSECOUNT" val="14"/>
  <p:tag name="SLICED" val="False"/>
  <p:tag name="RESPONSES" val="4;4;4;4;4;4;4;4;4;4;4;4;4;4;"/>
  <p:tag name="CHARTSTRINGSTD" val="0 0 0 14"/>
  <p:tag name="CHARTSTRINGREV" val="14 0 0 0"/>
  <p:tag name="CHARTSTRINGSTDPER" val="0 0 0 1"/>
  <p:tag name="CHARTSTRINGREVPER" val="1 0 0 0"/>
  <p:tag name="VALUES" val="Incorrect|smicln|Incorrect|smicln|Incorrect|smicln|Correct"/>
</p:tagLst>
</file>

<file path=ppt/tags/tag19.xml><?xml version="1.0" encoding="utf-8"?>
<p:tagLst xmlns:a="http://schemas.openxmlformats.org/drawingml/2006/main" xmlns:r="http://schemas.openxmlformats.org/officeDocument/2006/relationships" xmlns:p="http://schemas.openxmlformats.org/presentationml/2006/main">
  <p:tag name="CHARTTYPE" val="3"/>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CDTYPE" val="Style_Timer"/>
  <p:tag name="STYLE" val="3"/>
  <p:tag name="CDTIMELEFT" val="10"/>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25"/>
  <p:tag name="FONTSIZE" val="32"/>
  <p:tag name="BULLETTYPE" val="ppBulletArabicPeriod"/>
  <p:tag name="ANSWERTEXT" val="higher prices for crops.&#10;increased rural population density.&#10;a shortage of land for farming.&#10;greater productivity of farming."/>
</p:tagLst>
</file>

<file path=ppt/tags/tag22.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SLIDEGUID" val="E9274C7FFC634D2486D31E620530DB14"/>
  <p:tag name="SLIDEID" val="E9274C7FFC634D2486D31E620530DB14"/>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QUESTIONALIAS" val="What effect of 19th-century industrialization in the United States is represented by the changes shown in the above graph?"/>
  <p:tag name="ANSWERSALIAS" val="increased regulation of child labor |smicln|B. modernization of agriculture |smicln|C. decreased demand for farm products |smicln|D. emigration from the United States"/>
  <p:tag name="RESPONSESGATHERED" val="True"/>
  <p:tag name="TOTALRESPONSES" val="14"/>
  <p:tag name="RESPONSECOUNT" val="14"/>
  <p:tag name="SLICED" val="False"/>
  <p:tag name="RESPONSES" val="2;2;3;3;2;2;2;2;2;3;3;3;2;2;"/>
  <p:tag name="CHARTSTRINGSTD" val="0 9 5 0"/>
  <p:tag name="CHARTSTRINGREV" val="0 5 9 0"/>
  <p:tag name="CHARTSTRINGSTDPER" val="0 0.642857142857143 0.357142857142857 0"/>
  <p:tag name="CHARTSTRINGREVPER" val="0 0.357142857142857 0.642857142857143 0"/>
  <p:tag name="VALUES" val="Incorrect|smicln|Correct|smicln|Incorrect|smicln|Incorrect"/>
</p:tagLst>
</file>

<file path=ppt/tags/tag25.xml><?xml version="1.0" encoding="utf-8"?>
<p:tagLst xmlns:a="http://schemas.openxmlformats.org/drawingml/2006/main" xmlns:r="http://schemas.openxmlformats.org/officeDocument/2006/relationships" xmlns:p="http://schemas.openxmlformats.org/presentationml/2006/main">
  <p:tag name="CHARTTYPE" val="3"/>
</p:tagLst>
</file>

<file path=ppt/tags/tag26.xml><?xml version="1.0" encoding="utf-8"?>
<p:tagLst xmlns:a="http://schemas.openxmlformats.org/drawingml/2006/main" xmlns:r="http://schemas.openxmlformats.org/officeDocument/2006/relationships" xmlns:p="http://schemas.openxmlformats.org/presentationml/2006/main">
  <p:tag name="CDTYPE" val="Style_Timer"/>
  <p:tag name="STYLE" val="3"/>
  <p:tag name="CDTIMELEFT" val="10"/>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45"/>
  <p:tag name="FONTSIZE" val="32"/>
  <p:tag name="BULLETTYPE" val="ppBulletArabicPeriod"/>
  <p:tag name="ANSWERTEXT" val="increased regulation of child labor &#10;B. modernization of agriculture &#10;C. decreased demand for farm products &#10;D. emigration from the United States"/>
</p:tagLst>
</file>

<file path=ppt/tags/tag28.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29.xml><?xml version="1.0" encoding="utf-8"?>
<p:tagLst xmlns:a="http://schemas.openxmlformats.org/drawingml/2006/main" xmlns:r="http://schemas.openxmlformats.org/officeDocument/2006/relationships" xmlns:p="http://schemas.openxmlformats.org/presentationml/2006/main">
  <p:tag name="SLIDEGUID" val="88A366D9B946433CB6552570F223E687"/>
  <p:tag name="SLIDEID" val="88A366D9B946433CB6552570F223E687"/>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QUESTIONALIAS" val="The economic development of the United States between 1870 and 1950 helped produce the results shown in the graph above. The trend shown in the graph is associated with"/>
  <p:tag name="ANSWERSALIAS" val="Increased urbanization.|smicln|decreased immigration.|smicln|advances in communication.|smicln|reduced population growth. "/>
  <p:tag name="RESPONSESGATHERED" val="True"/>
  <p:tag name="TOTALRESPONSES" val="14"/>
  <p:tag name="RESPONSECOUNT" val="14"/>
  <p:tag name="SLICED" val="False"/>
  <p:tag name="RESPONSES" val="1;1;1;1;1;1;1;4;1;1;1;1;1;1;"/>
  <p:tag name="CHARTSTRINGSTD" val="13 0 0 1"/>
  <p:tag name="CHARTSTRINGREV" val="1 0 0 13"/>
  <p:tag name="CHARTSTRINGSTDPER" val="0.928571428571429 0 0 0.0714285714285714"/>
  <p:tag name="CHARTSTRINGREVPER" val="0.0714285714285714 0 0 0.928571428571429"/>
  <p:tag name="VALUES" val="Correct|smicln|Incorrect|smicln|Incorrect|smicln|Incorrect"/>
</p:tagLst>
</file>

<file path=ppt/tags/tag3.xml><?xml version="1.0" encoding="utf-8"?>
<p:tagLst xmlns:a="http://schemas.openxmlformats.org/drawingml/2006/main" xmlns:r="http://schemas.openxmlformats.org/officeDocument/2006/relationships" xmlns:p="http://schemas.openxmlformats.org/presentationml/2006/main">
  <p:tag name="SLIDEID" val="8BE16C49AA5A4B098008F3957B4C3E9F"/>
  <p:tag name="SLIDEORDER" val="1"/>
  <p:tag name="DEMOGRAPHIC" val="False"/>
  <p:tag name="TEAMASSIGN" val="False"/>
  <p:tag name="SPEEDSCORING" val="False"/>
  <p:tag name="CORRECTPOINTVALUE" val="100"/>
  <p:tag name="INCORRECTPOINTVALUE" val="0"/>
  <p:tag name="ZEROBASED" val="False"/>
  <p:tag name="AUTOADVANCE" val="False"/>
  <p:tag name="QUESTIONALIAS" val="Enter question text..."/>
  <p:tag name="ANSWERSALIAS" val="Enter answer text..."/>
  <p:tag name="DELIMITERS" val="3.1"/>
  <p:tag name="VALUEFORMAT" val="0%"/>
  <p:tag name="RESPONSESGATHERED" val="True"/>
  <p:tag name="TOTALRESPONSES" val="2"/>
</p:tagLst>
</file>

<file path=ppt/tags/tag30.xml><?xml version="1.0" encoding="utf-8"?>
<p:tagLst xmlns:a="http://schemas.openxmlformats.org/drawingml/2006/main" xmlns:r="http://schemas.openxmlformats.org/officeDocument/2006/relationships" xmlns:p="http://schemas.openxmlformats.org/presentationml/2006/main">
  <p:tag name="CHARTTYPE" val="3"/>
</p:tagLst>
</file>

<file path=ppt/tags/tag31.xml><?xml version="1.0" encoding="utf-8"?>
<p:tagLst xmlns:a="http://schemas.openxmlformats.org/drawingml/2006/main" xmlns:r="http://schemas.openxmlformats.org/officeDocument/2006/relationships" xmlns:p="http://schemas.openxmlformats.org/presentationml/2006/main">
  <p:tag name="CDTYPE" val="Style_Timer"/>
  <p:tag name="STYLE" val="3"/>
  <p:tag name="CDTIMELEFT" val="10"/>
</p:tagLst>
</file>

<file path=ppt/tags/tag3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01"/>
  <p:tag name="FONTSIZE" val="24"/>
  <p:tag name="BULLETTYPE" val="ppBulletArabicPeriod"/>
  <p:tag name="ANSWERTEXT" val="Increased urbanization.&#10;decreased immigration.&#10;advances in communication.&#10;reduced population growth. "/>
</p:tagLst>
</file>

<file path=ppt/tags/tag33.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4.xml><?xml version="1.0" encoding="utf-8"?>
<p:tagLst xmlns:a="http://schemas.openxmlformats.org/drawingml/2006/main" xmlns:r="http://schemas.openxmlformats.org/officeDocument/2006/relationships" xmlns:p="http://schemas.openxmlformats.org/presentationml/2006/main">
  <p:tag name="SLIDEGUID" val="128E94530CF74F7AA271DF011FA7959E"/>
  <p:tag name="SLIDEID" val="128E94530CF74F7AA271DF011FA7959E"/>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QUESTIONALIAS" val="One effect of industrialization in the United States in the late 19th century was"/>
  <p:tag name="ANSWERSALIAS" val="a decrease in child labor.|smicln|an increase in demand for handicraft goods.|smicln|a decrease in immigration to the United States.|smicln|an increase in urbanization."/>
  <p:tag name="RESPONSESGATHERED" val="True"/>
  <p:tag name="TOTALRESPONSES" val="14"/>
  <p:tag name="RESPONSECOUNT" val="14"/>
  <p:tag name="SLICED" val="False"/>
  <p:tag name="RESPONSES" val="4;4;4;4;4;4;4;4;4;4;4;4;4;4;"/>
  <p:tag name="CHARTSTRINGSTD" val="0 0 0 14"/>
  <p:tag name="CHARTSTRINGREV" val="14 0 0 0"/>
  <p:tag name="CHARTSTRINGSTDPER" val="0 0 0 1"/>
  <p:tag name="CHARTSTRINGREVPER" val="1 0 0 0"/>
  <p:tag name="VALUES" val="Incorrect|smicln|Incorrect|smicln|Incorrect|smicln|Correct"/>
</p:tagLst>
</file>

<file path=ppt/tags/tag35.xml><?xml version="1.0" encoding="utf-8"?>
<p:tagLst xmlns:a="http://schemas.openxmlformats.org/drawingml/2006/main" xmlns:r="http://schemas.openxmlformats.org/officeDocument/2006/relationships" xmlns:p="http://schemas.openxmlformats.org/presentationml/2006/main">
  <p:tag name="CHARTTYPE" val="3"/>
</p:tagLst>
</file>

<file path=ppt/tags/tag36.xml><?xml version="1.0" encoding="utf-8"?>
<p:tagLst xmlns:a="http://schemas.openxmlformats.org/drawingml/2006/main" xmlns:r="http://schemas.openxmlformats.org/officeDocument/2006/relationships" xmlns:p="http://schemas.openxmlformats.org/presentationml/2006/main">
  <p:tag name="CDTYPE" val="Style_Timer"/>
  <p:tag name="STYLE" val="3"/>
  <p:tag name="CDTIMELEFT" val="10"/>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47"/>
  <p:tag name="FONTSIZE" val="32"/>
  <p:tag name="BULLETTYPE" val="ppBulletArabicPeriod"/>
  <p:tag name="ANSWERTEXT" val="a decrease in child labor.&#10;an increase in demand for handicraft goods.&#10;a decrease in immigration to the United States.&#10;an increase in urbanization."/>
</p:tagLst>
</file>

<file path=ppt/tags/tag38.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ANSWERBULLETS" val="3"/>
  <p:tag name="ANSWERTEXT" val="Enter answer text..."/>
  <p:tag name="TEXTLENGTH" val="20"/>
  <p:tag name="FONTSIZE" val="32"/>
  <p:tag name="BULLETTYPE" val="ppBulletArabicPeriod"/>
  <p:tag name="OLDNUMANSWERS" val="1"/>
</p:tagLst>
</file>

<file path=ppt/tags/tag40.xml><?xml version="1.0" encoding="utf-8"?>
<p:tagLst xmlns:a="http://schemas.openxmlformats.org/drawingml/2006/main" xmlns:r="http://schemas.openxmlformats.org/officeDocument/2006/relationships" xmlns:p="http://schemas.openxmlformats.org/presentationml/2006/main">
  <p:tag name="SLIDEGUID" val="A5BA6D3C09084603B7E61B1FD43B8CCD"/>
  <p:tag name="SLIDEID" val="A5BA6D3C09084603B7E61B1FD43B8CCD"/>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QUESTIONALIAS" val="Why was the formation of labor unions an effect of U.S. industrialization in the late 1800s?"/>
  <p:tag name="ANSWERSALIAS" val=" Unions were needed to guarantee a steady supply of workers. |smicln|Union membership was required for employment in new industries. |smicln|Factory owners set up labor unions in order to control their large workforce. |smicln|Unions organized industrial workers to protest unsafe working conditions and long workdays."/>
  <p:tag name="RESPONSESGATHERED" val="True"/>
  <p:tag name="TOTALRESPONSES" val="14"/>
  <p:tag name="RESPONSECOUNT" val="14"/>
  <p:tag name="SLICED" val="False"/>
  <p:tag name="RESPONSES" val="4;4;4;4;3;4;4;4;4;4;4;4;4;4;"/>
  <p:tag name="CHARTSTRINGSTD" val="0 0 1 13"/>
  <p:tag name="CHARTSTRINGREV" val="13 1 0 0"/>
  <p:tag name="CHARTSTRINGSTDPER" val="0 0 0.0714285714285714 0.928571428571429"/>
  <p:tag name="CHARTSTRINGREVPER" val="0.928571428571429 0.0714285714285714 0 0"/>
  <p:tag name="VALUES" val="Incorrect|smicln|Incorrect|smicln|Incorrect|smicln|Correct"/>
</p:tagLst>
</file>

<file path=ppt/tags/tag41.xml><?xml version="1.0" encoding="utf-8"?>
<p:tagLst xmlns:a="http://schemas.openxmlformats.org/drawingml/2006/main" xmlns:r="http://schemas.openxmlformats.org/officeDocument/2006/relationships" xmlns:p="http://schemas.openxmlformats.org/presentationml/2006/main">
  <p:tag name="CHARTTYPE" val="3"/>
</p:tagLst>
</file>

<file path=ppt/tags/tag42.xml><?xml version="1.0" encoding="utf-8"?>
<p:tagLst xmlns:a="http://schemas.openxmlformats.org/drawingml/2006/main" xmlns:r="http://schemas.openxmlformats.org/officeDocument/2006/relationships" xmlns:p="http://schemas.openxmlformats.org/presentationml/2006/main">
  <p:tag name="CDTYPE" val="Style_Timer"/>
  <p:tag name="STYLE" val="3"/>
  <p:tag name="CDTIMELEFT" val="10"/>
</p:tagLst>
</file>

<file path=ppt/tags/tag4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97"/>
  <p:tag name="FONTSIZE" val="28"/>
  <p:tag name="BULLETTYPE" val="ppBulletArabicPeriod"/>
  <p:tag name="ANSWERTEXT" val=" Unions were needed to guarantee a steady supply of workers. &#10;Union membership was required for employment in new industries. &#10;Factory owners set up labor unions in order to control their large workforce. &#10;Unions organized industrial workers to protest unsafe working conditions and long workdays."/>
</p:tagLst>
</file>

<file path=ppt/tags/tag44.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45.xml><?xml version="1.0" encoding="utf-8"?>
<p:tagLst xmlns:a="http://schemas.openxmlformats.org/drawingml/2006/main" xmlns:r="http://schemas.openxmlformats.org/officeDocument/2006/relationships" xmlns:p="http://schemas.openxmlformats.org/presentationml/2006/main">
  <p:tag name="SLIDEID" val="1035693347DD4A36B32EF670E7CDF08A"/>
  <p:tag name="SLIDEORDER" val="1"/>
  <p:tag name="DEMOGRAPHIC" val="False"/>
  <p:tag name="TEAMASSIGN" val="False"/>
  <p:tag name="SPEEDSCORING" val="False"/>
  <p:tag name="CORRECTPOINTVALUE" val="100"/>
  <p:tag name="INCORRECTPOINTVALUE" val="0"/>
  <p:tag name="ZEROBASED" val="False"/>
  <p:tag name="AUTOADVANCE" val="False"/>
  <p:tag name="QUESTIONALIAS" val="Enter question text..."/>
  <p:tag name="ANSWERSALIAS" val="Enter answer text..."/>
  <p:tag name="DELIMITERS" val="3.1"/>
  <p:tag name="VALUEFORMAT" val="0%"/>
  <p:tag name="COUNTDOWNSECONDS" val="10"/>
  <p:tag name="RESPONSESGATHERED" val="True"/>
  <p:tag name="TOTALRESPONSES" val="14"/>
  <p:tag name="VALUES" val="No Value|smicln|No Value|smicln|No Value|smicln|No Value"/>
</p:tagLst>
</file>

<file path=ppt/tags/tag46.xml><?xml version="1.0" encoding="utf-8"?>
<p:tagLst xmlns:a="http://schemas.openxmlformats.org/drawingml/2006/main" xmlns:r="http://schemas.openxmlformats.org/officeDocument/2006/relationships" xmlns:p="http://schemas.openxmlformats.org/presentationml/2006/main">
  <p:tag name="CHARTTYPE" val="3"/>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ANSWERTEXT" val="Enter answer text..."/>
  <p:tag name="TEXTLENGTH" val="20"/>
  <p:tag name="FONTSIZE" val="32"/>
  <p:tag name="BULLETTYPE" val="ppBulletArabicPeriod"/>
  <p:tag name="OLDNUMANSWERS" val="4"/>
</p:tagLst>
</file>

<file path=ppt/tags/tag48.xml><?xml version="1.0" encoding="utf-8"?>
<p:tagLst xmlns:a="http://schemas.openxmlformats.org/drawingml/2006/main" xmlns:r="http://schemas.openxmlformats.org/officeDocument/2006/relationships" xmlns:p="http://schemas.openxmlformats.org/presentationml/2006/main">
  <p:tag name="CDTYPE" val="Style_Timer"/>
  <p:tag name="STYLE" val="3"/>
  <p:tag name="CDTIMELEFT" val="10"/>
</p:tagLst>
</file>

<file path=ppt/tags/tag49.xml><?xml version="1.0" encoding="utf-8"?>
<p:tagLst xmlns:a="http://schemas.openxmlformats.org/drawingml/2006/main" xmlns:r="http://schemas.openxmlformats.org/officeDocument/2006/relationships" xmlns:p="http://schemas.openxmlformats.org/presentationml/2006/main">
  <p:tag name="SLIDEGUID" val="58F1B91672704A5C8D672A0BFB005635"/>
  <p:tag name="SLIDEID" val="58F1B91672704A5C8D672A0BFB005635"/>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QUESTIONALIAS" val="In 1950, New York City was the only city in the world with a population of more than ten million people. By 2000, there were nineteen cities with populations of over ten million people. One reason for this increase in urbanization was"/>
  <p:tag name="ANSWERSALIAS" val="a decrease in birthrates around the world. |smicln|the spread of industrialization around the world. |smicln|an increase in air pollution in industrialized areas. |smicln|the collapse of the Soviet Union and the end of the Cold War."/>
  <p:tag name="RESPONSESGATHERED" val="True"/>
  <p:tag name="TOTALRESPONSES" val="14"/>
  <p:tag name="RESPONSECOUNT" val="14"/>
  <p:tag name="SLICED" val="False"/>
  <p:tag name="RESPONSES" val="2;2;2;2;2;2;2;2;2;2;2;2;2;2;"/>
  <p:tag name="CHARTSTRINGSTD" val="0 14 0 0"/>
  <p:tag name="CHARTSTRINGREV" val="0 0 14 0"/>
  <p:tag name="CHARTSTRINGSTDPER" val="0 1 0 0"/>
  <p:tag name="CHARTSTRINGREVPER" val="0 0 1 0"/>
  <p:tag name="VALUES" val="Incorrect|smicln|Correct|smicln|Incorrect|smicln|Incorrect"/>
</p:tagLst>
</file>

<file path=ppt/tags/tag5.xml><?xml version="1.0" encoding="utf-8"?>
<p:tagLst xmlns:a="http://schemas.openxmlformats.org/drawingml/2006/main" xmlns:r="http://schemas.openxmlformats.org/officeDocument/2006/relationships" xmlns:p="http://schemas.openxmlformats.org/presentationml/2006/main">
  <p:tag name="SLIDEID" val="014FFDB655C2465CB0E6C1CFBE28376E"/>
  <p:tag name="SLIDEORDER" val="1"/>
  <p:tag name="DEMOGRAPHIC" val="False"/>
  <p:tag name="TEAMASSIGN" val="False"/>
  <p:tag name="SPEEDSCORING" val="False"/>
  <p:tag name="CORRECTPOINTVALUE" val="100"/>
  <p:tag name="INCORRECTPOINTVALUE" val="0"/>
  <p:tag name="ZEROBASED" val="False"/>
  <p:tag name="AUTOADVANCE" val="False"/>
  <p:tag name="QUESTIONALIAS" val="Enter question text..."/>
  <p:tag name="ANSWERSALIAS" val="Enter answer text..."/>
  <p:tag name="DELIMITERS" val="3.1"/>
  <p:tag name="VALUEFORMAT" val="0%"/>
  <p:tag name="RESPONSESGATHERED" val="False"/>
</p:tagLst>
</file>

<file path=ppt/tags/tag50.xml><?xml version="1.0" encoding="utf-8"?>
<p:tagLst xmlns:a="http://schemas.openxmlformats.org/drawingml/2006/main" xmlns:r="http://schemas.openxmlformats.org/officeDocument/2006/relationships" xmlns:p="http://schemas.openxmlformats.org/presentationml/2006/main">
  <p:tag name="CHARTTYPE" val="3"/>
</p:tagLst>
</file>

<file path=ppt/tags/tag51.xml><?xml version="1.0" encoding="utf-8"?>
<p:tagLst xmlns:a="http://schemas.openxmlformats.org/drawingml/2006/main" xmlns:r="http://schemas.openxmlformats.org/officeDocument/2006/relationships" xmlns:p="http://schemas.openxmlformats.org/presentationml/2006/main">
  <p:tag name="CDTYPE" val="Style_Timer"/>
  <p:tag name="STYLE" val="3"/>
  <p:tag name="CDTIMELEFT" val="10"/>
</p:tagLst>
</file>

<file path=ppt/tags/tag5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11"/>
  <p:tag name="FONTSIZE" val="28"/>
  <p:tag name="BULLETTYPE" val="ppBulletArabicPeriod"/>
  <p:tag name="ANSWERTEXT" val="a decrease in birthrates around the world. &#10;the spread of industrialization around the world. &#10;an increase in air pollution in industrialized areas. &#10;the collapse of the Soviet Union and the end of the Cold War."/>
</p:tagLst>
</file>

<file path=ppt/tags/tag53.xml><?xml version="1.0" encoding="utf-8"?>
<p:tagLst xmlns:a="http://schemas.openxmlformats.org/drawingml/2006/main" xmlns:r="http://schemas.openxmlformats.org/officeDocument/2006/relationships" xmlns:p="http://schemas.openxmlformats.org/presentationml/2006/main">
  <p:tag name="CORSHAPE" val="True"/>
  <p:tag name="SHAPETYPE" val="3"/>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ANSWERTEXT" val="Enter answer text..."/>
  <p:tag name="TEXTLENGTH" val="20"/>
  <p:tag name="FONTSIZE" val="32"/>
  <p:tag name="BULLETTYPE" val="ppBulletArabicPeriod"/>
  <p:tag name="OLDNUMANSWERS" val="0"/>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GUID" val="11E5DC4E23E4462E84EB3239A740C679"/>
  <p:tag name="SLIDEID" val="11E5DC4E23E4462E84EB3239A740C679"/>
  <p:tag name="SLIDEORDER" val="1"/>
  <p:tag name="SLIDETYPE" val="Q"/>
  <p:tag name="DEMOGRAPHIC" val="False"/>
  <p:tag name="TEAMASSIGN" val="False"/>
  <p:tag name="SPEEDSCORING" val="False"/>
  <p:tag name="CORRECTPOINTVALUE" val="100"/>
  <p:tag name="INCORRECTPOINTVALUE" val="0"/>
  <p:tag name="ZEROBASED" val="False"/>
  <p:tag name="AUTOADVANCE" val="False"/>
  <p:tag name="DELIMITERS" val="3.1"/>
  <p:tag name="VALUEFORMAT" val="0%"/>
  <p:tag name="COUNTDOWNSECONDS" val="10"/>
  <p:tag name="QUESTIONALIAS" val="In the late 19th century, industrialization led to harsh working conditions in the United States. Which policies of the U.S. government allowed such conditions to develop and later led to the growth of labor unions to correct abuses of workers?"/>
  <p:tag name="ANSWERSALIAS" val="laissez-faire policies toward big business|smicln|antitrust policies toward monopolies|smicln|imperialist policies regarding territorial expansion|smicln|isolationist policies regarding international alliances"/>
  <p:tag name="RESPONSESGATHERED" val="True"/>
  <p:tag name="TOTALRESPONSES" val="14"/>
  <p:tag name="RESPONSECOUNT" val="14"/>
  <p:tag name="SLICED" val="False"/>
  <p:tag name="RESPONSES" val="1;1;1;1;1;1;1;1;1;1;1;1;1;1;"/>
  <p:tag name="CHARTSTRINGSTD" val="14 0 0 0"/>
  <p:tag name="CHARTSTRINGREV" val="0 0 0 14"/>
  <p:tag name="CHARTSTRINGSTDPER" val="1 0 0 0"/>
  <p:tag name="CHARTSTRINGREVPER" val="0 0 0 1"/>
  <p:tag name="VALUES" val="Correct|smicln|Incorrect|smicln|Incorrect|smicln|Incorrect"/>
</p:tagLst>
</file>

<file path=ppt/tags/tag9.xml><?xml version="1.0" encoding="utf-8"?>
<p:tagLst xmlns:a="http://schemas.openxmlformats.org/drawingml/2006/main" xmlns:r="http://schemas.openxmlformats.org/officeDocument/2006/relationships" xmlns:p="http://schemas.openxmlformats.org/presentationml/2006/main">
  <p:tag name="CHARTTYPE" val="3"/>
</p:tagLst>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TC101859865[[fn=Kilter]]</Template>
  <TotalTime>4357</TotalTime>
  <Words>665</Words>
  <Application>Microsoft Office PowerPoint</Application>
  <PresentationFormat>On-screen Show (4:3)</PresentationFormat>
  <Paragraphs>94</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Kilter</vt:lpstr>
      <vt:lpstr>Microsoft Graph Chart</vt:lpstr>
      <vt:lpstr>PowerPoint Presentation</vt:lpstr>
      <vt:lpstr>PowerPoint Presentation</vt:lpstr>
      <vt:lpstr>People from the countries of Scandinavia (Finland, Denmark, Norway and Sweden) immigrated to the United States mainly between the Civil War and World War I. In general, they settled in the American Midwest. Their reasons for leaving their homelands included overpopulation, poor farm production and dissatisfaction with their governments.   Based on your knowledge of immigration patterns to the United States, identify two factors that attracted immigrants such as these to the United States. </vt:lpstr>
      <vt:lpstr>Industrialization</vt:lpstr>
      <vt:lpstr>In the late 19th century, industrialization led to harsh working conditions in the United States. Which policies of the U.S. government allowed such conditions to develop and later led to the growth of labor unions to correct abuses of workers?</vt:lpstr>
      <vt:lpstr>Consider the following changes that occurred in the United States in the late 19th century:     • improvements in agricultural production;     • increases in immigration from Europe;     • advancements in networks of railroad and streetcar lines. These changes led to the</vt:lpstr>
      <vt:lpstr>During the Industrial Revolution of the late 19th century, farmers in the United States worked to increase their land holdings and modernize their equipment. A lasting effect of these changes was</vt:lpstr>
      <vt:lpstr>Industrialization</vt:lpstr>
      <vt:lpstr>What effect of 19th-century industrialization in the United States is represented by the changes shown in the above graph?</vt:lpstr>
      <vt:lpstr>The economic development of the United States between 1870 and 1950 helped produce the results shown in the graph above. The trend shown in the graph is associated with</vt:lpstr>
      <vt:lpstr>One effect of industrialization in the United States in the late 19th century was</vt:lpstr>
      <vt:lpstr>Industrialization</vt:lpstr>
      <vt:lpstr>Why was the formation of labor unions an effect of U.S. industrialization in the late 1800s?</vt:lpstr>
      <vt:lpstr>In the late 19th and early 20th centuries, improvements in steel technology allowed architects to design buildings taller than had previously been possible. As a result, skyscrapers began to be built in cities such as New York and Chicago.  What was the result of this new technology on population patterns in the United States in the first half of the 20th century?</vt:lpstr>
      <vt:lpstr>In 1950, New York City was the only city in the world with a population of more than ten million people. By 2000, there were nineteen cities with populations of over ten million people. One reason for this increase in urbanization was</vt:lpstr>
    </vt:vector>
  </TitlesOfParts>
  <Company>Lakeview Local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Preisse</dc:creator>
  <cp:lastModifiedBy>Tom Preisse</cp:lastModifiedBy>
  <cp:revision>15</cp:revision>
  <dcterms:created xsi:type="dcterms:W3CDTF">2013-02-22T14:39:19Z</dcterms:created>
  <dcterms:modified xsi:type="dcterms:W3CDTF">2013-02-28T13:25:35Z</dcterms:modified>
</cp:coreProperties>
</file>