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73"/>
  </p:handoutMasterIdLst>
  <p:sldIdLst>
    <p:sldId id="256" r:id="rId4"/>
    <p:sldId id="380" r:id="rId5"/>
    <p:sldId id="390" r:id="rId6"/>
    <p:sldId id="381" r:id="rId7"/>
    <p:sldId id="385" r:id="rId8"/>
    <p:sldId id="386" r:id="rId9"/>
    <p:sldId id="395" r:id="rId10"/>
    <p:sldId id="394" r:id="rId11"/>
    <p:sldId id="391" r:id="rId12"/>
    <p:sldId id="366" r:id="rId13"/>
    <p:sldId id="280" r:id="rId14"/>
    <p:sldId id="260" r:id="rId15"/>
    <p:sldId id="365" r:id="rId16"/>
    <p:sldId id="303" r:id="rId17"/>
    <p:sldId id="259" r:id="rId18"/>
    <p:sldId id="326" r:id="rId19"/>
    <p:sldId id="304" r:id="rId20"/>
    <p:sldId id="310" r:id="rId21"/>
    <p:sldId id="261" r:id="rId22"/>
    <p:sldId id="398" r:id="rId23"/>
    <p:sldId id="299" r:id="rId24"/>
    <p:sldId id="262" r:id="rId25"/>
    <p:sldId id="330" r:id="rId26"/>
    <p:sldId id="348" r:id="rId27"/>
    <p:sldId id="325" r:id="rId28"/>
    <p:sldId id="392" r:id="rId29"/>
    <p:sldId id="367" r:id="rId30"/>
    <p:sldId id="369" r:id="rId31"/>
    <p:sldId id="370" r:id="rId32"/>
    <p:sldId id="371" r:id="rId33"/>
    <p:sldId id="372" r:id="rId34"/>
    <p:sldId id="376" r:id="rId35"/>
    <p:sldId id="374" r:id="rId36"/>
    <p:sldId id="368" r:id="rId37"/>
    <p:sldId id="308" r:id="rId38"/>
    <p:sldId id="312" r:id="rId39"/>
    <p:sldId id="317" r:id="rId40"/>
    <p:sldId id="377" r:id="rId41"/>
    <p:sldId id="378" r:id="rId42"/>
    <p:sldId id="316" r:id="rId43"/>
    <p:sldId id="355" r:id="rId44"/>
    <p:sldId id="356" r:id="rId45"/>
    <p:sldId id="357" r:id="rId46"/>
    <p:sldId id="322" r:id="rId47"/>
    <p:sldId id="323" r:id="rId48"/>
    <p:sldId id="327" r:id="rId49"/>
    <p:sldId id="329" r:id="rId50"/>
    <p:sldId id="324" r:id="rId51"/>
    <p:sldId id="319" r:id="rId52"/>
    <p:sldId id="396" r:id="rId53"/>
    <p:sldId id="354" r:id="rId54"/>
    <p:sldId id="337" r:id="rId55"/>
    <p:sldId id="397" r:id="rId56"/>
    <p:sldId id="318" r:id="rId57"/>
    <p:sldId id="344" r:id="rId58"/>
    <p:sldId id="263" r:id="rId59"/>
    <p:sldId id="267" r:id="rId60"/>
    <p:sldId id="333" r:id="rId61"/>
    <p:sldId id="359" r:id="rId62"/>
    <p:sldId id="336" r:id="rId63"/>
    <p:sldId id="358" r:id="rId64"/>
    <p:sldId id="331" r:id="rId65"/>
    <p:sldId id="334" r:id="rId66"/>
    <p:sldId id="340" r:id="rId67"/>
    <p:sldId id="335" r:id="rId68"/>
    <p:sldId id="269" r:id="rId69"/>
    <p:sldId id="338" r:id="rId70"/>
    <p:sldId id="284" r:id="rId71"/>
    <p:sldId id="341"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Modern No. 20"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Modern No. 20"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Modern No. 20"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Modern No. 20"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Modern No. 20" pitchFamily="18" charset="0"/>
        <a:ea typeface="MS PGothic" pitchFamily="34" charset="-128"/>
        <a:cs typeface="+mn-cs"/>
      </a:defRPr>
    </a:lvl5pPr>
    <a:lvl6pPr marL="2286000" algn="l" defTabSz="914400" rtl="0" eaLnBrk="1" latinLnBrk="0" hangingPunct="1">
      <a:defRPr kern="1200">
        <a:solidFill>
          <a:schemeClr val="tx1"/>
        </a:solidFill>
        <a:latin typeface="Modern No. 20" pitchFamily="18" charset="0"/>
        <a:ea typeface="MS PGothic" pitchFamily="34" charset="-128"/>
        <a:cs typeface="+mn-cs"/>
      </a:defRPr>
    </a:lvl6pPr>
    <a:lvl7pPr marL="2743200" algn="l" defTabSz="914400" rtl="0" eaLnBrk="1" latinLnBrk="0" hangingPunct="1">
      <a:defRPr kern="1200">
        <a:solidFill>
          <a:schemeClr val="tx1"/>
        </a:solidFill>
        <a:latin typeface="Modern No. 20" pitchFamily="18" charset="0"/>
        <a:ea typeface="MS PGothic" pitchFamily="34" charset="-128"/>
        <a:cs typeface="+mn-cs"/>
      </a:defRPr>
    </a:lvl7pPr>
    <a:lvl8pPr marL="3200400" algn="l" defTabSz="914400" rtl="0" eaLnBrk="1" latinLnBrk="0" hangingPunct="1">
      <a:defRPr kern="1200">
        <a:solidFill>
          <a:schemeClr val="tx1"/>
        </a:solidFill>
        <a:latin typeface="Modern No. 20" pitchFamily="18" charset="0"/>
        <a:ea typeface="MS PGothic" pitchFamily="34" charset="-128"/>
        <a:cs typeface="+mn-cs"/>
      </a:defRPr>
    </a:lvl8pPr>
    <a:lvl9pPr marL="3657600" algn="l" defTabSz="914400" rtl="0" eaLnBrk="1" latinLnBrk="0" hangingPunct="1">
      <a:defRPr kern="1200">
        <a:solidFill>
          <a:schemeClr val="tx1"/>
        </a:solidFill>
        <a:latin typeface="Modern No. 20"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00"/>
    <a:srgbClr val="FFFFFF"/>
    <a:srgbClr val="FFFF99"/>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147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147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147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Arial" pitchFamily="34" charset="0"/>
              </a:defRPr>
            </a:lvl1pPr>
          </a:lstStyle>
          <a:p>
            <a:fld id="{FDE42950-37B9-4D04-8C38-1B1ED0ACC71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A84771-59CD-44C1-91FE-3C8D534E5472}"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C3E875-DFA9-4FE9-A347-21BA24EA1915}"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B8BF59-D7D0-4DE6-8EF1-C643D980FFE0}" type="slidenum">
              <a:rPr lang="en-US"/>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C33275-9878-4831-A35E-F298786B20AA}" type="slidenum">
              <a:rPr lang="en-US"/>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E45E01-7C7F-405F-B771-7343797A070D}" type="slidenum">
              <a:rPr lang="en-US"/>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376DD2-AE49-4D92-8C97-AEC18CDAF023}" type="slidenum">
              <a:rPr lang="en-US"/>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12792C6-1221-413F-B502-CBF4ED2FB9A4}" type="slidenum">
              <a:rPr lang="en-US"/>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2C401D-B720-469D-A486-15B09D152C14}" type="slidenum">
              <a:rPr lang="en-US"/>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0315634-851C-4B68-A243-7A0E4A34FB75}" type="slidenum">
              <a:rPr lang="en-US"/>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F855577-6842-4F2B-B56C-44A37CDAF030}" type="slidenum">
              <a:rPr lang="en-US"/>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433F5B0-601B-4001-ABF4-B65EEF6E513B}"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37773F-302E-4025-810A-9953AA39B5DA}" type="slidenum">
              <a:rPr lang="en-US"/>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6BF987-4504-41EA-AA35-A1A826130419}" type="slidenum">
              <a:rPr lang="en-US"/>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D84BF6-96E1-4604-A5D0-3BDD52703541}" type="slidenum">
              <a:rPr lang="en-US"/>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2BD302-9391-47AA-9EED-D7551CB95D9E}" type="slidenum">
              <a:rPr lang="en-US"/>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3956E3-B265-472C-B497-C6DB31048181}" type="slidenum">
              <a:rPr lang="en-US"/>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89733D-A16E-410D-8918-0750EA947960}" type="slidenum">
              <a:rPr lang="en-US"/>
              <a:pPr/>
              <a:t>‹#›</a:t>
            </a:fld>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A0CE13-8935-408F-9808-2BE410886F4E}" type="slidenum">
              <a:rPr lang="en-US"/>
              <a:pPr/>
              <a:t>‹#›</a:t>
            </a:fld>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D028A3-16AC-4AF0-A48C-1B45630B72DC}" type="slidenum">
              <a:rPr lang="en-US"/>
              <a:pPr/>
              <a:t>‹#›</a:t>
            </a:fld>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34A3B61-DCFA-4F43-8F5E-478014F623C0}" type="slidenum">
              <a:rPr lang="en-US"/>
              <a:pPr/>
              <a:t>‹#›</a:t>
            </a:fld>
            <a:endParaRPr lang="en-US"/>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83BA339-821E-48C4-BE73-08F56B8C3DB2}" type="slidenum">
              <a:rPr lang="en-US"/>
              <a:pPr/>
              <a:t>‹#›</a:t>
            </a:fld>
            <a:endParaRPr lang="en-US"/>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369EA9F-F916-4888-9D5F-C2B637049AD5}"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B9FAB0-5257-43E2-B49E-40C6C4332CB5}" type="slidenum">
              <a:rPr lang="en-US"/>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196182-132A-43E4-8432-431923B215C6}" type="slidenum">
              <a:rPr lang="en-US"/>
              <a:pPr/>
              <a:t>‹#›</a:t>
            </a:fld>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CCF4B9-9A82-4E3B-8E1A-4CF8EE860904}" type="slidenum">
              <a:rPr lang="en-US"/>
              <a:pPr/>
              <a:t>‹#›</a:t>
            </a:fld>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33A984-F55D-4697-B40E-BAD79163A009}" type="slidenum">
              <a:rPr lang="en-US"/>
              <a:pPr/>
              <a:t>‹#›</a:t>
            </a:fld>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87529C-2971-441F-BC0E-54C11B1B0A3E}"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6C6F3-E814-44B4-8897-ECD73F39BE11}"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846918E-774B-43DC-8CCF-204B13C4A06C}"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44371CC-6A95-466E-9566-113BD34BED72}"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E955230-A115-46F5-81CE-6EEC00B18CDD}"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8638BC-3582-4F53-A993-0F2B822478D9}"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5369BA-42CE-4BDB-8FE9-7F106DA5622D}"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fld id="{FD7D83CA-6B9F-45AF-AFA6-594E4F9376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FBE21CC6-6634-4390-A153-6E6D2FBB1E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59D0BCAA-630E-433F-B339-86703C8FE7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5Hw4ULENg0"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upload.wikimedia.org/wikipedia/commons/b/b5/Andrew_Carnegie,_three-quarter_length_portrait,_seated,_facing_slightly_left,_1913.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hyperlink" Target="http://upload.wikimedia.org/wikipedia/commons/2/2d/President_Woodrow_Wilson_portrait_December_2_1912.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upload.wikimedia.org/wikipedia/commons/c/cd/BookerTWashington-Cheynes.LOC.jpg" TargetMode="External"/><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upload.wikimedia.org/wikipedia/commons/1/12/WEB_DuBois_1918.jpg" TargetMode="External"/><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jpeg"/></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78.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hyperlink" Target="http://upload.wikimedia.org/wikipedia/commons/1/12/WEB_DuBois_1918.jpg" TargetMode="External"/><Relationship Id="rId4" Type="http://schemas.openxmlformats.org/officeDocument/2006/relationships/image" Target="../media/image94.png"/></Relationships>
</file>

<file path=ppt/slides/_rels/slide67.xml.rels><?xml version="1.0" encoding="UTF-8" standalone="yes"?>
<Relationships xmlns="http://schemas.openxmlformats.org/package/2006/relationships"><Relationship Id="rId3" Type="http://schemas.openxmlformats.org/officeDocument/2006/relationships/hyperlink" Target="http://upload.wikimedia.org/wikipedia/en/c/c0/Bois.jpg"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hyperlink" Target="http://upload.wikimedia.org/wikipedia/commons/a/ab/Flag_of_the_UNIA.sv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hyperlink" Target="http://www.npr.org/templates/story/story.php?storyId=89051115" TargetMode="External"/><Relationship Id="rId5" Type="http://schemas.openxmlformats.org/officeDocument/2006/relationships/image" Target="../media/image13.jpeg"/><Relationship Id="rId4" Type="http://schemas.openxmlformats.org/officeDocument/2006/relationships/hyperlink" Target="http://upload.wikimedia.org/wikipedia/commons/b/b5/Andrew_Carnegie,_three-quarter_length_portrait,_seated,_facing_slightly_left,_1913.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ColoredDrinking"/>
          <p:cNvPicPr>
            <a:picLocks noChangeAspect="1" noChangeArrowheads="1"/>
          </p:cNvPicPr>
          <p:nvPr/>
        </p:nvPicPr>
        <p:blipFill>
          <a:blip r:embed="rId2" cstate="print"/>
          <a:srcRect t="-23" r="12408" b="1099"/>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ctrTitle"/>
          </p:nvPr>
        </p:nvSpPr>
        <p:spPr>
          <a:xfrm>
            <a:off x="152400" y="4419600"/>
            <a:ext cx="4419600" cy="2286000"/>
          </a:xfrm>
          <a:solidFill>
            <a:srgbClr val="FFFF99">
              <a:alpha val="50000"/>
            </a:srgbClr>
          </a:solidFill>
          <a:ln w="63500">
            <a:solidFill>
              <a:srgbClr val="FFFF99"/>
            </a:solidFill>
          </a:ln>
        </p:spPr>
        <p:txBody>
          <a:bodyPr/>
          <a:lstStyle/>
          <a:p>
            <a:pPr algn="l" eaLnBrk="1" hangingPunct="1">
              <a:defRPr/>
            </a:pPr>
            <a:r>
              <a:rPr lang="en-US" sz="6600" b="1" dirty="0" smtClean="0">
                <a:solidFill>
                  <a:srgbClr val="663300"/>
                </a:solidFill>
                <a:effectLst>
                  <a:outerShdw blurRad="38100" dist="38100" dir="2700000" algn="tl">
                    <a:srgbClr val="000000"/>
                  </a:outerShdw>
                </a:effectLst>
                <a:latin typeface="Modern No. 20" pitchFamily="18" charset="0"/>
                <a:ea typeface="+mj-ea"/>
              </a:rPr>
              <a:t> New South</a:t>
            </a:r>
            <a:br>
              <a:rPr lang="en-US" sz="6600" b="1" dirty="0" smtClean="0">
                <a:solidFill>
                  <a:srgbClr val="663300"/>
                </a:solidFill>
                <a:effectLst>
                  <a:outerShdw blurRad="38100" dist="38100" dir="2700000" algn="tl">
                    <a:srgbClr val="000000"/>
                  </a:outerShdw>
                </a:effectLst>
                <a:latin typeface="Modern No. 20" pitchFamily="18" charset="0"/>
                <a:ea typeface="+mj-ea"/>
              </a:rPr>
            </a:br>
            <a:r>
              <a:rPr lang="en-US" sz="6600" b="1" dirty="0" smtClean="0">
                <a:solidFill>
                  <a:srgbClr val="663300"/>
                </a:solidFill>
                <a:effectLst>
                  <a:outerShdw blurRad="38100" dist="38100" dir="2700000" algn="tl">
                    <a:srgbClr val="000000"/>
                  </a:outerShdw>
                </a:effectLst>
                <a:latin typeface="Modern No. 20" pitchFamily="18" charset="0"/>
                <a:ea typeface="+mj-ea"/>
              </a:rPr>
              <a:t> or Nadir?</a:t>
            </a:r>
            <a:endParaRPr lang="en-US" sz="2000" b="1" dirty="0" smtClean="0">
              <a:solidFill>
                <a:srgbClr val="663300"/>
              </a:solidFill>
              <a:effectLst>
                <a:outerShdw blurRad="38100" dist="38100" dir="2700000" algn="tl">
                  <a:srgbClr val="000000"/>
                </a:outerShdw>
              </a:effectLst>
              <a:latin typeface="Modern No. 20" pitchFamily="18" charset="0"/>
              <a:ea typeface="+mj-ea"/>
            </a:endParaRPr>
          </a:p>
        </p:txBody>
      </p:sp>
      <p:sp>
        <p:nvSpPr>
          <p:cNvPr id="38915" name="Text Box 7"/>
          <p:cNvSpPr txBox="1">
            <a:spLocks noChangeArrowheads="1"/>
          </p:cNvSpPr>
          <p:nvPr/>
        </p:nvSpPr>
        <p:spPr bwMode="auto">
          <a:xfrm>
            <a:off x="7620000" y="152400"/>
            <a:ext cx="1295400" cy="641350"/>
          </a:xfrm>
          <a:prstGeom prst="rect">
            <a:avLst/>
          </a:prstGeom>
          <a:noFill/>
          <a:ln w="9525">
            <a:noFill/>
            <a:miter lim="800000"/>
            <a:headEnd/>
            <a:tailEnd/>
          </a:ln>
        </p:spPr>
        <p:txBody>
          <a:bodyPr>
            <a:spAutoFit/>
          </a:bodyPr>
          <a:lstStyle/>
          <a:p>
            <a:pPr algn="r"/>
            <a:r>
              <a:rPr lang="en-US">
                <a:solidFill>
                  <a:srgbClr val="663300"/>
                </a:solidFill>
                <a:latin typeface="Rage Italic" pitchFamily="66" charset="0"/>
              </a:rPr>
              <a:t>Created by Mr. Johnson</a:t>
            </a:r>
            <a:endParaRPr lang="en-US">
              <a:solidFill>
                <a:srgbClr val="6633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 y="2133600"/>
            <a:ext cx="8839200" cy="26670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The Nadir</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2226" name="Rectangle 3"/>
          <p:cNvSpPr>
            <a:spLocks noGrp="1" noChangeArrowheads="1"/>
          </p:cNvSpPr>
          <p:nvPr>
            <p:ph type="title"/>
          </p:nvPr>
        </p:nvSpPr>
        <p:spPr>
          <a:xfrm>
            <a:off x="1981200" y="76200"/>
            <a:ext cx="7162800" cy="1066800"/>
          </a:xfrm>
        </p:spPr>
        <p:txBody>
          <a:bodyPr/>
          <a:lstStyle/>
          <a:p>
            <a:pPr algn="l" eaLnBrk="1" hangingPunct="1">
              <a:tabLst>
                <a:tab pos="1493838" algn="l"/>
              </a:tabLst>
            </a:pPr>
            <a:r>
              <a:rPr lang="en-US" smtClean="0">
                <a:solidFill>
                  <a:srgbClr val="663300"/>
                </a:solidFill>
                <a:latin typeface="Modern No. 20" pitchFamily="18" charset="0"/>
              </a:rPr>
              <a:t>Reconstruction Amendments</a:t>
            </a:r>
          </a:p>
        </p:txBody>
      </p:sp>
      <p:sp>
        <p:nvSpPr>
          <p:cNvPr id="52227" name="Rectangle 4"/>
          <p:cNvSpPr>
            <a:spLocks noGrp="1" noChangeArrowheads="1"/>
          </p:cNvSpPr>
          <p:nvPr>
            <p:ph type="body" idx="1"/>
          </p:nvPr>
        </p:nvSpPr>
        <p:spPr>
          <a:xfrm>
            <a:off x="1981200" y="1143000"/>
            <a:ext cx="6934200" cy="5486400"/>
          </a:xfrm>
        </p:spPr>
        <p:txBody>
          <a:bodyPr/>
          <a:lstStyle/>
          <a:p>
            <a:pPr eaLnBrk="1" hangingPunct="1"/>
            <a:r>
              <a:rPr lang="en-US" sz="4000" smtClean="0">
                <a:solidFill>
                  <a:srgbClr val="996600"/>
                </a:solidFill>
                <a:latin typeface="Modern No. 20" pitchFamily="18" charset="0"/>
              </a:rPr>
              <a:t>13</a:t>
            </a:r>
            <a:r>
              <a:rPr lang="en-US" sz="4000" baseline="30000" smtClean="0">
                <a:solidFill>
                  <a:srgbClr val="996600"/>
                </a:solidFill>
                <a:latin typeface="Modern No. 20" pitchFamily="18" charset="0"/>
              </a:rPr>
              <a:t>th</a:t>
            </a:r>
            <a:r>
              <a:rPr lang="en-US" sz="4000" smtClean="0">
                <a:solidFill>
                  <a:srgbClr val="996600"/>
                </a:solidFill>
                <a:latin typeface="Modern No. 20" pitchFamily="18" charset="0"/>
              </a:rPr>
              <a:t> Amendment</a:t>
            </a:r>
          </a:p>
          <a:p>
            <a:pPr lvl="1" eaLnBrk="1" hangingPunct="1"/>
            <a:r>
              <a:rPr lang="en-US" sz="3600" smtClean="0">
                <a:solidFill>
                  <a:srgbClr val="996600"/>
                </a:solidFill>
                <a:latin typeface="Modern No. 20" pitchFamily="18" charset="0"/>
              </a:rPr>
              <a:t>Abolition of slavery</a:t>
            </a:r>
          </a:p>
          <a:p>
            <a:pPr eaLnBrk="1" hangingPunct="1"/>
            <a:r>
              <a:rPr lang="en-US" sz="4000" smtClean="0">
                <a:solidFill>
                  <a:srgbClr val="996600"/>
                </a:solidFill>
                <a:latin typeface="Modern No. 20" pitchFamily="18" charset="0"/>
              </a:rPr>
              <a:t>14</a:t>
            </a:r>
            <a:r>
              <a:rPr lang="en-US" sz="4000" baseline="30000" smtClean="0">
                <a:solidFill>
                  <a:srgbClr val="996600"/>
                </a:solidFill>
                <a:latin typeface="Modern No. 20" pitchFamily="18" charset="0"/>
              </a:rPr>
              <a:t>th</a:t>
            </a:r>
            <a:r>
              <a:rPr lang="en-US" sz="4000" smtClean="0">
                <a:solidFill>
                  <a:srgbClr val="996600"/>
                </a:solidFill>
                <a:latin typeface="Modern No. 20" pitchFamily="18" charset="0"/>
              </a:rPr>
              <a:t> Amendment</a:t>
            </a:r>
          </a:p>
          <a:p>
            <a:pPr lvl="1" eaLnBrk="1" hangingPunct="1"/>
            <a:r>
              <a:rPr lang="en-US" sz="3600" smtClean="0">
                <a:solidFill>
                  <a:srgbClr val="996600"/>
                </a:solidFill>
                <a:latin typeface="Modern No. 20" pitchFamily="18" charset="0"/>
              </a:rPr>
              <a:t>Citizenship</a:t>
            </a:r>
          </a:p>
          <a:p>
            <a:pPr lvl="1" eaLnBrk="1" hangingPunct="1"/>
            <a:r>
              <a:rPr lang="en-US" sz="3600" smtClean="0">
                <a:solidFill>
                  <a:srgbClr val="996600"/>
                </a:solidFill>
                <a:latin typeface="Modern No. 20" pitchFamily="18" charset="0"/>
              </a:rPr>
              <a:t>Equal Protection</a:t>
            </a:r>
          </a:p>
          <a:p>
            <a:pPr lvl="1" eaLnBrk="1" hangingPunct="1"/>
            <a:r>
              <a:rPr lang="en-US" sz="3600" smtClean="0">
                <a:solidFill>
                  <a:srgbClr val="996600"/>
                </a:solidFill>
                <a:latin typeface="Modern No. 20" pitchFamily="18" charset="0"/>
              </a:rPr>
              <a:t>Due Process</a:t>
            </a:r>
          </a:p>
          <a:p>
            <a:pPr eaLnBrk="1" hangingPunct="1"/>
            <a:r>
              <a:rPr lang="en-US" sz="4000" smtClean="0">
                <a:solidFill>
                  <a:srgbClr val="996600"/>
                </a:solidFill>
                <a:latin typeface="Modern No. 20" pitchFamily="18" charset="0"/>
              </a:rPr>
              <a:t>15</a:t>
            </a:r>
            <a:r>
              <a:rPr lang="en-US" sz="4000" baseline="30000" smtClean="0">
                <a:solidFill>
                  <a:srgbClr val="996600"/>
                </a:solidFill>
                <a:latin typeface="Modern No. 20" pitchFamily="18" charset="0"/>
              </a:rPr>
              <a:t>th</a:t>
            </a:r>
            <a:r>
              <a:rPr lang="en-US" sz="4000" smtClean="0">
                <a:solidFill>
                  <a:srgbClr val="996600"/>
                </a:solidFill>
                <a:latin typeface="Modern No. 20" pitchFamily="18" charset="0"/>
              </a:rPr>
              <a:t> Amendment</a:t>
            </a:r>
          </a:p>
          <a:p>
            <a:pPr lvl="1" eaLnBrk="1" hangingPunct="1"/>
            <a:r>
              <a:rPr lang="en-US" sz="3600" smtClean="0">
                <a:solidFill>
                  <a:srgbClr val="996600"/>
                </a:solidFill>
                <a:latin typeface="Modern No. 20" pitchFamily="18" charset="0"/>
              </a:rPr>
              <a:t>Universal Male Suffrage</a:t>
            </a:r>
          </a:p>
        </p:txBody>
      </p:sp>
      <p:sp>
        <p:nvSpPr>
          <p:cNvPr id="52228"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3250"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Compromise of 1877</a:t>
            </a:r>
          </a:p>
        </p:txBody>
      </p:sp>
      <p:pic>
        <p:nvPicPr>
          <p:cNvPr id="53251" name="Picture 6" descr="ElectoralCollege1876-Large"/>
          <p:cNvPicPr>
            <a:picLocks noChangeAspect="1" noChangeArrowheads="1"/>
          </p:cNvPicPr>
          <p:nvPr/>
        </p:nvPicPr>
        <p:blipFill>
          <a:blip r:embed="rId3" cstate="print"/>
          <a:srcRect/>
          <a:stretch>
            <a:fillRect/>
          </a:stretch>
        </p:blipFill>
        <p:spPr bwMode="auto">
          <a:xfrm>
            <a:off x="1905000" y="1143000"/>
            <a:ext cx="7162800" cy="3849688"/>
          </a:xfrm>
          <a:prstGeom prst="rect">
            <a:avLst/>
          </a:prstGeom>
          <a:noFill/>
          <a:ln w="25400">
            <a:solidFill>
              <a:schemeClr val="tx1"/>
            </a:solidFill>
            <a:miter lim="800000"/>
            <a:headEnd/>
            <a:tailEnd/>
          </a:ln>
        </p:spPr>
      </p:pic>
      <p:pic>
        <p:nvPicPr>
          <p:cNvPr id="53252" name="Picture 8" descr="Image:President Rutherford Hayes 1870 - 1880.jpg"/>
          <p:cNvPicPr>
            <a:picLocks noChangeAspect="1" noChangeArrowheads="1"/>
          </p:cNvPicPr>
          <p:nvPr/>
        </p:nvPicPr>
        <p:blipFill>
          <a:blip r:embed="rId4" cstate="print"/>
          <a:srcRect/>
          <a:stretch>
            <a:fillRect/>
          </a:stretch>
        </p:blipFill>
        <p:spPr bwMode="auto">
          <a:xfrm>
            <a:off x="2000250" y="4081463"/>
            <a:ext cx="2114550" cy="2700337"/>
          </a:xfrm>
          <a:prstGeom prst="rect">
            <a:avLst/>
          </a:prstGeom>
          <a:noFill/>
          <a:ln w="25400">
            <a:solidFill>
              <a:schemeClr val="tx1"/>
            </a:solidFill>
            <a:miter lim="800000"/>
            <a:headEnd/>
            <a:tailEnd/>
          </a:ln>
        </p:spPr>
      </p:pic>
      <p:sp>
        <p:nvSpPr>
          <p:cNvPr id="53253" name="Rectangle 9"/>
          <p:cNvSpPr>
            <a:spLocks noGrp="1" noChangeArrowheads="1"/>
          </p:cNvSpPr>
          <p:nvPr>
            <p:ph type="body" idx="1"/>
          </p:nvPr>
        </p:nvSpPr>
        <p:spPr>
          <a:xfrm>
            <a:off x="4191000" y="5105400"/>
            <a:ext cx="4724400" cy="1524000"/>
          </a:xfrm>
          <a:noFill/>
        </p:spPr>
        <p:txBody>
          <a:bodyPr/>
          <a:lstStyle/>
          <a:p>
            <a:pPr eaLnBrk="1" hangingPunct="1">
              <a:lnSpc>
                <a:spcPct val="90000"/>
              </a:lnSpc>
            </a:pPr>
            <a:r>
              <a:rPr lang="en-US" sz="2800" smtClean="0">
                <a:solidFill>
                  <a:srgbClr val="996600"/>
                </a:solidFill>
                <a:latin typeface="Modern No. 20" pitchFamily="18" charset="0"/>
              </a:rPr>
              <a:t>Hayes becomes president</a:t>
            </a:r>
          </a:p>
          <a:p>
            <a:pPr eaLnBrk="1" hangingPunct="1">
              <a:lnSpc>
                <a:spcPct val="90000"/>
              </a:lnSpc>
            </a:pPr>
            <a:r>
              <a:rPr lang="en-US" sz="2800" smtClean="0">
                <a:solidFill>
                  <a:srgbClr val="996600"/>
                </a:solidFill>
                <a:latin typeface="Modern No. 20" pitchFamily="18" charset="0"/>
              </a:rPr>
              <a:t>Union troops leave the south</a:t>
            </a:r>
          </a:p>
          <a:p>
            <a:pPr eaLnBrk="1" hangingPunct="1">
              <a:lnSpc>
                <a:spcPct val="90000"/>
              </a:lnSpc>
            </a:pPr>
            <a:r>
              <a:rPr lang="en-US" sz="2800" smtClean="0">
                <a:solidFill>
                  <a:srgbClr val="996600"/>
                </a:solidFill>
                <a:latin typeface="Modern No. 20" pitchFamily="18" charset="0"/>
              </a:rPr>
              <a:t>End of reconstruction</a:t>
            </a:r>
          </a:p>
        </p:txBody>
      </p:sp>
      <p:sp>
        <p:nvSpPr>
          <p:cNvPr id="53254" name="Line 10"/>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4274"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The Nadir</a:t>
            </a:r>
          </a:p>
        </p:txBody>
      </p:sp>
      <p:sp>
        <p:nvSpPr>
          <p:cNvPr id="54275" name="Rectangle 4"/>
          <p:cNvSpPr>
            <a:spLocks noGrp="1" noChangeArrowheads="1"/>
          </p:cNvSpPr>
          <p:nvPr>
            <p:ph type="body" idx="1"/>
          </p:nvPr>
        </p:nvSpPr>
        <p:spPr>
          <a:xfrm>
            <a:off x="1981200" y="1143000"/>
            <a:ext cx="6934200" cy="5715000"/>
          </a:xfrm>
        </p:spPr>
        <p:txBody>
          <a:bodyPr/>
          <a:lstStyle/>
          <a:p>
            <a:pPr eaLnBrk="1" hangingPunct="1"/>
            <a:r>
              <a:rPr lang="en-US" sz="3600" smtClean="0">
                <a:solidFill>
                  <a:srgbClr val="996600"/>
                </a:solidFill>
                <a:latin typeface="Modern No. 20" pitchFamily="18" charset="0"/>
              </a:rPr>
              <a:t>The </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lowest point</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 in American race relations (1890-1930)</a:t>
            </a:r>
          </a:p>
          <a:p>
            <a:pPr lvl="1" eaLnBrk="1" hangingPunct="1"/>
            <a:r>
              <a:rPr lang="en-US" smtClean="0">
                <a:solidFill>
                  <a:srgbClr val="996600"/>
                </a:solidFill>
                <a:latin typeface="Modern No. 20" pitchFamily="18" charset="0"/>
              </a:rPr>
              <a:t>Dashed hopes of Reconstruction after Compromise of 1877</a:t>
            </a:r>
          </a:p>
          <a:p>
            <a:pPr lvl="1" eaLnBrk="1" hangingPunct="1"/>
            <a:r>
              <a:rPr lang="en-US" smtClean="0">
                <a:solidFill>
                  <a:srgbClr val="996600"/>
                </a:solidFill>
                <a:latin typeface="Modern No. 20" pitchFamily="18" charset="0"/>
              </a:rPr>
              <a:t>Segregation &amp; white supremacy, despite 14</a:t>
            </a:r>
            <a:r>
              <a:rPr lang="en-US" baseline="30000" smtClean="0">
                <a:solidFill>
                  <a:srgbClr val="996600"/>
                </a:solidFill>
                <a:latin typeface="Modern No. 20" pitchFamily="18" charset="0"/>
              </a:rPr>
              <a:t>th</a:t>
            </a:r>
            <a:r>
              <a:rPr lang="en-US" smtClean="0">
                <a:solidFill>
                  <a:srgbClr val="996600"/>
                </a:solidFill>
                <a:latin typeface="Modern No. 20" pitchFamily="18" charset="0"/>
              </a:rPr>
              <a:t> Amendment</a:t>
            </a:r>
          </a:p>
          <a:p>
            <a:pPr lvl="1" eaLnBrk="1" hangingPunct="1"/>
            <a:r>
              <a:rPr lang="en-US" smtClean="0">
                <a:solidFill>
                  <a:srgbClr val="996600"/>
                </a:solidFill>
                <a:latin typeface="Modern No. 20" pitchFamily="18" charset="0"/>
              </a:rPr>
              <a:t>Disfranchisement of black voters, despite 15</a:t>
            </a:r>
            <a:r>
              <a:rPr lang="en-US" baseline="30000" smtClean="0">
                <a:solidFill>
                  <a:srgbClr val="996600"/>
                </a:solidFill>
                <a:latin typeface="Modern No. 20" pitchFamily="18" charset="0"/>
              </a:rPr>
              <a:t>th</a:t>
            </a:r>
            <a:r>
              <a:rPr lang="en-US" smtClean="0">
                <a:solidFill>
                  <a:srgbClr val="996600"/>
                </a:solidFill>
                <a:latin typeface="Modern No. 20" pitchFamily="18" charset="0"/>
              </a:rPr>
              <a:t> Amendment</a:t>
            </a:r>
          </a:p>
          <a:p>
            <a:pPr lvl="1" eaLnBrk="1" hangingPunct="1"/>
            <a:r>
              <a:rPr lang="en-US" smtClean="0">
                <a:solidFill>
                  <a:srgbClr val="996600"/>
                </a:solidFill>
                <a:latin typeface="Modern No. 20" pitchFamily="18" charset="0"/>
              </a:rPr>
              <a:t>Lynching, race riots and resurrection of KKK</a:t>
            </a:r>
          </a:p>
        </p:txBody>
      </p:sp>
      <p:sp>
        <p:nvSpPr>
          <p:cNvPr id="54276"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28600" y="1981200"/>
            <a:ext cx="8686800" cy="29718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Jim Crow Segregation</a:t>
            </a:r>
            <a:endParaRPr lang="en-US" sz="4000" i="1"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6322"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Origin of </a:t>
            </a:r>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Jim Crow</a:t>
            </a:r>
            <a:r>
              <a:rPr lang="en-US" altLang="en-US" sz="5400" smtClean="0">
                <a:solidFill>
                  <a:srgbClr val="663300"/>
                </a:solidFill>
                <a:latin typeface="Modern No. 20" pitchFamily="18" charset="0"/>
              </a:rPr>
              <a:t>”</a:t>
            </a:r>
            <a:endParaRPr lang="en-US" sz="5400" smtClean="0">
              <a:solidFill>
                <a:srgbClr val="663300"/>
              </a:solidFill>
              <a:latin typeface="Modern No. 20" pitchFamily="18" charset="0"/>
            </a:endParaRPr>
          </a:p>
        </p:txBody>
      </p:sp>
      <p:sp>
        <p:nvSpPr>
          <p:cNvPr id="56323" name="Rectangle 4"/>
          <p:cNvSpPr>
            <a:spLocks noGrp="1" noChangeArrowheads="1"/>
          </p:cNvSpPr>
          <p:nvPr>
            <p:ph type="body" idx="1"/>
          </p:nvPr>
        </p:nvSpPr>
        <p:spPr>
          <a:xfrm>
            <a:off x="1981200" y="1143000"/>
            <a:ext cx="3048000" cy="5486400"/>
          </a:xfrm>
        </p:spPr>
        <p:txBody>
          <a:bodyPr/>
          <a:lstStyle/>
          <a:p>
            <a:pPr eaLnBrk="1" hangingPunct="1"/>
            <a:r>
              <a:rPr lang="en-US" sz="3600" smtClean="0">
                <a:solidFill>
                  <a:srgbClr val="996600"/>
                </a:solidFill>
                <a:latin typeface="Modern No. 20" pitchFamily="18" charset="0"/>
              </a:rPr>
              <a:t>Thomas D. Rice</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s minstrel shows</a:t>
            </a:r>
          </a:p>
          <a:p>
            <a:pPr eaLnBrk="1" hangingPunct="1"/>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The Happy Slave</a:t>
            </a:r>
            <a:r>
              <a:rPr lang="en-US" altLang="en-US" sz="3600" smtClean="0">
                <a:solidFill>
                  <a:srgbClr val="996600"/>
                </a:solidFill>
                <a:latin typeface="Modern No. 20" pitchFamily="18" charset="0"/>
              </a:rPr>
              <a:t>”</a:t>
            </a:r>
            <a:endParaRPr lang="en-US" sz="3600" smtClean="0">
              <a:solidFill>
                <a:srgbClr val="996600"/>
              </a:solidFill>
              <a:latin typeface="Modern No. 20" pitchFamily="18" charset="0"/>
            </a:endParaRPr>
          </a:p>
        </p:txBody>
      </p:sp>
      <p:pic>
        <p:nvPicPr>
          <p:cNvPr id="56324" name="Picture 6" descr="Image:Jimcrow.jpg"/>
          <p:cNvPicPr>
            <a:picLocks noChangeAspect="1" noChangeArrowheads="1"/>
          </p:cNvPicPr>
          <p:nvPr/>
        </p:nvPicPr>
        <p:blipFill>
          <a:blip r:embed="rId3" cstate="print"/>
          <a:srcRect/>
          <a:stretch>
            <a:fillRect/>
          </a:stretch>
        </p:blipFill>
        <p:spPr bwMode="auto">
          <a:xfrm>
            <a:off x="5024438" y="1143000"/>
            <a:ext cx="4043362" cy="5638800"/>
          </a:xfrm>
          <a:prstGeom prst="rect">
            <a:avLst/>
          </a:prstGeom>
          <a:noFill/>
          <a:ln w="25400">
            <a:solidFill>
              <a:schemeClr val="tx1"/>
            </a:solidFill>
            <a:miter lim="800000"/>
            <a:headEnd/>
            <a:tailEnd/>
          </a:ln>
        </p:spPr>
      </p:pic>
      <p:pic>
        <p:nvPicPr>
          <p:cNvPr id="56325" name="Picture 8" descr="Jim Crow songbook, open to title page"/>
          <p:cNvPicPr>
            <a:picLocks noChangeAspect="1" noChangeArrowheads="1"/>
          </p:cNvPicPr>
          <p:nvPr/>
        </p:nvPicPr>
        <p:blipFill>
          <a:blip r:embed="rId4" cstate="print"/>
          <a:srcRect/>
          <a:stretch>
            <a:fillRect/>
          </a:stretch>
        </p:blipFill>
        <p:spPr bwMode="auto">
          <a:xfrm rot="-624222">
            <a:off x="3224213" y="4375150"/>
            <a:ext cx="3754437" cy="3044825"/>
          </a:xfrm>
          <a:prstGeom prst="rect">
            <a:avLst/>
          </a:prstGeom>
          <a:noFill/>
          <a:ln w="25400">
            <a:solidFill>
              <a:schemeClr val="tx1"/>
            </a:solidFill>
            <a:miter lim="800000"/>
            <a:headEnd/>
            <a:tailEnd/>
          </a:ln>
        </p:spPr>
      </p:pic>
      <p:sp>
        <p:nvSpPr>
          <p:cNvPr id="56326" name="Line 9"/>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7346"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Minstrel Shows &amp; Blackface</a:t>
            </a:r>
          </a:p>
        </p:txBody>
      </p:sp>
      <p:pic>
        <p:nvPicPr>
          <p:cNvPr id="57347" name="Picture 4" descr="Image:Minstrel PosterBillyVanWare.jpg"/>
          <p:cNvPicPr>
            <a:picLocks noChangeAspect="1" noChangeArrowheads="1"/>
          </p:cNvPicPr>
          <p:nvPr/>
        </p:nvPicPr>
        <p:blipFill>
          <a:blip r:embed="rId3" cstate="print"/>
          <a:srcRect/>
          <a:stretch>
            <a:fillRect/>
          </a:stretch>
        </p:blipFill>
        <p:spPr bwMode="auto">
          <a:xfrm>
            <a:off x="2209800" y="1017588"/>
            <a:ext cx="3733800" cy="2716212"/>
          </a:xfrm>
          <a:prstGeom prst="rect">
            <a:avLst/>
          </a:prstGeom>
          <a:noFill/>
          <a:ln w="25400">
            <a:solidFill>
              <a:schemeClr val="tx1"/>
            </a:solidFill>
            <a:miter lim="800000"/>
            <a:headEnd/>
            <a:tailEnd/>
          </a:ln>
        </p:spPr>
      </p:pic>
      <p:sp>
        <p:nvSpPr>
          <p:cNvPr id="57348"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57349" name="Picture 6" descr="Image:BlackfaceMinstrelsPostcard.jpg"/>
          <p:cNvPicPr>
            <a:picLocks noChangeAspect="1" noChangeArrowheads="1"/>
          </p:cNvPicPr>
          <p:nvPr/>
        </p:nvPicPr>
        <p:blipFill>
          <a:blip r:embed="rId4" cstate="print"/>
          <a:srcRect r="7727"/>
          <a:stretch>
            <a:fillRect/>
          </a:stretch>
        </p:blipFill>
        <p:spPr bwMode="auto">
          <a:xfrm>
            <a:off x="6096000" y="3276600"/>
            <a:ext cx="2695575" cy="3505200"/>
          </a:xfrm>
          <a:prstGeom prst="rect">
            <a:avLst/>
          </a:prstGeom>
          <a:noFill/>
          <a:ln w="25400">
            <a:solidFill>
              <a:schemeClr val="tx1"/>
            </a:solidFill>
            <a:miter lim="800000"/>
            <a:headEnd/>
            <a:tailEnd/>
          </a:ln>
        </p:spPr>
      </p:pic>
      <p:pic>
        <p:nvPicPr>
          <p:cNvPr id="57350" name="Picture 7" descr="Image:Bert Williams blackface 2.jpg"/>
          <p:cNvPicPr>
            <a:picLocks noChangeAspect="1" noChangeArrowheads="1"/>
          </p:cNvPicPr>
          <p:nvPr/>
        </p:nvPicPr>
        <p:blipFill>
          <a:blip r:embed="rId5" cstate="print"/>
          <a:srcRect/>
          <a:stretch>
            <a:fillRect/>
          </a:stretch>
        </p:blipFill>
        <p:spPr bwMode="auto">
          <a:xfrm>
            <a:off x="2209800" y="3929063"/>
            <a:ext cx="3733800" cy="2852737"/>
          </a:xfrm>
          <a:prstGeom prst="rect">
            <a:avLst/>
          </a:prstGeom>
          <a:noFill/>
          <a:ln w="25400">
            <a:solidFill>
              <a:schemeClr val="tx1"/>
            </a:solidFill>
            <a:miter lim="800000"/>
            <a:headEnd/>
            <a:tailEnd/>
          </a:ln>
        </p:spPr>
      </p:pic>
      <p:pic>
        <p:nvPicPr>
          <p:cNvPr id="57351" name="Picture 8" descr="Image:Picaninny Freeze.jpg"/>
          <p:cNvPicPr>
            <a:picLocks noChangeAspect="1" noChangeArrowheads="1"/>
          </p:cNvPicPr>
          <p:nvPr/>
        </p:nvPicPr>
        <p:blipFill>
          <a:blip r:embed="rId6" cstate="print"/>
          <a:srcRect/>
          <a:stretch>
            <a:fillRect/>
          </a:stretch>
        </p:blipFill>
        <p:spPr bwMode="auto">
          <a:xfrm>
            <a:off x="6096000" y="1017588"/>
            <a:ext cx="2667000" cy="2130425"/>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8370"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Jim Crow Laws</a:t>
            </a:r>
          </a:p>
        </p:txBody>
      </p:sp>
      <p:sp>
        <p:nvSpPr>
          <p:cNvPr id="58371" name="Rectangle 4"/>
          <p:cNvSpPr>
            <a:spLocks noGrp="1" noChangeArrowheads="1"/>
          </p:cNvSpPr>
          <p:nvPr>
            <p:ph type="body" idx="1"/>
          </p:nvPr>
        </p:nvSpPr>
        <p:spPr>
          <a:xfrm>
            <a:off x="1981200" y="1143000"/>
            <a:ext cx="7162800" cy="5486400"/>
          </a:xfrm>
        </p:spPr>
        <p:txBody>
          <a:bodyPr/>
          <a:lstStyle/>
          <a:p>
            <a:pPr eaLnBrk="1" hangingPunct="1"/>
            <a:r>
              <a:rPr lang="en-US" sz="3600" smtClean="0">
                <a:solidFill>
                  <a:srgbClr val="996600"/>
                </a:solidFill>
                <a:latin typeface="Modern No. 20" pitchFamily="18" charset="0"/>
              </a:rPr>
              <a:t>Segregation (</a:t>
            </a:r>
            <a:r>
              <a:rPr lang="en-US" sz="3600" i="1" smtClean="0">
                <a:solidFill>
                  <a:srgbClr val="996600"/>
                </a:solidFill>
                <a:latin typeface="Modern No. 20" pitchFamily="18" charset="0"/>
              </a:rPr>
              <a:t>Plessy</a:t>
            </a:r>
            <a:r>
              <a:rPr lang="en-US" sz="3600" smtClean="0">
                <a:solidFill>
                  <a:srgbClr val="996600"/>
                </a:solidFill>
                <a:latin typeface="Modern No. 20" pitchFamily="18" charset="0"/>
              </a:rPr>
              <a:t> decision)</a:t>
            </a:r>
          </a:p>
          <a:p>
            <a:pPr eaLnBrk="1" hangingPunct="1"/>
            <a:r>
              <a:rPr lang="en-US" sz="3600" smtClean="0">
                <a:solidFill>
                  <a:srgbClr val="996600"/>
                </a:solidFill>
                <a:latin typeface="Modern No. 20" pitchFamily="18" charset="0"/>
              </a:rPr>
              <a:t>Disfranchisement</a:t>
            </a:r>
          </a:p>
          <a:p>
            <a:pPr lvl="1" eaLnBrk="1" hangingPunct="1"/>
            <a:r>
              <a:rPr lang="en-US" sz="3200" smtClean="0">
                <a:solidFill>
                  <a:srgbClr val="996600"/>
                </a:solidFill>
                <a:latin typeface="Modern No. 20" pitchFamily="18" charset="0"/>
              </a:rPr>
              <a:t>Poll Tax</a:t>
            </a:r>
          </a:p>
          <a:p>
            <a:pPr lvl="1" eaLnBrk="1" hangingPunct="1"/>
            <a:r>
              <a:rPr lang="en-US" sz="3200" smtClean="0">
                <a:solidFill>
                  <a:srgbClr val="996600"/>
                </a:solidFill>
                <a:latin typeface="Modern No. 20" pitchFamily="18" charset="0"/>
              </a:rPr>
              <a:t>Literacy Test</a:t>
            </a:r>
          </a:p>
          <a:p>
            <a:pPr lvl="1" eaLnBrk="1" hangingPunct="1"/>
            <a:r>
              <a:rPr lang="en-US" sz="3200" smtClean="0">
                <a:solidFill>
                  <a:srgbClr val="996600"/>
                </a:solidFill>
                <a:latin typeface="Modern No. 20" pitchFamily="18" charset="0"/>
              </a:rPr>
              <a:t>Grandfather Clause</a:t>
            </a:r>
          </a:p>
        </p:txBody>
      </p:sp>
      <p:sp>
        <p:nvSpPr>
          <p:cNvPr id="58372"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58373" name="Picture 8" descr="Image:Jimcrow.jpg"/>
          <p:cNvPicPr>
            <a:picLocks noChangeAspect="1" noChangeArrowheads="1"/>
          </p:cNvPicPr>
          <p:nvPr/>
        </p:nvPicPr>
        <p:blipFill>
          <a:blip r:embed="rId3" cstate="print"/>
          <a:srcRect/>
          <a:stretch>
            <a:fillRect/>
          </a:stretch>
        </p:blipFill>
        <p:spPr bwMode="auto">
          <a:xfrm rot="389002">
            <a:off x="6148388" y="2286000"/>
            <a:ext cx="3224212" cy="44958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9394" name="Rectangle 5"/>
          <p:cNvSpPr>
            <a:spLocks noGrp="1" noChangeArrowheads="1"/>
          </p:cNvSpPr>
          <p:nvPr>
            <p:ph type="title"/>
          </p:nvPr>
        </p:nvSpPr>
        <p:spPr>
          <a:xfrm>
            <a:off x="1981200" y="76200"/>
            <a:ext cx="7162800" cy="1066800"/>
          </a:xfrm>
        </p:spPr>
        <p:txBody>
          <a:bodyPr/>
          <a:lstStyle/>
          <a:p>
            <a:pPr algn="l" eaLnBrk="1" hangingPunct="1"/>
            <a:r>
              <a:rPr lang="en-US" smtClean="0">
                <a:solidFill>
                  <a:srgbClr val="663300"/>
                </a:solidFill>
                <a:latin typeface="Modern No. 20" pitchFamily="18" charset="0"/>
              </a:rPr>
              <a:t>Segregation in Law &amp; Practice</a:t>
            </a:r>
          </a:p>
        </p:txBody>
      </p:sp>
      <p:sp>
        <p:nvSpPr>
          <p:cNvPr id="59395" name="Rectangle 6"/>
          <p:cNvSpPr>
            <a:spLocks noGrp="1" noChangeArrowheads="1"/>
          </p:cNvSpPr>
          <p:nvPr>
            <p:ph type="body" idx="1"/>
          </p:nvPr>
        </p:nvSpPr>
        <p:spPr>
          <a:xfrm>
            <a:off x="1981200" y="1143000"/>
            <a:ext cx="7162800" cy="5486400"/>
          </a:xfrm>
        </p:spPr>
        <p:txBody>
          <a:bodyPr/>
          <a:lstStyle/>
          <a:p>
            <a:pPr eaLnBrk="1" hangingPunct="1"/>
            <a:r>
              <a:rPr lang="en-US" sz="3600" i="1" smtClean="0">
                <a:solidFill>
                  <a:srgbClr val="996600"/>
                </a:solidFill>
                <a:latin typeface="Modern No. 20" pitchFamily="18" charset="0"/>
              </a:rPr>
              <a:t>De jure</a:t>
            </a:r>
            <a:r>
              <a:rPr lang="en-US" sz="3600" smtClean="0">
                <a:solidFill>
                  <a:srgbClr val="996600"/>
                </a:solidFill>
                <a:latin typeface="Modern No. 20" pitchFamily="18" charset="0"/>
              </a:rPr>
              <a:t> segregation</a:t>
            </a:r>
          </a:p>
          <a:p>
            <a:pPr lvl="1" eaLnBrk="1" hangingPunct="1"/>
            <a:r>
              <a:rPr lang="en-US" sz="3200" smtClean="0">
                <a:solidFill>
                  <a:srgbClr val="996600"/>
                </a:solidFill>
                <a:latin typeface="Modern No. 20" pitchFamily="18" charset="0"/>
              </a:rPr>
              <a:t>segregation </a:t>
            </a:r>
            <a:r>
              <a:rPr lang="en-US" altLang="en-US" sz="3200" smtClean="0">
                <a:solidFill>
                  <a:srgbClr val="996600"/>
                </a:solidFill>
                <a:latin typeface="Modern No. 20" pitchFamily="18" charset="0"/>
              </a:rPr>
              <a:t>“</a:t>
            </a:r>
            <a:r>
              <a:rPr lang="en-US" sz="3200" smtClean="0">
                <a:solidFill>
                  <a:srgbClr val="996600"/>
                </a:solidFill>
                <a:latin typeface="Modern No. 20" pitchFamily="18" charset="0"/>
              </a:rPr>
              <a:t>by law</a:t>
            </a:r>
            <a:r>
              <a:rPr lang="en-US" altLang="en-US" sz="3200" smtClean="0">
                <a:solidFill>
                  <a:srgbClr val="996600"/>
                </a:solidFill>
                <a:latin typeface="Modern No. 20" pitchFamily="18" charset="0"/>
              </a:rPr>
              <a:t>”</a:t>
            </a:r>
            <a:endParaRPr lang="en-US" sz="3200" smtClean="0">
              <a:solidFill>
                <a:srgbClr val="996600"/>
              </a:solidFill>
              <a:latin typeface="Modern No. 20" pitchFamily="18" charset="0"/>
            </a:endParaRPr>
          </a:p>
          <a:p>
            <a:pPr lvl="1" eaLnBrk="1" hangingPunct="1"/>
            <a:r>
              <a:rPr lang="en-US" sz="3200" smtClean="0">
                <a:solidFill>
                  <a:srgbClr val="996600"/>
                </a:solidFill>
                <a:latin typeface="Modern No. 20" pitchFamily="18" charset="0"/>
              </a:rPr>
              <a:t>common in south</a:t>
            </a:r>
          </a:p>
          <a:p>
            <a:pPr eaLnBrk="1" hangingPunct="1"/>
            <a:r>
              <a:rPr lang="en-US" sz="3600" i="1" smtClean="0">
                <a:solidFill>
                  <a:srgbClr val="996600"/>
                </a:solidFill>
                <a:latin typeface="Modern No. 20" pitchFamily="18" charset="0"/>
              </a:rPr>
              <a:t>De facto</a:t>
            </a:r>
            <a:r>
              <a:rPr lang="en-US" sz="3600" smtClean="0">
                <a:solidFill>
                  <a:srgbClr val="996600"/>
                </a:solidFill>
                <a:latin typeface="Modern No. 20" pitchFamily="18" charset="0"/>
              </a:rPr>
              <a:t> segregation</a:t>
            </a:r>
          </a:p>
          <a:p>
            <a:pPr lvl="1" eaLnBrk="1" hangingPunct="1"/>
            <a:r>
              <a:rPr lang="en-US" sz="3200" smtClean="0">
                <a:solidFill>
                  <a:srgbClr val="996600"/>
                </a:solidFill>
                <a:latin typeface="Modern No. 20" pitchFamily="18" charset="0"/>
              </a:rPr>
              <a:t>segregation </a:t>
            </a:r>
            <a:r>
              <a:rPr lang="en-US" altLang="en-US" sz="3200" smtClean="0">
                <a:solidFill>
                  <a:srgbClr val="996600"/>
                </a:solidFill>
                <a:latin typeface="Modern No. 20" pitchFamily="18" charset="0"/>
              </a:rPr>
              <a:t>“</a:t>
            </a:r>
            <a:r>
              <a:rPr lang="en-US" sz="3200" smtClean="0">
                <a:solidFill>
                  <a:srgbClr val="996600"/>
                </a:solidFill>
                <a:latin typeface="Modern No. 20" pitchFamily="18" charset="0"/>
              </a:rPr>
              <a:t>as a matter of fact</a:t>
            </a:r>
            <a:r>
              <a:rPr lang="en-US" altLang="en-US" sz="3200" smtClean="0">
                <a:solidFill>
                  <a:srgbClr val="996600"/>
                </a:solidFill>
                <a:latin typeface="Modern No. 20" pitchFamily="18" charset="0"/>
              </a:rPr>
              <a:t>”</a:t>
            </a:r>
            <a:endParaRPr lang="en-US" sz="3200" smtClean="0">
              <a:solidFill>
                <a:srgbClr val="996600"/>
              </a:solidFill>
              <a:latin typeface="Modern No. 20" pitchFamily="18" charset="0"/>
            </a:endParaRPr>
          </a:p>
          <a:p>
            <a:pPr lvl="1" eaLnBrk="1" hangingPunct="1"/>
            <a:r>
              <a:rPr lang="en-US" sz="3200" smtClean="0">
                <a:solidFill>
                  <a:srgbClr val="996600"/>
                </a:solidFill>
                <a:latin typeface="Modern No. 20" pitchFamily="18" charset="0"/>
              </a:rPr>
              <a:t>common in north &amp; south</a:t>
            </a:r>
          </a:p>
          <a:p>
            <a:pPr lvl="1" eaLnBrk="1" hangingPunct="1"/>
            <a:r>
              <a:rPr lang="en-US" sz="3200" smtClean="0">
                <a:solidFill>
                  <a:srgbClr val="996600"/>
                </a:solidFill>
                <a:latin typeface="Modern No. 20" pitchFamily="18" charset="0"/>
              </a:rPr>
              <a:t>often achieved by intimidation</a:t>
            </a:r>
          </a:p>
          <a:p>
            <a:pPr lvl="1" eaLnBrk="1" hangingPunct="1"/>
            <a:r>
              <a:rPr lang="en-US" sz="3200" smtClean="0">
                <a:solidFill>
                  <a:srgbClr val="996600"/>
                </a:solidFill>
                <a:latin typeface="Modern No. 20" pitchFamily="18" charset="0"/>
              </a:rPr>
              <a:t>continues today</a:t>
            </a:r>
          </a:p>
        </p:txBody>
      </p:sp>
      <p:sp>
        <p:nvSpPr>
          <p:cNvPr id="59396"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144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Homer Plessy</a:t>
            </a:r>
          </a:p>
        </p:txBody>
      </p:sp>
      <p:pic>
        <p:nvPicPr>
          <p:cNvPr id="61443" name="Picture 6" descr="plessy2"/>
          <p:cNvPicPr>
            <a:picLocks noChangeAspect="1" noChangeArrowheads="1"/>
          </p:cNvPicPr>
          <p:nvPr/>
        </p:nvPicPr>
        <p:blipFill>
          <a:blip r:embed="rId3" cstate="print"/>
          <a:srcRect/>
          <a:stretch>
            <a:fillRect/>
          </a:stretch>
        </p:blipFill>
        <p:spPr bwMode="auto">
          <a:xfrm>
            <a:off x="2057400" y="1066800"/>
            <a:ext cx="5608638" cy="5715000"/>
          </a:xfrm>
          <a:prstGeom prst="rect">
            <a:avLst/>
          </a:prstGeom>
          <a:noFill/>
          <a:ln w="25400">
            <a:solidFill>
              <a:schemeClr val="tx1"/>
            </a:solidFill>
            <a:miter lim="800000"/>
            <a:headEnd/>
            <a:tailEnd/>
          </a:ln>
        </p:spPr>
      </p:pic>
      <p:sp>
        <p:nvSpPr>
          <p:cNvPr id="61444" name="Line 9"/>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61445" name="Picture 11" descr="PLESSY"/>
          <p:cNvPicPr>
            <a:picLocks noChangeAspect="1" noChangeArrowheads="1"/>
          </p:cNvPicPr>
          <p:nvPr/>
        </p:nvPicPr>
        <p:blipFill>
          <a:blip r:embed="rId4" cstate="print"/>
          <a:srcRect/>
          <a:stretch>
            <a:fillRect/>
          </a:stretch>
        </p:blipFill>
        <p:spPr bwMode="auto">
          <a:xfrm rot="442629">
            <a:off x="5915025" y="4508500"/>
            <a:ext cx="3251200" cy="2039938"/>
          </a:xfrm>
          <a:prstGeom prst="rect">
            <a:avLst/>
          </a:prstGeom>
          <a:noFill/>
          <a:ln w="25400">
            <a:solidFill>
              <a:schemeClr val="tx1"/>
            </a:solidFill>
            <a:miter lim="800000"/>
            <a:headEnd/>
            <a:tailEnd/>
          </a:ln>
        </p:spPr>
      </p:pic>
      <p:pic>
        <p:nvPicPr>
          <p:cNvPr id="61446" name="Picture 13" descr="plessy"/>
          <p:cNvPicPr>
            <a:picLocks noChangeAspect="1" noChangeArrowheads="1"/>
          </p:cNvPicPr>
          <p:nvPr/>
        </p:nvPicPr>
        <p:blipFill>
          <a:blip r:embed="rId5" cstate="print"/>
          <a:srcRect/>
          <a:stretch>
            <a:fillRect/>
          </a:stretch>
        </p:blipFill>
        <p:spPr bwMode="auto">
          <a:xfrm rot="644518">
            <a:off x="7429500" y="228600"/>
            <a:ext cx="1714500" cy="2009775"/>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52400" y="2133600"/>
            <a:ext cx="8839200" cy="26670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The New South</a:t>
            </a:r>
            <a:endParaRPr lang="en-US" sz="4000"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2466" name="Rectangle 3"/>
          <p:cNvSpPr>
            <a:spLocks noGrp="1" noChangeArrowheads="1"/>
          </p:cNvSpPr>
          <p:nvPr>
            <p:ph type="title"/>
          </p:nvPr>
        </p:nvSpPr>
        <p:spPr>
          <a:xfrm>
            <a:off x="1981200" y="76200"/>
            <a:ext cx="7162800" cy="1066800"/>
          </a:xfrm>
        </p:spPr>
        <p:txBody>
          <a:bodyPr/>
          <a:lstStyle/>
          <a:p>
            <a:pPr algn="l" eaLnBrk="1" hangingPunct="1"/>
            <a:r>
              <a:rPr lang="en-US" sz="5400" i="1" smtClean="0">
                <a:solidFill>
                  <a:srgbClr val="663300"/>
                </a:solidFill>
                <a:latin typeface="Modern No. 20" pitchFamily="18" charset="0"/>
              </a:rPr>
              <a:t>Plessy v. Ferguson</a:t>
            </a:r>
            <a:r>
              <a:rPr lang="en-US" sz="5400" smtClean="0">
                <a:solidFill>
                  <a:srgbClr val="663300"/>
                </a:solidFill>
                <a:latin typeface="Modern No. 20" pitchFamily="18" charset="0"/>
              </a:rPr>
              <a:t> (1896)</a:t>
            </a:r>
            <a:endParaRPr lang="en-US" sz="4800" smtClean="0">
              <a:solidFill>
                <a:srgbClr val="663300"/>
              </a:solidFill>
              <a:latin typeface="Modern No. 20" pitchFamily="18" charset="0"/>
            </a:endParaRPr>
          </a:p>
        </p:txBody>
      </p:sp>
      <p:sp>
        <p:nvSpPr>
          <p:cNvPr id="62467"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62468" name="Picture 4" descr="http://www.youtube.com/yt/brand/media/image/YouTube-logo-full_color.png">
            <a:hlinkClick r:id="rId3"/>
          </p:cNvPr>
          <p:cNvPicPr>
            <a:picLocks noChangeAspect="1" noChangeArrowheads="1"/>
          </p:cNvPicPr>
          <p:nvPr/>
        </p:nvPicPr>
        <p:blipFill>
          <a:blip r:embed="rId4" cstate="print"/>
          <a:srcRect/>
          <a:stretch>
            <a:fillRect/>
          </a:stretch>
        </p:blipFill>
        <p:spPr bwMode="auto">
          <a:xfrm>
            <a:off x="2514600" y="1819275"/>
            <a:ext cx="6019800" cy="3743325"/>
          </a:xfrm>
          <a:prstGeom prst="rect">
            <a:avLst/>
          </a:prstGeom>
          <a:solidFill>
            <a:schemeClr val="bg1"/>
          </a:solid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3490" name="Rectangle 3"/>
          <p:cNvSpPr>
            <a:spLocks noGrp="1" noChangeArrowheads="1"/>
          </p:cNvSpPr>
          <p:nvPr>
            <p:ph type="title"/>
          </p:nvPr>
        </p:nvSpPr>
        <p:spPr>
          <a:xfrm>
            <a:off x="1981200" y="76200"/>
            <a:ext cx="7162800" cy="1066800"/>
          </a:xfrm>
        </p:spPr>
        <p:txBody>
          <a:bodyPr/>
          <a:lstStyle/>
          <a:p>
            <a:pPr algn="l" eaLnBrk="1" hangingPunct="1"/>
            <a:r>
              <a:rPr lang="en-US" sz="5400" i="1" smtClean="0">
                <a:solidFill>
                  <a:srgbClr val="663300"/>
                </a:solidFill>
                <a:latin typeface="Modern No. 20" pitchFamily="18" charset="0"/>
              </a:rPr>
              <a:t>Plessy v. Ferguson</a:t>
            </a:r>
            <a:r>
              <a:rPr lang="en-US" sz="5400" smtClean="0">
                <a:solidFill>
                  <a:srgbClr val="663300"/>
                </a:solidFill>
                <a:latin typeface="Modern No. 20" pitchFamily="18" charset="0"/>
              </a:rPr>
              <a:t> (1896)</a:t>
            </a:r>
          </a:p>
        </p:txBody>
      </p:sp>
      <p:pic>
        <p:nvPicPr>
          <p:cNvPr id="63491" name="Picture 7" descr="c_08a"/>
          <p:cNvPicPr>
            <a:picLocks noChangeAspect="1" noChangeArrowheads="1"/>
          </p:cNvPicPr>
          <p:nvPr/>
        </p:nvPicPr>
        <p:blipFill>
          <a:blip r:embed="rId3" cstate="print"/>
          <a:srcRect/>
          <a:stretch>
            <a:fillRect/>
          </a:stretch>
        </p:blipFill>
        <p:spPr bwMode="auto">
          <a:xfrm>
            <a:off x="2057400" y="1066800"/>
            <a:ext cx="4191000" cy="2794000"/>
          </a:xfrm>
          <a:prstGeom prst="rect">
            <a:avLst/>
          </a:prstGeom>
          <a:noFill/>
          <a:ln w="25400">
            <a:solidFill>
              <a:schemeClr val="tx1"/>
            </a:solidFill>
            <a:miter lim="800000"/>
            <a:headEnd/>
            <a:tailEnd/>
          </a:ln>
        </p:spPr>
      </p:pic>
      <p:sp>
        <p:nvSpPr>
          <p:cNvPr id="63492" name="Rectangle 9"/>
          <p:cNvSpPr>
            <a:spLocks noGrp="1" noChangeArrowheads="1"/>
          </p:cNvSpPr>
          <p:nvPr>
            <p:ph type="body" idx="1"/>
          </p:nvPr>
        </p:nvSpPr>
        <p:spPr>
          <a:xfrm>
            <a:off x="1981200" y="3810000"/>
            <a:ext cx="4038600" cy="3048000"/>
          </a:xfrm>
          <a:noFill/>
        </p:spPr>
        <p:txBody>
          <a:bodyPr/>
          <a:lstStyle/>
          <a:p>
            <a:pPr eaLnBrk="1" hangingPunct="1">
              <a:lnSpc>
                <a:spcPct val="90000"/>
              </a:lnSpc>
            </a:pPr>
            <a:r>
              <a:rPr lang="en-US" sz="4000" smtClean="0">
                <a:solidFill>
                  <a:srgbClr val="996600"/>
                </a:solidFill>
                <a:latin typeface="Modern No. 20" pitchFamily="18" charset="0"/>
              </a:rPr>
              <a:t>7-1 decision</a:t>
            </a:r>
          </a:p>
          <a:p>
            <a:pPr eaLnBrk="1" hangingPunct="1">
              <a:lnSpc>
                <a:spcPct val="90000"/>
              </a:lnSpc>
            </a:pPr>
            <a:r>
              <a:rPr lang="en-US" sz="4000" smtClean="0">
                <a:solidFill>
                  <a:srgbClr val="996600"/>
                </a:solidFill>
                <a:latin typeface="Modern No. 20" pitchFamily="18" charset="0"/>
              </a:rPr>
              <a:t>Precedent for civil rights cases for nearly 50 years</a:t>
            </a:r>
          </a:p>
        </p:txBody>
      </p:sp>
      <p:sp>
        <p:nvSpPr>
          <p:cNvPr id="63493" name="Line 10"/>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63494" name="Picture 5" descr="Plessy v. Ferguson"/>
          <p:cNvPicPr>
            <a:picLocks noChangeAspect="1" noChangeArrowheads="1"/>
          </p:cNvPicPr>
          <p:nvPr/>
        </p:nvPicPr>
        <p:blipFill>
          <a:blip r:embed="rId4" cstate="print"/>
          <a:srcRect/>
          <a:stretch>
            <a:fillRect/>
          </a:stretch>
        </p:blipFill>
        <p:spPr bwMode="auto">
          <a:xfrm rot="353159">
            <a:off x="6067425" y="1752600"/>
            <a:ext cx="3000375" cy="49530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0" descr="MPj02890670000[1]"/>
          <p:cNvPicPr>
            <a:picLocks noChangeAspect="1" noChangeArrowheads="1"/>
          </p:cNvPicPr>
          <p:nvPr/>
        </p:nvPicPr>
        <p:blipFill>
          <a:blip r:embed="rId2" cstate="print"/>
          <a:srcRect r="8725"/>
          <a:stretch>
            <a:fillRect/>
          </a:stretch>
        </p:blipFill>
        <p:spPr bwMode="auto">
          <a:xfrm>
            <a:off x="5802313" y="1295400"/>
            <a:ext cx="3238500" cy="5334000"/>
          </a:xfrm>
          <a:prstGeom prst="rect">
            <a:avLst/>
          </a:prstGeom>
          <a:noFill/>
          <a:ln w="25400">
            <a:solidFill>
              <a:schemeClr val="tx1"/>
            </a:solidFill>
            <a:miter lim="800000"/>
            <a:headEnd/>
            <a:tailEnd/>
          </a:ln>
        </p:spPr>
      </p:pic>
      <p:pic>
        <p:nvPicPr>
          <p:cNvPr id="64514" name="Picture 9" descr="Image:Seal of the United States Supreme Court.png"/>
          <p:cNvPicPr>
            <a:picLocks noChangeAspect="1" noChangeArrowheads="1"/>
          </p:cNvPicPr>
          <p:nvPr/>
        </p:nvPicPr>
        <p:blipFill>
          <a:blip r:embed="rId3" cstate="print"/>
          <a:srcRect/>
          <a:stretch>
            <a:fillRect/>
          </a:stretch>
        </p:blipFill>
        <p:spPr bwMode="auto">
          <a:xfrm>
            <a:off x="5867400" y="1371600"/>
            <a:ext cx="1295400" cy="1295400"/>
          </a:xfrm>
          <a:prstGeom prst="rect">
            <a:avLst/>
          </a:prstGeom>
          <a:noFill/>
          <a:ln w="9525">
            <a:noFill/>
            <a:miter lim="800000"/>
            <a:headEnd/>
            <a:tailEnd/>
          </a:ln>
        </p:spPr>
      </p:pic>
      <p:pic>
        <p:nvPicPr>
          <p:cNvPr id="64515" name="Picture 2" descr="ColoredDrinking"/>
          <p:cNvPicPr>
            <a:picLocks noChangeAspect="1" noChangeArrowheads="1"/>
          </p:cNvPicPr>
          <p:nvPr/>
        </p:nvPicPr>
        <p:blipFill>
          <a:blip r:embed="rId4"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4516" name="Rectangle 3"/>
          <p:cNvSpPr>
            <a:spLocks noGrp="1" noChangeArrowheads="1"/>
          </p:cNvSpPr>
          <p:nvPr>
            <p:ph type="title"/>
          </p:nvPr>
        </p:nvSpPr>
        <p:spPr>
          <a:xfrm>
            <a:off x="1981200" y="76200"/>
            <a:ext cx="7162800" cy="1066800"/>
          </a:xfrm>
        </p:spPr>
        <p:txBody>
          <a:bodyPr/>
          <a:lstStyle/>
          <a:p>
            <a:pPr algn="l" eaLnBrk="1" hangingPunct="1"/>
            <a:r>
              <a:rPr lang="en-US" sz="5400" i="1" smtClean="0">
                <a:solidFill>
                  <a:srgbClr val="663300"/>
                </a:solidFill>
                <a:latin typeface="Modern No. 20" pitchFamily="18" charset="0"/>
              </a:rPr>
              <a:t>Plessy v. Ferguson</a:t>
            </a:r>
            <a:r>
              <a:rPr lang="en-US" sz="5400" smtClean="0">
                <a:solidFill>
                  <a:srgbClr val="663300"/>
                </a:solidFill>
                <a:latin typeface="Modern No. 20" pitchFamily="18" charset="0"/>
              </a:rPr>
              <a:t> (1896)</a:t>
            </a:r>
          </a:p>
        </p:txBody>
      </p:sp>
      <p:sp>
        <p:nvSpPr>
          <p:cNvPr id="64517" name="Rectangle 4"/>
          <p:cNvSpPr>
            <a:spLocks noGrp="1" noChangeArrowheads="1"/>
          </p:cNvSpPr>
          <p:nvPr>
            <p:ph type="body" idx="1"/>
          </p:nvPr>
        </p:nvSpPr>
        <p:spPr>
          <a:xfrm>
            <a:off x="1981200" y="1143000"/>
            <a:ext cx="3733800" cy="5486400"/>
          </a:xfrm>
        </p:spPr>
        <p:txBody>
          <a:bodyPr/>
          <a:lstStyle/>
          <a:p>
            <a:pPr eaLnBrk="1" hangingPunct="1"/>
            <a:r>
              <a:rPr lang="en-US" smtClean="0">
                <a:solidFill>
                  <a:srgbClr val="996600"/>
                </a:solidFill>
                <a:latin typeface="Modern No. 20" pitchFamily="18" charset="0"/>
              </a:rPr>
              <a:t>14</a:t>
            </a:r>
            <a:r>
              <a:rPr lang="en-US" baseline="30000" smtClean="0">
                <a:solidFill>
                  <a:srgbClr val="996600"/>
                </a:solidFill>
                <a:latin typeface="Modern No. 20" pitchFamily="18" charset="0"/>
              </a:rPr>
              <a:t>th</a:t>
            </a:r>
            <a:r>
              <a:rPr lang="en-US" smtClean="0">
                <a:solidFill>
                  <a:srgbClr val="996600"/>
                </a:solidFill>
                <a:latin typeface="Modern No. 20" pitchFamily="18" charset="0"/>
              </a:rPr>
              <a:t> Amendment</a:t>
            </a:r>
          </a:p>
          <a:p>
            <a:pPr eaLnBrk="1" hangingPunct="1"/>
            <a:r>
              <a:rPr lang="en-US" smtClean="0">
                <a:solidFill>
                  <a:srgbClr val="996600"/>
                </a:solidFill>
                <a:latin typeface="Modern No. 20" pitchFamily="18" charset="0"/>
              </a:rPr>
              <a:t>Supreme Court decision</a:t>
            </a:r>
          </a:p>
          <a:p>
            <a:pPr lvl="1" eaLnBrk="1" hangingPunct="1"/>
            <a:r>
              <a:rPr lang="en-US" smtClean="0">
                <a:solidFill>
                  <a:srgbClr val="996600"/>
                </a:solidFill>
                <a:latin typeface="Modern No. 20" pitchFamily="18" charset="0"/>
              </a:rPr>
              <a:t>Segregation is not unconstitutional</a:t>
            </a:r>
          </a:p>
          <a:p>
            <a:pPr lvl="1" eaLnBrk="1" hangingPunct="1"/>
            <a:r>
              <a:rPr lang="en-US" altLang="en-US" smtClean="0">
                <a:solidFill>
                  <a:srgbClr val="996600"/>
                </a:solidFill>
                <a:latin typeface="Modern No. 20" pitchFamily="18" charset="0"/>
              </a:rPr>
              <a:t>“</a:t>
            </a:r>
            <a:r>
              <a:rPr lang="en-US" smtClean="0">
                <a:solidFill>
                  <a:srgbClr val="996600"/>
                </a:solidFill>
                <a:latin typeface="Modern No. 20" pitchFamily="18" charset="0"/>
              </a:rPr>
              <a:t>Separate but equal</a:t>
            </a:r>
            <a:r>
              <a:rPr lang="en-US" altLang="en-US" smtClean="0">
                <a:solidFill>
                  <a:srgbClr val="996600"/>
                </a:solidFill>
                <a:latin typeface="Modern No. 20" pitchFamily="18" charset="0"/>
              </a:rPr>
              <a:t>”</a:t>
            </a:r>
            <a:r>
              <a:rPr lang="en-US" smtClean="0">
                <a:solidFill>
                  <a:srgbClr val="996600"/>
                </a:solidFill>
                <a:latin typeface="Modern No. 20" pitchFamily="18" charset="0"/>
              </a:rPr>
              <a:t> standard</a:t>
            </a:r>
          </a:p>
          <a:p>
            <a:pPr lvl="1" eaLnBrk="1" hangingPunct="1"/>
            <a:r>
              <a:rPr lang="en-US" smtClean="0">
                <a:solidFill>
                  <a:srgbClr val="996600"/>
                </a:solidFill>
                <a:latin typeface="Modern No. 20" pitchFamily="18" charset="0"/>
              </a:rPr>
              <a:t>Standing precedent until </a:t>
            </a:r>
            <a:r>
              <a:rPr lang="en-US" i="1" smtClean="0">
                <a:solidFill>
                  <a:srgbClr val="996600"/>
                </a:solidFill>
                <a:latin typeface="Modern No. 20" pitchFamily="18" charset="0"/>
              </a:rPr>
              <a:t>Brown v. Board</a:t>
            </a:r>
            <a:r>
              <a:rPr lang="en-US" smtClean="0">
                <a:solidFill>
                  <a:srgbClr val="996600"/>
                </a:solidFill>
                <a:latin typeface="Modern No. 20" pitchFamily="18" charset="0"/>
              </a:rPr>
              <a:t>, 1954</a:t>
            </a:r>
          </a:p>
        </p:txBody>
      </p:sp>
      <p:sp>
        <p:nvSpPr>
          <p:cNvPr id="64518" name="Line 12"/>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5538"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Segregation</a:t>
            </a:r>
          </a:p>
        </p:txBody>
      </p:sp>
      <p:pic>
        <p:nvPicPr>
          <p:cNvPr id="65539" name="Picture 5" descr="Rex_theatre"/>
          <p:cNvPicPr>
            <a:picLocks noChangeAspect="1" noChangeArrowheads="1"/>
          </p:cNvPicPr>
          <p:nvPr/>
        </p:nvPicPr>
        <p:blipFill>
          <a:blip r:embed="rId3" cstate="print"/>
          <a:srcRect l="13208" r="3773"/>
          <a:stretch>
            <a:fillRect/>
          </a:stretch>
        </p:blipFill>
        <p:spPr bwMode="auto">
          <a:xfrm>
            <a:off x="5411788" y="152400"/>
            <a:ext cx="3579812" cy="3733800"/>
          </a:xfrm>
          <a:prstGeom prst="rect">
            <a:avLst/>
          </a:prstGeom>
          <a:noFill/>
          <a:ln w="25400">
            <a:solidFill>
              <a:schemeClr val="tx1"/>
            </a:solidFill>
            <a:miter lim="800000"/>
            <a:headEnd/>
            <a:tailEnd/>
          </a:ln>
        </p:spPr>
      </p:pic>
      <p:sp>
        <p:nvSpPr>
          <p:cNvPr id="65540"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65541" name="Picture 7" descr="Text book stamp"/>
          <p:cNvPicPr>
            <a:picLocks noChangeAspect="1" noChangeArrowheads="1"/>
          </p:cNvPicPr>
          <p:nvPr/>
        </p:nvPicPr>
        <p:blipFill>
          <a:blip r:embed="rId4" cstate="print"/>
          <a:srcRect l="4990" t="10356" r="5197" b="6796"/>
          <a:stretch>
            <a:fillRect/>
          </a:stretch>
        </p:blipFill>
        <p:spPr bwMode="auto">
          <a:xfrm>
            <a:off x="1981200" y="3124200"/>
            <a:ext cx="6172200" cy="3657600"/>
          </a:xfrm>
          <a:prstGeom prst="rect">
            <a:avLst/>
          </a:prstGeom>
          <a:noFill/>
          <a:ln w="25400">
            <a:solidFill>
              <a:schemeClr val="tx1"/>
            </a:solidFill>
            <a:miter lim="800000"/>
            <a:headEnd/>
            <a:tailEnd/>
          </a:ln>
        </p:spPr>
      </p:pic>
      <p:pic>
        <p:nvPicPr>
          <p:cNvPr id="65542" name="Picture 9" descr="Sign, “For Rent to Colored”"/>
          <p:cNvPicPr>
            <a:picLocks noChangeAspect="1" noChangeArrowheads="1"/>
          </p:cNvPicPr>
          <p:nvPr/>
        </p:nvPicPr>
        <p:blipFill>
          <a:blip r:embed="rId5" cstate="print"/>
          <a:srcRect/>
          <a:stretch>
            <a:fillRect/>
          </a:stretch>
        </p:blipFill>
        <p:spPr bwMode="auto">
          <a:xfrm>
            <a:off x="2362200" y="1376363"/>
            <a:ext cx="2895600" cy="1595437"/>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6562"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Segregated Schoolhouse</a:t>
            </a:r>
          </a:p>
        </p:txBody>
      </p:sp>
      <p:sp>
        <p:nvSpPr>
          <p:cNvPr id="66563"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66564" name="Picture 6" descr="fairclough_fig01b"/>
          <p:cNvPicPr>
            <a:picLocks noChangeAspect="1" noChangeArrowheads="1"/>
          </p:cNvPicPr>
          <p:nvPr/>
        </p:nvPicPr>
        <p:blipFill>
          <a:blip r:embed="rId3" cstate="print"/>
          <a:srcRect/>
          <a:stretch>
            <a:fillRect/>
          </a:stretch>
        </p:blipFill>
        <p:spPr bwMode="auto">
          <a:xfrm>
            <a:off x="1981200" y="1219200"/>
            <a:ext cx="6953250" cy="51816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68610"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Poll Tax &amp; Literacy Test</a:t>
            </a:r>
          </a:p>
        </p:txBody>
      </p:sp>
      <p:pic>
        <p:nvPicPr>
          <p:cNvPr id="68611" name="Picture 5" descr="poll-tax-reciept"/>
          <p:cNvPicPr>
            <a:picLocks noChangeAspect="1" noChangeArrowheads="1"/>
          </p:cNvPicPr>
          <p:nvPr/>
        </p:nvPicPr>
        <p:blipFill>
          <a:blip r:embed="rId3" cstate="print"/>
          <a:srcRect/>
          <a:stretch>
            <a:fillRect/>
          </a:stretch>
        </p:blipFill>
        <p:spPr bwMode="auto">
          <a:xfrm>
            <a:off x="1981200" y="1535113"/>
            <a:ext cx="7010400" cy="3570287"/>
          </a:xfrm>
          <a:prstGeom prst="rect">
            <a:avLst/>
          </a:prstGeom>
          <a:noFill/>
          <a:ln w="25400">
            <a:solidFill>
              <a:schemeClr val="tx1"/>
            </a:solidFill>
            <a:miter lim="800000"/>
            <a:headEnd/>
            <a:tailEnd/>
          </a:ln>
        </p:spPr>
      </p:pic>
      <p:sp>
        <p:nvSpPr>
          <p:cNvPr id="68612"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
        <p:nvSpPr>
          <p:cNvPr id="68613" name="Text Box 7"/>
          <p:cNvSpPr txBox="1">
            <a:spLocks noChangeArrowheads="1"/>
          </p:cNvSpPr>
          <p:nvPr/>
        </p:nvSpPr>
        <p:spPr bwMode="auto">
          <a:xfrm>
            <a:off x="1981200" y="5334000"/>
            <a:ext cx="6858000" cy="1077913"/>
          </a:xfrm>
          <a:prstGeom prst="rect">
            <a:avLst/>
          </a:prstGeom>
          <a:noFill/>
          <a:ln w="9525">
            <a:noFill/>
            <a:miter lim="800000"/>
            <a:headEnd/>
            <a:tailEnd/>
          </a:ln>
        </p:spPr>
        <p:txBody>
          <a:bodyPr>
            <a:spAutoFit/>
          </a:bodyPr>
          <a:lstStyle/>
          <a:p>
            <a:pPr algn="ctr">
              <a:spcBef>
                <a:spcPct val="50000"/>
              </a:spcBef>
            </a:pPr>
            <a:r>
              <a:rPr lang="en-US" altLang="en-US" sz="3200">
                <a:solidFill>
                  <a:srgbClr val="996600"/>
                </a:solidFill>
              </a:rPr>
              <a:t>“</a:t>
            </a:r>
            <a:r>
              <a:rPr lang="en-US" sz="3200">
                <a:solidFill>
                  <a:srgbClr val="996600"/>
                </a:solidFill>
              </a:rPr>
              <a:t>Grandfather clauses</a:t>
            </a:r>
            <a:r>
              <a:rPr lang="en-US" altLang="en-US" sz="3200">
                <a:solidFill>
                  <a:srgbClr val="996600"/>
                </a:solidFill>
              </a:rPr>
              <a:t>”</a:t>
            </a:r>
            <a:r>
              <a:rPr lang="en-US" sz="3200">
                <a:solidFill>
                  <a:srgbClr val="996600"/>
                </a:solidFill>
              </a:rPr>
              <a:t> exempted many whites from these requirements</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1682"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Jim Crow Segregation</a:t>
            </a:r>
          </a:p>
        </p:txBody>
      </p:sp>
      <p:sp>
        <p:nvSpPr>
          <p:cNvPr id="71683" name="Rectangle 4"/>
          <p:cNvSpPr>
            <a:spLocks noGrp="1" noChangeArrowheads="1"/>
          </p:cNvSpPr>
          <p:nvPr>
            <p:ph type="body" idx="1"/>
          </p:nvPr>
        </p:nvSpPr>
        <p:spPr>
          <a:xfrm>
            <a:off x="1981200" y="1143000"/>
            <a:ext cx="6934200" cy="5715000"/>
          </a:xfrm>
        </p:spPr>
        <p:txBody>
          <a:bodyPr/>
          <a:lstStyle/>
          <a:p>
            <a:pPr eaLnBrk="1" hangingPunct="1"/>
            <a:r>
              <a:rPr lang="en-US" sz="2400" smtClean="0">
                <a:solidFill>
                  <a:srgbClr val="996600"/>
                </a:solidFill>
                <a:latin typeface="Modern No. 20" pitchFamily="18" charset="0"/>
              </a:rPr>
              <a:t>Racial Stereotypes</a:t>
            </a:r>
          </a:p>
          <a:p>
            <a:pPr lvl="1" eaLnBrk="1" hangingPunct="1"/>
            <a:r>
              <a:rPr lang="en-US" sz="1800" smtClean="0">
                <a:solidFill>
                  <a:srgbClr val="996600"/>
                </a:solidFill>
                <a:latin typeface="Modern No. 20" pitchFamily="18" charset="0"/>
              </a:rPr>
              <a:t>Jim Crow: happy, carefree days of slavery</a:t>
            </a:r>
          </a:p>
          <a:p>
            <a:pPr lvl="1" eaLnBrk="1" hangingPunct="1"/>
            <a:r>
              <a:rPr lang="en-US" sz="1800" smtClean="0">
                <a:solidFill>
                  <a:srgbClr val="996600"/>
                </a:solidFill>
                <a:latin typeface="Modern No. 20" pitchFamily="18" charset="0"/>
              </a:rPr>
              <a:t>Minstrel shows: blackface &amp; buffoonery</a:t>
            </a:r>
          </a:p>
          <a:p>
            <a:pPr eaLnBrk="1" hangingPunct="1"/>
            <a:r>
              <a:rPr lang="en-US" sz="2400" smtClean="0">
                <a:solidFill>
                  <a:srgbClr val="996600"/>
                </a:solidFill>
                <a:latin typeface="Modern No. 20" pitchFamily="18" charset="0"/>
              </a:rPr>
              <a:t>Challenging Segregation</a:t>
            </a:r>
          </a:p>
          <a:p>
            <a:pPr lvl="1" eaLnBrk="1" hangingPunct="1"/>
            <a:r>
              <a:rPr lang="en-US" sz="1800" smtClean="0">
                <a:solidFill>
                  <a:srgbClr val="996600"/>
                </a:solidFill>
                <a:latin typeface="Modern No. 20" pitchFamily="18" charset="0"/>
              </a:rPr>
              <a:t>Ida Tarbell: civil disobedience against railcar segregation</a:t>
            </a:r>
          </a:p>
          <a:p>
            <a:pPr lvl="1" eaLnBrk="1" hangingPunct="1"/>
            <a:r>
              <a:rPr lang="en-US" sz="1800" i="1" smtClean="0">
                <a:solidFill>
                  <a:srgbClr val="996600"/>
                </a:solidFill>
                <a:latin typeface="Modern No. 20" pitchFamily="18" charset="0"/>
              </a:rPr>
              <a:t>Plessy v. Ferguson</a:t>
            </a:r>
            <a:r>
              <a:rPr lang="en-US" sz="1800" smtClean="0">
                <a:solidFill>
                  <a:srgbClr val="996600"/>
                </a:solidFill>
                <a:latin typeface="Modern No. 20" pitchFamily="18" charset="0"/>
              </a:rPr>
              <a:t>, 1896: Supreme Court legalized segregation under </a:t>
            </a:r>
            <a:r>
              <a:rPr lang="en-US" altLang="en-US" sz="1800" smtClean="0">
                <a:solidFill>
                  <a:srgbClr val="996600"/>
                </a:solidFill>
                <a:latin typeface="Modern No. 20" pitchFamily="18" charset="0"/>
              </a:rPr>
              <a:t>“</a:t>
            </a:r>
            <a:r>
              <a:rPr lang="en-US" sz="1800" smtClean="0">
                <a:solidFill>
                  <a:srgbClr val="996600"/>
                </a:solidFill>
                <a:latin typeface="Modern No. 20" pitchFamily="18" charset="0"/>
              </a:rPr>
              <a:t>separate but equal</a:t>
            </a:r>
            <a:r>
              <a:rPr lang="en-US" altLang="en-US" sz="1800" smtClean="0">
                <a:solidFill>
                  <a:srgbClr val="996600"/>
                </a:solidFill>
                <a:latin typeface="Modern No. 20" pitchFamily="18" charset="0"/>
              </a:rPr>
              <a:t>”</a:t>
            </a:r>
            <a:r>
              <a:rPr lang="en-US" sz="1800" smtClean="0">
                <a:solidFill>
                  <a:srgbClr val="996600"/>
                </a:solidFill>
                <a:latin typeface="Modern No. 20" pitchFamily="18" charset="0"/>
              </a:rPr>
              <a:t> doctrine… lasted until </a:t>
            </a:r>
            <a:r>
              <a:rPr lang="en-US" sz="1800" i="1" smtClean="0">
                <a:solidFill>
                  <a:srgbClr val="996600"/>
                </a:solidFill>
                <a:latin typeface="Modern No. 20" pitchFamily="18" charset="0"/>
              </a:rPr>
              <a:t>Brown v. Board</a:t>
            </a:r>
            <a:r>
              <a:rPr lang="en-US" sz="1800" smtClean="0">
                <a:solidFill>
                  <a:srgbClr val="996600"/>
                </a:solidFill>
                <a:latin typeface="Modern No. 20" pitchFamily="18" charset="0"/>
              </a:rPr>
              <a:t>, 1954</a:t>
            </a:r>
          </a:p>
          <a:p>
            <a:pPr eaLnBrk="1" hangingPunct="1"/>
            <a:r>
              <a:rPr lang="en-US" sz="2400" smtClean="0">
                <a:solidFill>
                  <a:srgbClr val="996600"/>
                </a:solidFill>
                <a:latin typeface="Modern No. 20" pitchFamily="18" charset="0"/>
              </a:rPr>
              <a:t>Jim Crow laws enforced not only separation, but subjugation</a:t>
            </a:r>
          </a:p>
          <a:p>
            <a:pPr lvl="1" eaLnBrk="1" hangingPunct="1"/>
            <a:r>
              <a:rPr lang="en-US" sz="1800" smtClean="0">
                <a:solidFill>
                  <a:srgbClr val="996600"/>
                </a:solidFill>
                <a:latin typeface="Modern No. 20" pitchFamily="18" charset="0"/>
              </a:rPr>
              <a:t>Voting disfranchisement: poll taxes &amp; literacy tests</a:t>
            </a:r>
          </a:p>
          <a:p>
            <a:pPr lvl="1" eaLnBrk="1" hangingPunct="1"/>
            <a:r>
              <a:rPr lang="en-US" sz="1800" smtClean="0">
                <a:solidFill>
                  <a:srgbClr val="996600"/>
                </a:solidFill>
                <a:latin typeface="Modern No. 20" pitchFamily="18" charset="0"/>
              </a:rPr>
              <a:t>Unequal facilities: schools, railcars, </a:t>
            </a:r>
          </a:p>
          <a:p>
            <a:pPr eaLnBrk="1" hangingPunct="1"/>
            <a:r>
              <a:rPr lang="en-US" sz="2400" smtClean="0">
                <a:solidFill>
                  <a:srgbClr val="996600"/>
                </a:solidFill>
                <a:latin typeface="Modern No. 20" pitchFamily="18" charset="0"/>
              </a:rPr>
              <a:t>Black segregation ran contrary to assimilation policy toward Native Americans and immigrants</a:t>
            </a:r>
            <a:endParaRPr lang="en-US" sz="2000" smtClean="0">
              <a:solidFill>
                <a:srgbClr val="996600"/>
              </a:solidFill>
              <a:latin typeface="Modern No. 20" pitchFamily="18" charset="0"/>
            </a:endParaRPr>
          </a:p>
        </p:txBody>
      </p:sp>
      <p:sp>
        <p:nvSpPr>
          <p:cNvPr id="71684"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152400" y="2133600"/>
            <a:ext cx="8839200" cy="26670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Slavery by      Another Name</a:t>
            </a:r>
            <a:endParaRPr lang="en-US" sz="4000"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3730" name="Rectangle 3"/>
          <p:cNvSpPr>
            <a:spLocks noGrp="1" noChangeArrowheads="1"/>
          </p:cNvSpPr>
          <p:nvPr>
            <p:ph type="title"/>
          </p:nvPr>
        </p:nvSpPr>
        <p:spPr>
          <a:xfrm>
            <a:off x="1981200" y="76200"/>
            <a:ext cx="7162800" cy="1066800"/>
          </a:xfrm>
        </p:spPr>
        <p:txBody>
          <a:bodyPr/>
          <a:lstStyle/>
          <a:p>
            <a:pPr algn="l" eaLnBrk="1" hangingPunct="1"/>
            <a:r>
              <a:rPr lang="en-US" sz="4000" smtClean="0">
                <a:solidFill>
                  <a:srgbClr val="663300"/>
                </a:solidFill>
                <a:latin typeface="Modern No. 20" pitchFamily="18" charset="0"/>
              </a:rPr>
              <a:t>Vagrancy Laws &amp; Convict Labor</a:t>
            </a:r>
          </a:p>
        </p:txBody>
      </p:sp>
      <p:sp>
        <p:nvSpPr>
          <p:cNvPr id="73731"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73732" name="Picture 5" descr="21"/>
          <p:cNvPicPr>
            <a:picLocks noChangeAspect="1" noChangeArrowheads="1"/>
          </p:cNvPicPr>
          <p:nvPr/>
        </p:nvPicPr>
        <p:blipFill>
          <a:blip r:embed="rId3" cstate="print"/>
          <a:srcRect t="6755"/>
          <a:stretch>
            <a:fillRect/>
          </a:stretch>
        </p:blipFill>
        <p:spPr bwMode="auto">
          <a:xfrm>
            <a:off x="3184525" y="1066800"/>
            <a:ext cx="4645025" cy="56388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4754"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Convict Punishment</a:t>
            </a:r>
          </a:p>
        </p:txBody>
      </p:sp>
      <p:sp>
        <p:nvSpPr>
          <p:cNvPr id="74755"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74756" name="Picture 5" descr="Spivak_P_30A"/>
          <p:cNvPicPr>
            <a:picLocks noChangeAspect="1" noChangeArrowheads="1"/>
          </p:cNvPicPr>
          <p:nvPr/>
        </p:nvPicPr>
        <p:blipFill>
          <a:blip r:embed="rId3" cstate="print"/>
          <a:srcRect l="4138" t="3166" r="4138" b="28496"/>
          <a:stretch>
            <a:fillRect/>
          </a:stretch>
        </p:blipFill>
        <p:spPr bwMode="auto">
          <a:xfrm>
            <a:off x="2565400" y="1066800"/>
            <a:ext cx="5740400" cy="5589588"/>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0962"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Reconstruction</a:t>
            </a:r>
          </a:p>
        </p:txBody>
      </p:sp>
      <p:sp>
        <p:nvSpPr>
          <p:cNvPr id="40963"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0964" name="Picture 6"/>
          <p:cNvPicPr>
            <a:picLocks noChangeAspect="1" noChangeArrowheads="1"/>
          </p:cNvPicPr>
          <p:nvPr/>
        </p:nvPicPr>
        <p:blipFill>
          <a:blip r:embed="rId3" cstate="print"/>
          <a:srcRect l="15726" r="14992"/>
          <a:stretch>
            <a:fillRect/>
          </a:stretch>
        </p:blipFill>
        <p:spPr bwMode="auto">
          <a:xfrm>
            <a:off x="2000250" y="1828800"/>
            <a:ext cx="1908175" cy="3581400"/>
          </a:xfrm>
          <a:prstGeom prst="rect">
            <a:avLst/>
          </a:prstGeom>
          <a:noFill/>
          <a:ln w="9525">
            <a:noFill/>
            <a:miter lim="800000"/>
            <a:headEnd/>
            <a:tailEnd/>
          </a:ln>
        </p:spPr>
      </p:pic>
      <p:pic>
        <p:nvPicPr>
          <p:cNvPr id="40965" name="Picture 4"/>
          <p:cNvPicPr>
            <a:picLocks noChangeAspect="1" noChangeArrowheads="1"/>
          </p:cNvPicPr>
          <p:nvPr/>
        </p:nvPicPr>
        <p:blipFill>
          <a:blip r:embed="rId4" cstate="print">
            <a:grayscl/>
          </a:blip>
          <a:srcRect l="20256" t="2132" r="20256" b="5634"/>
          <a:stretch>
            <a:fillRect/>
          </a:stretch>
        </p:blipFill>
        <p:spPr bwMode="auto">
          <a:xfrm>
            <a:off x="7258050" y="1838325"/>
            <a:ext cx="1657350" cy="3597275"/>
          </a:xfrm>
          <a:prstGeom prst="rect">
            <a:avLst/>
          </a:prstGeom>
          <a:noFill/>
          <a:ln w="9525">
            <a:noFill/>
            <a:miter lim="800000"/>
            <a:headEnd/>
            <a:tailEnd/>
          </a:ln>
        </p:spPr>
      </p:pic>
      <p:pic>
        <p:nvPicPr>
          <p:cNvPr id="40966" name="Picture 3"/>
          <p:cNvPicPr>
            <a:picLocks noChangeAspect="1" noChangeArrowheads="1"/>
          </p:cNvPicPr>
          <p:nvPr/>
        </p:nvPicPr>
        <p:blipFill>
          <a:blip r:embed="rId5" cstate="print"/>
          <a:srcRect l="48792" t="3532" r="8981" b="3297"/>
          <a:stretch>
            <a:fillRect/>
          </a:stretch>
        </p:blipFill>
        <p:spPr bwMode="auto">
          <a:xfrm>
            <a:off x="3981450" y="1833563"/>
            <a:ext cx="1671638" cy="3602037"/>
          </a:xfrm>
          <a:prstGeom prst="rect">
            <a:avLst/>
          </a:prstGeom>
          <a:noFill/>
          <a:ln w="9525">
            <a:noFill/>
            <a:miter lim="800000"/>
            <a:headEnd/>
            <a:tailEnd/>
          </a:ln>
        </p:spPr>
      </p:pic>
      <p:sp>
        <p:nvSpPr>
          <p:cNvPr id="8" name="TextBox 7"/>
          <p:cNvSpPr txBox="1"/>
          <p:nvPr/>
        </p:nvSpPr>
        <p:spPr>
          <a:xfrm>
            <a:off x="2052638" y="4751388"/>
            <a:ext cx="1819275" cy="523875"/>
          </a:xfrm>
          <a:prstGeom prst="rect">
            <a:avLst/>
          </a:prstGeom>
          <a:solidFill>
            <a:srgbClr val="FFFFFF">
              <a:alpha val="69804"/>
            </a:srgbClr>
          </a:solidFill>
        </p:spPr>
        <p:txBody>
          <a:bodyPr>
            <a:spAutoFit/>
          </a:bodyPr>
          <a:lstStyle/>
          <a:p>
            <a:pPr algn="ctr"/>
            <a:r>
              <a:rPr lang="en-US" sz="1400">
                <a:effectLst>
                  <a:outerShdw blurRad="38100" dist="38100" dir="2700000" algn="tl">
                    <a:srgbClr val="C0C0C0"/>
                  </a:outerShdw>
                </a:effectLst>
                <a:latin typeface="Garamond" pitchFamily="18" charset="0"/>
              </a:rPr>
              <a:t>Deaths, Injuries &amp;</a:t>
            </a:r>
          </a:p>
          <a:p>
            <a:pPr algn="ctr"/>
            <a:r>
              <a:rPr lang="en-US" sz="1400">
                <a:effectLst>
                  <a:outerShdw blurRad="38100" dist="38100" dir="2700000" algn="tl">
                    <a:srgbClr val="C0C0C0"/>
                  </a:outerShdw>
                </a:effectLst>
                <a:latin typeface="Garamond" pitchFamily="18" charset="0"/>
              </a:rPr>
              <a:t>Lingering Resentment</a:t>
            </a:r>
          </a:p>
        </p:txBody>
      </p:sp>
      <p:sp>
        <p:nvSpPr>
          <p:cNvPr id="9" name="TextBox 8"/>
          <p:cNvSpPr txBox="1"/>
          <p:nvPr/>
        </p:nvSpPr>
        <p:spPr>
          <a:xfrm>
            <a:off x="4030663" y="4751388"/>
            <a:ext cx="1574800" cy="523875"/>
          </a:xfrm>
          <a:prstGeom prst="rect">
            <a:avLst/>
          </a:prstGeom>
          <a:solidFill>
            <a:srgbClr val="FFFFFF">
              <a:alpha val="69804"/>
            </a:srgbClr>
          </a:solidFill>
        </p:spPr>
        <p:txBody>
          <a:bodyPr>
            <a:spAutoFit/>
          </a:bodyPr>
          <a:lstStyle/>
          <a:p>
            <a:pPr algn="ctr"/>
            <a:r>
              <a:rPr lang="en-US" sz="1400">
                <a:effectLst>
                  <a:outerShdw blurRad="38100" dist="38100" dir="2700000" algn="tl">
                    <a:srgbClr val="C0C0C0"/>
                  </a:outerShdw>
                </a:effectLst>
                <a:latin typeface="Garamond" pitchFamily="18" charset="0"/>
              </a:rPr>
              <a:t>Economic Devastation</a:t>
            </a:r>
          </a:p>
        </p:txBody>
      </p:sp>
      <p:sp>
        <p:nvSpPr>
          <p:cNvPr id="10" name="TextBox 9"/>
          <p:cNvSpPr txBox="1"/>
          <p:nvPr/>
        </p:nvSpPr>
        <p:spPr>
          <a:xfrm>
            <a:off x="7331075" y="4751388"/>
            <a:ext cx="1519238" cy="523875"/>
          </a:xfrm>
          <a:prstGeom prst="rect">
            <a:avLst/>
          </a:prstGeom>
          <a:solidFill>
            <a:srgbClr val="FFFFFF">
              <a:alpha val="69804"/>
            </a:srgbClr>
          </a:solidFill>
        </p:spPr>
        <p:txBody>
          <a:bodyPr>
            <a:spAutoFit/>
          </a:bodyPr>
          <a:lstStyle/>
          <a:p>
            <a:pPr algn="ctr"/>
            <a:r>
              <a:rPr lang="en-US" sz="1400">
                <a:effectLst>
                  <a:outerShdw blurRad="38100" dist="38100" dir="2700000" algn="tl">
                    <a:srgbClr val="C0C0C0"/>
                  </a:outerShdw>
                </a:effectLst>
                <a:latin typeface="Garamond" pitchFamily="18" charset="0"/>
              </a:rPr>
              <a:t>Legal Status of Freedmen</a:t>
            </a:r>
          </a:p>
        </p:txBody>
      </p:sp>
      <p:pic>
        <p:nvPicPr>
          <p:cNvPr id="40970" name="Picture 5" descr="C:\Users\John\AppData\Local\Microsoft\Windows\Temporary Internet Files\Content.IE5\S0H2NARC\MC900150159[1].wmf"/>
          <p:cNvPicPr>
            <a:picLocks noChangeAspect="1" noChangeArrowheads="1"/>
          </p:cNvPicPr>
          <p:nvPr/>
        </p:nvPicPr>
        <p:blipFill>
          <a:blip r:embed="rId6" cstate="print">
            <a:grayscl/>
          </a:blip>
          <a:srcRect l="30296" r="14435"/>
          <a:stretch>
            <a:fillRect/>
          </a:stretch>
        </p:blipFill>
        <p:spPr bwMode="auto">
          <a:xfrm>
            <a:off x="5734050" y="1847850"/>
            <a:ext cx="1398588" cy="3640138"/>
          </a:xfrm>
          <a:prstGeom prst="rect">
            <a:avLst/>
          </a:prstGeom>
          <a:noFill/>
          <a:ln w="9525">
            <a:noFill/>
            <a:miter lim="800000"/>
            <a:headEnd/>
            <a:tailEnd/>
          </a:ln>
        </p:spPr>
      </p:pic>
      <p:sp>
        <p:nvSpPr>
          <p:cNvPr id="12" name="TextBox 11"/>
          <p:cNvSpPr txBox="1"/>
          <p:nvPr/>
        </p:nvSpPr>
        <p:spPr>
          <a:xfrm>
            <a:off x="5808663" y="4751388"/>
            <a:ext cx="1254125" cy="738187"/>
          </a:xfrm>
          <a:prstGeom prst="rect">
            <a:avLst/>
          </a:prstGeom>
          <a:solidFill>
            <a:srgbClr val="FFFFFF">
              <a:alpha val="69804"/>
            </a:srgbClr>
          </a:solidFill>
        </p:spPr>
        <p:txBody>
          <a:bodyPr>
            <a:spAutoFit/>
          </a:bodyPr>
          <a:lstStyle/>
          <a:p>
            <a:pPr algn="ctr"/>
            <a:r>
              <a:rPr lang="en-US" sz="1400">
                <a:effectLst>
                  <a:outerShdw blurRad="38100" dist="38100" dir="2700000" algn="tl">
                    <a:srgbClr val="C0C0C0"/>
                  </a:outerShdw>
                </a:effectLst>
                <a:latin typeface="Garamond" pitchFamily="18" charset="0"/>
              </a:rPr>
              <a:t>Readmission of Southern States</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5778"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U.S. Steel Mines, Alabama</a:t>
            </a:r>
          </a:p>
        </p:txBody>
      </p:sp>
      <p:sp>
        <p:nvSpPr>
          <p:cNvPr id="75779"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75780" name="Picture 5" descr="SBAN"/>
          <p:cNvPicPr>
            <a:picLocks noChangeAspect="1" noChangeArrowheads="1"/>
          </p:cNvPicPr>
          <p:nvPr/>
        </p:nvPicPr>
        <p:blipFill>
          <a:blip r:embed="rId3" cstate="print"/>
          <a:srcRect l="13472" t="13568"/>
          <a:stretch>
            <a:fillRect/>
          </a:stretch>
        </p:blipFill>
        <p:spPr bwMode="auto">
          <a:xfrm>
            <a:off x="2438400" y="1219200"/>
            <a:ext cx="6362700" cy="5248275"/>
          </a:xfrm>
          <a:prstGeom prst="rect">
            <a:avLst/>
          </a:prstGeom>
          <a:noFill/>
          <a:ln w="25400">
            <a:solidFill>
              <a:schemeClr val="tx1"/>
            </a:solidFill>
            <a:miter lim="800000"/>
            <a:headEnd/>
            <a:tailEnd/>
          </a:ln>
        </p:spPr>
      </p:pic>
      <p:pic>
        <p:nvPicPr>
          <p:cNvPr id="75781" name="Picture 6" descr="Image:Andrew Carnegie, three-quarter length portrait, seated, facing slightly left, 1913.jpg">
            <a:hlinkClick r:id="rId4"/>
          </p:cNvPr>
          <p:cNvPicPr>
            <a:picLocks noChangeAspect="1" noChangeArrowheads="1"/>
          </p:cNvPicPr>
          <p:nvPr/>
        </p:nvPicPr>
        <p:blipFill>
          <a:blip r:embed="rId5" cstate="print"/>
          <a:srcRect l="17316" r="32880" b="50000"/>
          <a:stretch>
            <a:fillRect/>
          </a:stretch>
        </p:blipFill>
        <p:spPr bwMode="auto">
          <a:xfrm>
            <a:off x="2057400" y="1033463"/>
            <a:ext cx="2438400" cy="2852737"/>
          </a:xfrm>
          <a:prstGeom prst="rect">
            <a:avLst/>
          </a:prstGeom>
          <a:noFill/>
          <a:ln w="9525">
            <a:noFill/>
            <a:miter lim="800000"/>
            <a:headEnd/>
            <a:tailEnd/>
          </a:ln>
        </p:spPr>
      </p:pic>
      <p:sp>
        <p:nvSpPr>
          <p:cNvPr id="141319" name="Rectangle 7"/>
          <p:cNvSpPr>
            <a:spLocks noGrp="1" noChangeArrowheads="1"/>
          </p:cNvSpPr>
          <p:nvPr>
            <p:ph type="body" idx="1"/>
          </p:nvPr>
        </p:nvSpPr>
        <p:spPr>
          <a:xfrm>
            <a:off x="6172200" y="5867400"/>
            <a:ext cx="2590800" cy="609600"/>
          </a:xfrm>
        </p:spPr>
        <p:txBody>
          <a:bodyPr/>
          <a:lstStyle/>
          <a:p>
            <a:pPr algn="r" eaLnBrk="1" hangingPunct="1">
              <a:buFontTx/>
              <a:buNone/>
            </a:pPr>
            <a:r>
              <a:rPr lang="en-US" smtClean="0">
                <a:solidFill>
                  <a:srgbClr val="996600"/>
                </a:solidFill>
                <a:effectLst>
                  <a:outerShdw blurRad="38100" dist="38100" dir="2700000" algn="tl">
                    <a:srgbClr val="000000"/>
                  </a:outerShdw>
                </a:effectLst>
                <a:latin typeface="Modern No. 20" pitchFamily="18" charset="0"/>
              </a:rPr>
              <a:t>Convict labor</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6802"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U.S. Steel Mines, Alabama</a:t>
            </a:r>
          </a:p>
        </p:txBody>
      </p:sp>
      <p:sp>
        <p:nvSpPr>
          <p:cNvPr id="76803"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76804" name="Picture 5" descr="SBAN"/>
          <p:cNvPicPr>
            <a:picLocks noChangeAspect="1" noChangeArrowheads="1"/>
          </p:cNvPicPr>
          <p:nvPr/>
        </p:nvPicPr>
        <p:blipFill>
          <a:blip r:embed="rId3" cstate="print"/>
          <a:srcRect t="11127" r="6207" b="43224"/>
          <a:stretch>
            <a:fillRect/>
          </a:stretch>
        </p:blipFill>
        <p:spPr bwMode="auto">
          <a:xfrm>
            <a:off x="2057400" y="2133600"/>
            <a:ext cx="6934200" cy="4078288"/>
          </a:xfrm>
          <a:prstGeom prst="rect">
            <a:avLst/>
          </a:prstGeom>
          <a:noFill/>
          <a:ln w="25400">
            <a:solidFill>
              <a:schemeClr val="tx1"/>
            </a:solidFill>
            <a:miter lim="800000"/>
            <a:headEnd/>
            <a:tailEnd/>
          </a:ln>
        </p:spPr>
      </p:pic>
      <p:sp>
        <p:nvSpPr>
          <p:cNvPr id="76805" name="Rectangle 6"/>
          <p:cNvSpPr>
            <a:spLocks noGrp="1" noChangeArrowheads="1"/>
          </p:cNvSpPr>
          <p:nvPr>
            <p:ph type="body" idx="1"/>
          </p:nvPr>
        </p:nvSpPr>
        <p:spPr>
          <a:xfrm>
            <a:off x="1981200" y="6218238"/>
            <a:ext cx="6934200" cy="639762"/>
          </a:xfrm>
          <a:noFill/>
        </p:spPr>
        <p:txBody>
          <a:bodyPr/>
          <a:lstStyle/>
          <a:p>
            <a:pPr algn="ctr" eaLnBrk="1" hangingPunct="1">
              <a:buFontTx/>
              <a:buNone/>
            </a:pPr>
            <a:r>
              <a:rPr lang="en-US" smtClean="0">
                <a:solidFill>
                  <a:srgbClr val="996600"/>
                </a:solidFill>
                <a:latin typeface="Modern No. 20" pitchFamily="18" charset="0"/>
              </a:rPr>
              <a:t>Death registry, 1894</a:t>
            </a:r>
          </a:p>
        </p:txBody>
      </p:sp>
      <p:pic>
        <p:nvPicPr>
          <p:cNvPr id="76806" name="Picture 7" descr="SBAN"/>
          <p:cNvPicPr>
            <a:picLocks noChangeAspect="1" noChangeArrowheads="1"/>
          </p:cNvPicPr>
          <p:nvPr/>
        </p:nvPicPr>
        <p:blipFill>
          <a:blip r:embed="rId4" cstate="print"/>
          <a:srcRect l="50172" r="8794" b="25891"/>
          <a:stretch>
            <a:fillRect/>
          </a:stretch>
        </p:blipFill>
        <p:spPr bwMode="auto">
          <a:xfrm rot="-379758">
            <a:off x="2057400" y="1066800"/>
            <a:ext cx="2266950" cy="29718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0" descr="sharecropping1"/>
          <p:cNvPicPr>
            <a:picLocks noChangeAspect="1" noChangeArrowheads="1"/>
          </p:cNvPicPr>
          <p:nvPr/>
        </p:nvPicPr>
        <p:blipFill>
          <a:blip r:embed="rId2" cstate="print"/>
          <a:srcRect/>
          <a:stretch>
            <a:fillRect/>
          </a:stretch>
        </p:blipFill>
        <p:spPr bwMode="auto">
          <a:xfrm>
            <a:off x="2057400" y="1066800"/>
            <a:ext cx="4021138" cy="3041650"/>
          </a:xfrm>
          <a:prstGeom prst="rect">
            <a:avLst/>
          </a:prstGeom>
          <a:noFill/>
          <a:ln w="9525">
            <a:noFill/>
            <a:miter lim="800000"/>
            <a:headEnd/>
            <a:tailEnd/>
          </a:ln>
        </p:spPr>
      </p:pic>
      <p:pic>
        <p:nvPicPr>
          <p:cNvPr id="78850" name="Picture 3" descr="ColoredDrinking"/>
          <p:cNvPicPr>
            <a:picLocks noChangeAspect="1" noChangeArrowheads="1"/>
          </p:cNvPicPr>
          <p:nvPr/>
        </p:nvPicPr>
        <p:blipFill>
          <a:blip r:embed="rId3"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8851" name="Rectangle 4"/>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Sharecropping</a:t>
            </a:r>
          </a:p>
        </p:txBody>
      </p:sp>
      <p:sp>
        <p:nvSpPr>
          <p:cNvPr id="78852"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78853" name="Picture 8" descr="sharecropping2"/>
          <p:cNvPicPr>
            <a:picLocks noChangeAspect="1" noChangeArrowheads="1"/>
          </p:cNvPicPr>
          <p:nvPr/>
        </p:nvPicPr>
        <p:blipFill>
          <a:blip r:embed="rId4" cstate="print"/>
          <a:srcRect/>
          <a:stretch>
            <a:fillRect/>
          </a:stretch>
        </p:blipFill>
        <p:spPr bwMode="auto">
          <a:xfrm>
            <a:off x="4895850" y="3576638"/>
            <a:ext cx="4095750" cy="3052762"/>
          </a:xfrm>
          <a:prstGeom prst="rect">
            <a:avLst/>
          </a:prstGeom>
          <a:noFill/>
          <a:ln w="9525">
            <a:noFill/>
            <a:miter lim="800000"/>
            <a:headEnd/>
            <a:tailEnd/>
          </a:ln>
        </p:spPr>
      </p:pic>
      <p:sp>
        <p:nvSpPr>
          <p:cNvPr id="78854" name="Text Box 11"/>
          <p:cNvSpPr txBox="1">
            <a:spLocks noChangeArrowheads="1"/>
          </p:cNvSpPr>
          <p:nvPr/>
        </p:nvSpPr>
        <p:spPr bwMode="auto">
          <a:xfrm>
            <a:off x="6096000" y="1143000"/>
            <a:ext cx="2438400" cy="1066800"/>
          </a:xfrm>
          <a:prstGeom prst="rect">
            <a:avLst/>
          </a:prstGeom>
          <a:noFill/>
          <a:ln w="9525">
            <a:noFill/>
            <a:miter lim="800000"/>
            <a:headEnd/>
            <a:tailEnd/>
          </a:ln>
        </p:spPr>
        <p:txBody>
          <a:bodyPr>
            <a:spAutoFit/>
          </a:bodyPr>
          <a:lstStyle/>
          <a:p>
            <a:pPr>
              <a:spcBef>
                <a:spcPct val="50000"/>
              </a:spcBef>
            </a:pPr>
            <a:r>
              <a:rPr lang="en-US" sz="3200">
                <a:solidFill>
                  <a:srgbClr val="996600"/>
                </a:solidFill>
              </a:rPr>
              <a:t>Slave plantation</a:t>
            </a:r>
          </a:p>
        </p:txBody>
      </p:sp>
      <p:sp>
        <p:nvSpPr>
          <p:cNvPr id="78855" name="Text Box 12"/>
          <p:cNvSpPr txBox="1">
            <a:spLocks noChangeArrowheads="1"/>
          </p:cNvSpPr>
          <p:nvPr/>
        </p:nvSpPr>
        <p:spPr bwMode="auto">
          <a:xfrm>
            <a:off x="2286000" y="5486400"/>
            <a:ext cx="2667000" cy="1066800"/>
          </a:xfrm>
          <a:prstGeom prst="rect">
            <a:avLst/>
          </a:prstGeom>
          <a:noFill/>
          <a:ln w="9525">
            <a:noFill/>
            <a:miter lim="800000"/>
            <a:headEnd/>
            <a:tailEnd/>
          </a:ln>
        </p:spPr>
        <p:txBody>
          <a:bodyPr>
            <a:spAutoFit/>
          </a:bodyPr>
          <a:lstStyle/>
          <a:p>
            <a:pPr algn="r">
              <a:spcBef>
                <a:spcPct val="50000"/>
              </a:spcBef>
            </a:pPr>
            <a:r>
              <a:rPr lang="en-US" sz="3200">
                <a:solidFill>
                  <a:srgbClr val="996600"/>
                </a:solidFill>
              </a:rPr>
              <a:t>Sharecropping community</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image?id=78359&amp;rendTypeId=4"/>
          <p:cNvPicPr>
            <a:picLocks noChangeAspect="1" noChangeArrowheads="1"/>
          </p:cNvPicPr>
          <p:nvPr/>
        </p:nvPicPr>
        <p:blipFill>
          <a:blip r:embed="rId2" cstate="print"/>
          <a:srcRect b="13699"/>
          <a:stretch>
            <a:fillRect/>
          </a:stretch>
        </p:blipFill>
        <p:spPr bwMode="auto">
          <a:xfrm>
            <a:off x="2017713" y="1905000"/>
            <a:ext cx="5526087" cy="4800600"/>
          </a:xfrm>
          <a:prstGeom prst="rect">
            <a:avLst/>
          </a:prstGeom>
          <a:noFill/>
          <a:ln w="25400">
            <a:solidFill>
              <a:schemeClr val="tx1"/>
            </a:solidFill>
            <a:miter lim="800000"/>
            <a:headEnd/>
            <a:tailEnd/>
          </a:ln>
        </p:spPr>
      </p:pic>
      <p:pic>
        <p:nvPicPr>
          <p:cNvPr id="79874" name="Picture 3" descr="ColoredDrinking"/>
          <p:cNvPicPr>
            <a:picLocks noChangeAspect="1" noChangeArrowheads="1"/>
          </p:cNvPicPr>
          <p:nvPr/>
        </p:nvPicPr>
        <p:blipFill>
          <a:blip r:embed="rId3"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79875" name="Rectangle 4"/>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Sharecropping</a:t>
            </a:r>
          </a:p>
        </p:txBody>
      </p:sp>
      <p:pic>
        <p:nvPicPr>
          <p:cNvPr id="79876" name="Picture 5" descr="sharecropper"/>
          <p:cNvPicPr>
            <a:picLocks noChangeAspect="1" noChangeArrowheads="1"/>
          </p:cNvPicPr>
          <p:nvPr/>
        </p:nvPicPr>
        <p:blipFill>
          <a:blip r:embed="rId4" cstate="print"/>
          <a:srcRect t="12921" b="10904"/>
          <a:stretch>
            <a:fillRect/>
          </a:stretch>
        </p:blipFill>
        <p:spPr bwMode="auto">
          <a:xfrm>
            <a:off x="5334000" y="1066800"/>
            <a:ext cx="3505200" cy="2119313"/>
          </a:xfrm>
          <a:prstGeom prst="rect">
            <a:avLst/>
          </a:prstGeom>
          <a:noFill/>
          <a:ln w="25400">
            <a:solidFill>
              <a:schemeClr val="tx1"/>
            </a:solidFill>
            <a:miter lim="800000"/>
            <a:headEnd/>
            <a:tailEnd/>
          </a:ln>
        </p:spPr>
      </p:pic>
      <p:sp>
        <p:nvSpPr>
          <p:cNvPr id="79877"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80898" name="Rectangle 3"/>
          <p:cNvSpPr>
            <a:spLocks noGrp="1" noChangeArrowheads="1"/>
          </p:cNvSpPr>
          <p:nvPr>
            <p:ph type="title"/>
          </p:nvPr>
        </p:nvSpPr>
        <p:spPr>
          <a:xfrm>
            <a:off x="1981200" y="76200"/>
            <a:ext cx="7162800" cy="1066800"/>
          </a:xfrm>
        </p:spPr>
        <p:txBody>
          <a:bodyPr/>
          <a:lstStyle/>
          <a:p>
            <a:pPr algn="l" eaLnBrk="1" hangingPunct="1"/>
            <a:r>
              <a:rPr lang="en-US" altLang="en-US" sz="4800" smtClean="0">
                <a:solidFill>
                  <a:srgbClr val="663300"/>
                </a:solidFill>
                <a:latin typeface="Modern No. 20" pitchFamily="18" charset="0"/>
              </a:rPr>
              <a:t>“</a:t>
            </a:r>
            <a:r>
              <a:rPr lang="en-US" sz="4800" smtClean="0">
                <a:solidFill>
                  <a:srgbClr val="663300"/>
                </a:solidFill>
                <a:latin typeface="Modern No. 20" pitchFamily="18" charset="0"/>
              </a:rPr>
              <a:t>Slavery by Another Name</a:t>
            </a:r>
            <a:r>
              <a:rPr lang="en-US" altLang="en-US" sz="4800" smtClean="0">
                <a:solidFill>
                  <a:srgbClr val="663300"/>
                </a:solidFill>
                <a:latin typeface="Modern No. 20" pitchFamily="18" charset="0"/>
              </a:rPr>
              <a:t>”</a:t>
            </a:r>
            <a:endParaRPr lang="en-US" sz="4800" smtClean="0">
              <a:solidFill>
                <a:srgbClr val="663300"/>
              </a:solidFill>
              <a:latin typeface="Modern No. 20" pitchFamily="18" charset="0"/>
            </a:endParaRPr>
          </a:p>
        </p:txBody>
      </p:sp>
      <p:sp>
        <p:nvSpPr>
          <p:cNvPr id="80899" name="Rectangle 4"/>
          <p:cNvSpPr>
            <a:spLocks noGrp="1" noChangeArrowheads="1"/>
          </p:cNvSpPr>
          <p:nvPr>
            <p:ph type="body" idx="1"/>
          </p:nvPr>
        </p:nvSpPr>
        <p:spPr>
          <a:xfrm>
            <a:off x="1981200" y="1143000"/>
            <a:ext cx="6934200" cy="5486400"/>
          </a:xfrm>
        </p:spPr>
        <p:txBody>
          <a:bodyPr/>
          <a:lstStyle/>
          <a:p>
            <a:pPr eaLnBrk="1" hangingPunct="1"/>
            <a:r>
              <a:rPr lang="en-US" sz="3600" smtClean="0">
                <a:solidFill>
                  <a:srgbClr val="996600"/>
                </a:solidFill>
                <a:latin typeface="Modern No. 20" pitchFamily="18" charset="0"/>
              </a:rPr>
              <a:t>Vagrancy laws</a:t>
            </a:r>
          </a:p>
          <a:p>
            <a:pPr lvl="1" eaLnBrk="1" hangingPunct="1"/>
            <a:r>
              <a:rPr lang="en-US" sz="3200" smtClean="0">
                <a:solidFill>
                  <a:srgbClr val="996600"/>
                </a:solidFill>
                <a:latin typeface="Modern No. 20" pitchFamily="18" charset="0"/>
              </a:rPr>
              <a:t>African Americans were required to have written proof of employment</a:t>
            </a:r>
          </a:p>
          <a:p>
            <a:pPr lvl="1" eaLnBrk="1" hangingPunct="1"/>
            <a:r>
              <a:rPr lang="en-US" sz="3200" smtClean="0">
                <a:solidFill>
                  <a:srgbClr val="996600"/>
                </a:solidFill>
                <a:latin typeface="Modern No. 20" pitchFamily="18" charset="0"/>
              </a:rPr>
              <a:t>Arrest meant becoming part of convict labor system</a:t>
            </a:r>
          </a:p>
          <a:p>
            <a:pPr eaLnBrk="1" hangingPunct="1"/>
            <a:r>
              <a:rPr lang="en-US" sz="3600" smtClean="0">
                <a:solidFill>
                  <a:srgbClr val="996600"/>
                </a:solidFill>
                <a:latin typeface="Modern No. 20" pitchFamily="18" charset="0"/>
              </a:rPr>
              <a:t>Debt Peonage</a:t>
            </a:r>
          </a:p>
          <a:p>
            <a:pPr lvl="1" eaLnBrk="1" hangingPunct="1"/>
            <a:r>
              <a:rPr lang="en-US" sz="3200" smtClean="0">
                <a:solidFill>
                  <a:srgbClr val="996600"/>
                </a:solidFill>
                <a:latin typeface="Modern No. 20" pitchFamily="18" charset="0"/>
              </a:rPr>
              <a:t>Sharecropping</a:t>
            </a:r>
          </a:p>
          <a:p>
            <a:pPr lvl="1" eaLnBrk="1" hangingPunct="1"/>
            <a:r>
              <a:rPr lang="en-US" sz="3200" smtClean="0">
                <a:solidFill>
                  <a:srgbClr val="996600"/>
                </a:solidFill>
                <a:latin typeface="Modern No. 20" pitchFamily="18" charset="0"/>
              </a:rPr>
              <a:t>Tenant farming</a:t>
            </a:r>
          </a:p>
        </p:txBody>
      </p:sp>
      <p:sp>
        <p:nvSpPr>
          <p:cNvPr id="80900"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Rectangle 4"/>
          <p:cNvSpPr>
            <a:spLocks noGrp="1" noChangeArrowheads="1"/>
          </p:cNvSpPr>
          <p:nvPr>
            <p:ph type="ctrTitle"/>
          </p:nvPr>
        </p:nvSpPr>
        <p:spPr>
          <a:xfrm>
            <a:off x="228600" y="1981200"/>
            <a:ext cx="8686800" cy="29718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Racial Violence</a:t>
            </a:r>
            <a:br>
              <a:rPr lang="en-US" sz="8000" smtClean="0">
                <a:solidFill>
                  <a:schemeClr val="bg1"/>
                </a:solidFill>
                <a:latin typeface="Modern No. 20" pitchFamily="18" charset="0"/>
              </a:rPr>
            </a:br>
            <a:r>
              <a:rPr lang="en-US" sz="8000" smtClean="0">
                <a:solidFill>
                  <a:schemeClr val="bg1"/>
                </a:solidFill>
                <a:latin typeface="Modern No. 20" pitchFamily="18" charset="0"/>
              </a:rPr>
              <a:t>&amp; Intimidation</a:t>
            </a:r>
            <a:endParaRPr lang="en-US" sz="8000" i="1"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8294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Racial Etiquette</a:t>
            </a:r>
          </a:p>
        </p:txBody>
      </p:sp>
      <p:sp>
        <p:nvSpPr>
          <p:cNvPr id="82947" name="Rectangle 4"/>
          <p:cNvSpPr>
            <a:spLocks noGrp="1" noChangeArrowheads="1"/>
          </p:cNvSpPr>
          <p:nvPr>
            <p:ph type="body" idx="1"/>
          </p:nvPr>
        </p:nvSpPr>
        <p:spPr>
          <a:xfrm>
            <a:off x="1981200" y="1143000"/>
            <a:ext cx="3276600" cy="5486400"/>
          </a:xfrm>
        </p:spPr>
        <p:txBody>
          <a:bodyPr/>
          <a:lstStyle/>
          <a:p>
            <a:pPr eaLnBrk="1" hangingPunct="1">
              <a:lnSpc>
                <a:spcPct val="90000"/>
              </a:lnSpc>
            </a:pP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Boy</a:t>
            </a: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  or </a:t>
            </a: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Mister</a:t>
            </a: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a:t>
            </a:r>
          </a:p>
          <a:p>
            <a:pPr eaLnBrk="1" hangingPunct="1">
              <a:lnSpc>
                <a:spcPct val="90000"/>
              </a:lnSpc>
            </a:pPr>
            <a:r>
              <a:rPr lang="en-US" sz="4000" smtClean="0">
                <a:solidFill>
                  <a:srgbClr val="996600"/>
                </a:solidFill>
                <a:latin typeface="Modern No. 20" pitchFamily="18" charset="0"/>
              </a:rPr>
              <a:t>Removing hats &amp; stepping aside</a:t>
            </a:r>
          </a:p>
          <a:p>
            <a:pPr eaLnBrk="1" hangingPunct="1">
              <a:lnSpc>
                <a:spcPct val="90000"/>
              </a:lnSpc>
            </a:pP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Sanctity of white womanhood</a:t>
            </a:r>
            <a:r>
              <a:rPr lang="en-US" altLang="en-US" sz="4000" smtClean="0">
                <a:solidFill>
                  <a:srgbClr val="996600"/>
                </a:solidFill>
                <a:latin typeface="Modern No. 20" pitchFamily="18" charset="0"/>
              </a:rPr>
              <a:t>”</a:t>
            </a:r>
            <a:endParaRPr lang="en-US" sz="4000" smtClean="0">
              <a:solidFill>
                <a:srgbClr val="996600"/>
              </a:solidFill>
              <a:latin typeface="Modern No. 20" pitchFamily="18" charset="0"/>
            </a:endParaRPr>
          </a:p>
        </p:txBody>
      </p:sp>
      <p:sp>
        <p:nvSpPr>
          <p:cNvPr id="82948"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82949" name="Picture 8" descr="72dpi JPEG image of: Jump, Jim Crow; Maytime"/>
          <p:cNvPicPr>
            <a:picLocks noChangeAspect="1" noChangeArrowheads="1"/>
          </p:cNvPicPr>
          <p:nvPr/>
        </p:nvPicPr>
        <p:blipFill>
          <a:blip r:embed="rId3" cstate="print"/>
          <a:srcRect/>
          <a:stretch>
            <a:fillRect/>
          </a:stretch>
        </p:blipFill>
        <p:spPr bwMode="auto">
          <a:xfrm>
            <a:off x="5073650" y="1219200"/>
            <a:ext cx="3994150" cy="52578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83970"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Lynching</a:t>
            </a:r>
          </a:p>
        </p:txBody>
      </p:sp>
      <p:sp>
        <p:nvSpPr>
          <p:cNvPr id="83971"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83972" name="Picture 11" descr="lynching"/>
          <p:cNvPicPr>
            <a:picLocks noChangeAspect="1" noChangeArrowheads="1"/>
          </p:cNvPicPr>
          <p:nvPr/>
        </p:nvPicPr>
        <p:blipFill>
          <a:blip r:embed="rId3" cstate="print"/>
          <a:srcRect/>
          <a:stretch>
            <a:fillRect/>
          </a:stretch>
        </p:blipFill>
        <p:spPr bwMode="auto">
          <a:xfrm>
            <a:off x="2057400" y="1143000"/>
            <a:ext cx="5638800" cy="4545013"/>
          </a:xfrm>
          <a:prstGeom prst="rect">
            <a:avLst/>
          </a:prstGeom>
          <a:noFill/>
          <a:ln w="25400">
            <a:solidFill>
              <a:schemeClr val="tx1"/>
            </a:solidFill>
            <a:miter lim="800000"/>
            <a:headEnd/>
            <a:tailEnd/>
          </a:ln>
        </p:spPr>
      </p:pic>
      <p:pic>
        <p:nvPicPr>
          <p:cNvPr id="83973" name="Picture 13" descr="Image:Lynching-of-lige-daniels.jpg"/>
          <p:cNvPicPr>
            <a:picLocks noChangeAspect="1" noChangeArrowheads="1"/>
          </p:cNvPicPr>
          <p:nvPr/>
        </p:nvPicPr>
        <p:blipFill>
          <a:blip r:embed="rId4" cstate="print"/>
          <a:srcRect/>
          <a:stretch>
            <a:fillRect/>
          </a:stretch>
        </p:blipFill>
        <p:spPr bwMode="auto">
          <a:xfrm>
            <a:off x="6705600" y="2971800"/>
            <a:ext cx="2255838" cy="3497263"/>
          </a:xfrm>
          <a:prstGeom prst="rect">
            <a:avLst/>
          </a:prstGeom>
          <a:noFill/>
          <a:ln w="25400">
            <a:solidFill>
              <a:schemeClr val="tx1"/>
            </a:solidFill>
            <a:miter lim="800000"/>
            <a:headEnd/>
            <a:tailEnd/>
          </a:ln>
        </p:spPr>
      </p:pic>
      <p:sp>
        <p:nvSpPr>
          <p:cNvPr id="83974" name="Text Box 14"/>
          <p:cNvSpPr txBox="1">
            <a:spLocks noChangeArrowheads="1"/>
          </p:cNvSpPr>
          <p:nvPr/>
        </p:nvSpPr>
        <p:spPr bwMode="auto">
          <a:xfrm>
            <a:off x="2057400" y="5715000"/>
            <a:ext cx="4724400" cy="457200"/>
          </a:xfrm>
          <a:prstGeom prst="rect">
            <a:avLst/>
          </a:prstGeom>
          <a:noFill/>
          <a:ln w="9525">
            <a:noFill/>
            <a:miter lim="800000"/>
            <a:headEnd/>
            <a:tailEnd/>
          </a:ln>
        </p:spPr>
        <p:txBody>
          <a:bodyPr>
            <a:spAutoFit/>
          </a:bodyPr>
          <a:lstStyle/>
          <a:p>
            <a:pPr algn="ctr">
              <a:spcBef>
                <a:spcPct val="50000"/>
              </a:spcBef>
            </a:pPr>
            <a:r>
              <a:rPr lang="en-US" sz="2400">
                <a:solidFill>
                  <a:srgbClr val="996600"/>
                </a:solidFill>
              </a:rPr>
              <a:t>Photographs sold as postcards</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76200"/>
            <a:ext cx="9144000" cy="1066800"/>
          </a:xfrm>
        </p:spPr>
        <p:txBody>
          <a:bodyPr/>
          <a:lstStyle/>
          <a:p>
            <a:pPr eaLnBrk="1" hangingPunct="1"/>
            <a:r>
              <a:rPr lang="en-US" sz="5400" smtClean="0">
                <a:solidFill>
                  <a:srgbClr val="FFFF99"/>
                </a:solidFill>
                <a:latin typeface="Modern No. 20" pitchFamily="18" charset="0"/>
              </a:rPr>
              <a:t>Ida B. Wells on Lynching</a:t>
            </a:r>
          </a:p>
        </p:txBody>
      </p:sp>
      <p:sp>
        <p:nvSpPr>
          <p:cNvPr id="84995" name="Rectangle 3"/>
          <p:cNvSpPr>
            <a:spLocks noGrp="1" noChangeArrowheads="1"/>
          </p:cNvSpPr>
          <p:nvPr>
            <p:ph type="body" idx="1"/>
          </p:nvPr>
        </p:nvSpPr>
        <p:spPr>
          <a:xfrm>
            <a:off x="228600" y="1447800"/>
            <a:ext cx="8763000" cy="5181600"/>
          </a:xfrm>
        </p:spPr>
        <p:txBody>
          <a:bodyPr/>
          <a:lstStyle/>
          <a:p>
            <a:pPr eaLnBrk="1" hangingPunct="1">
              <a:buFontTx/>
              <a:buNone/>
            </a:pPr>
            <a:r>
              <a:rPr lang="en-US" smtClean="0">
                <a:solidFill>
                  <a:srgbClr val="996600"/>
                </a:solidFill>
                <a:latin typeface="Modern No. 20" pitchFamily="18" charset="0"/>
              </a:rPr>
              <a:t>	</a:t>
            </a:r>
            <a:r>
              <a:rPr lang="en-US" altLang="en-US" smtClean="0">
                <a:solidFill>
                  <a:srgbClr val="996600"/>
                </a:solidFill>
                <a:latin typeface="Modern No. 20" pitchFamily="18" charset="0"/>
              </a:rPr>
              <a:t>“</a:t>
            </a:r>
            <a:r>
              <a:rPr lang="en-US" smtClean="0">
                <a:solidFill>
                  <a:srgbClr val="996600"/>
                </a:solidFill>
                <a:latin typeface="Modern No. 20" pitchFamily="18" charset="0"/>
              </a:rPr>
              <a:t>Of the many inhuman outrages of this present year, the only case where the proposed lynching did </a:t>
            </a:r>
            <a:r>
              <a:rPr lang="en-US" i="1" smtClean="0">
                <a:solidFill>
                  <a:srgbClr val="996600"/>
                </a:solidFill>
                <a:latin typeface="Modern No. 20" pitchFamily="18" charset="0"/>
              </a:rPr>
              <a:t>not</a:t>
            </a:r>
            <a:r>
              <a:rPr lang="en-US" smtClean="0">
                <a:solidFill>
                  <a:srgbClr val="996600"/>
                </a:solidFill>
                <a:latin typeface="Modern No. 20" pitchFamily="18" charset="0"/>
              </a:rPr>
              <a:t> occur, was where the men armed themselves in Jacksonville, Fla., and Paducah, Ky, and prevented it. The only times an Afro-American who was assaulted got away has been when he had a gun and used it in self-defense…</a:t>
            </a:r>
            <a:r>
              <a:rPr lang="en-US" altLang="en-US" smtClean="0">
                <a:solidFill>
                  <a:srgbClr val="996600"/>
                </a:solidFill>
                <a:latin typeface="Modern No. 20" pitchFamily="18" charset="0"/>
              </a:rPr>
              <a:t>”</a:t>
            </a:r>
            <a:endParaRPr lang="en-US" smtClean="0">
              <a:solidFill>
                <a:srgbClr val="996600"/>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200"/>
            <a:ext cx="9144000" cy="1066800"/>
          </a:xfrm>
        </p:spPr>
        <p:txBody>
          <a:bodyPr/>
          <a:lstStyle/>
          <a:p>
            <a:pPr eaLnBrk="1" hangingPunct="1"/>
            <a:r>
              <a:rPr lang="en-US" sz="5400" smtClean="0">
                <a:solidFill>
                  <a:srgbClr val="FFFF99"/>
                </a:solidFill>
                <a:latin typeface="Modern No. 20" pitchFamily="18" charset="0"/>
              </a:rPr>
              <a:t>Ida B. Wells on Lynching</a:t>
            </a:r>
          </a:p>
        </p:txBody>
      </p:sp>
      <p:sp>
        <p:nvSpPr>
          <p:cNvPr id="86019" name="Rectangle 3"/>
          <p:cNvSpPr>
            <a:spLocks noGrp="1" noChangeArrowheads="1"/>
          </p:cNvSpPr>
          <p:nvPr>
            <p:ph type="body" idx="1"/>
          </p:nvPr>
        </p:nvSpPr>
        <p:spPr>
          <a:xfrm>
            <a:off x="228600" y="1447800"/>
            <a:ext cx="8763000" cy="5410200"/>
          </a:xfrm>
        </p:spPr>
        <p:txBody>
          <a:bodyPr/>
          <a:lstStyle/>
          <a:p>
            <a:pPr eaLnBrk="1" hangingPunct="1">
              <a:lnSpc>
                <a:spcPct val="90000"/>
              </a:lnSpc>
              <a:buFontTx/>
              <a:buNone/>
            </a:pPr>
            <a:r>
              <a:rPr lang="en-US" smtClean="0">
                <a:solidFill>
                  <a:srgbClr val="996600"/>
                </a:solidFill>
                <a:latin typeface="Modern No. 20" pitchFamily="18" charset="0"/>
              </a:rPr>
              <a:t>	</a:t>
            </a:r>
            <a:r>
              <a:rPr lang="en-US" altLang="en-US" smtClean="0">
                <a:solidFill>
                  <a:srgbClr val="996600"/>
                </a:solidFill>
                <a:latin typeface="Modern No. 20" pitchFamily="18" charset="0"/>
              </a:rPr>
              <a:t>“</a:t>
            </a:r>
            <a:r>
              <a:rPr lang="en-US" smtClean="0">
                <a:solidFill>
                  <a:srgbClr val="996600"/>
                </a:solidFill>
                <a:latin typeface="Modern No. 20" pitchFamily="18" charset="0"/>
              </a:rPr>
              <a:t>…The lesson this teaches and which every Afro-American should ponder well, is that a Winchester rifle should have a place of honor in every black home, and it should be used for that protection which the law refuses to give. When the white man who is always the aggressor knows he runs as great risk of biting the dust every time his Afro-American victim does, he will have greater respect for Afro-American life. The more the Afro-American yields and cringes and begs, the more he has to do so, the more he is insulted, outraged and lynched.</a:t>
            </a:r>
            <a:r>
              <a:rPr lang="en-US" altLang="en-US" smtClean="0">
                <a:solidFill>
                  <a:srgbClr val="996600"/>
                </a:solidFill>
                <a:latin typeface="Modern No. 20" pitchFamily="18" charset="0"/>
              </a:rPr>
              <a:t>”</a:t>
            </a:r>
            <a:endParaRPr lang="en-US" smtClean="0">
              <a:solidFill>
                <a:srgbClr val="996600"/>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1986"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Henry Woodfin Grady</a:t>
            </a:r>
          </a:p>
        </p:txBody>
      </p:sp>
      <p:sp>
        <p:nvSpPr>
          <p:cNvPr id="41987"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1988" name="Picture 2"/>
          <p:cNvPicPr>
            <a:picLocks noChangeAspect="1" noChangeArrowheads="1"/>
          </p:cNvPicPr>
          <p:nvPr/>
        </p:nvPicPr>
        <p:blipFill>
          <a:blip r:embed="rId3" cstate="print"/>
          <a:srcRect/>
          <a:stretch>
            <a:fillRect/>
          </a:stretch>
        </p:blipFill>
        <p:spPr bwMode="auto">
          <a:xfrm>
            <a:off x="2057400" y="1349375"/>
            <a:ext cx="2870200" cy="4137025"/>
          </a:xfrm>
          <a:prstGeom prst="rect">
            <a:avLst/>
          </a:prstGeom>
          <a:noFill/>
          <a:ln w="9525">
            <a:noFill/>
            <a:miter lim="800000"/>
            <a:headEnd/>
            <a:tailEnd/>
          </a:ln>
        </p:spPr>
      </p:pic>
      <p:sp>
        <p:nvSpPr>
          <p:cNvPr id="41989" name="TextBox 8"/>
          <p:cNvSpPr txBox="1">
            <a:spLocks noChangeArrowheads="1"/>
          </p:cNvSpPr>
          <p:nvPr/>
        </p:nvSpPr>
        <p:spPr bwMode="auto">
          <a:xfrm>
            <a:off x="4953000" y="1641475"/>
            <a:ext cx="3886200" cy="3540125"/>
          </a:xfrm>
          <a:prstGeom prst="rect">
            <a:avLst/>
          </a:prstGeom>
          <a:noFill/>
          <a:ln w="9525">
            <a:noFill/>
            <a:miter lim="800000"/>
            <a:headEnd/>
            <a:tailEnd/>
          </a:ln>
        </p:spPr>
        <p:txBody>
          <a:bodyPr>
            <a:spAutoFit/>
          </a:bodyPr>
          <a:lstStyle/>
          <a:p>
            <a:pPr marL="342900" indent="-342900">
              <a:spcBef>
                <a:spcPct val="20000"/>
              </a:spcBef>
            </a:pPr>
            <a:r>
              <a:rPr lang="en-US" sz="2800">
                <a:solidFill>
                  <a:srgbClr val="663300"/>
                </a:solidFill>
              </a:rPr>
              <a:t>	</a:t>
            </a:r>
            <a:r>
              <a:rPr lang="ja-JP" altLang="en-US" sz="2800">
                <a:solidFill>
                  <a:srgbClr val="663300"/>
                </a:solidFill>
              </a:rPr>
              <a:t>“</a:t>
            </a:r>
            <a:r>
              <a:rPr lang="en-US" altLang="ja-JP" sz="2800">
                <a:solidFill>
                  <a:srgbClr val="663300"/>
                </a:solidFill>
              </a:rPr>
              <a:t>There was a South of slavery and secession—that South is dead. There is a South of union and freedom—that South, thank God, is living, breathing, growing every hour.</a:t>
            </a:r>
            <a:r>
              <a:rPr lang="ja-JP" altLang="en-US" sz="2800">
                <a:solidFill>
                  <a:srgbClr val="663300"/>
                </a:solidFill>
              </a:rPr>
              <a:t>”</a:t>
            </a:r>
            <a:endParaRPr lang="en-US" sz="2000">
              <a:solidFill>
                <a:srgbClr val="663300"/>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8704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Lynchings by State</a:t>
            </a:r>
          </a:p>
        </p:txBody>
      </p:sp>
      <p:sp>
        <p:nvSpPr>
          <p:cNvPr id="87043"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graphicFrame>
        <p:nvGraphicFramePr>
          <p:cNvPr id="72119" name="Group 439"/>
          <p:cNvGraphicFramePr>
            <a:graphicFrameLocks noGrp="1"/>
          </p:cNvGraphicFramePr>
          <p:nvPr/>
        </p:nvGraphicFramePr>
        <p:xfrm>
          <a:off x="2133600" y="604838"/>
          <a:ext cx="6781800" cy="6423025"/>
        </p:xfrm>
        <a:graphic>
          <a:graphicData uri="http://schemas.openxmlformats.org/drawingml/2006/table">
            <a:tbl>
              <a:tblPr/>
              <a:tblGrid>
                <a:gridCol w="2835275"/>
                <a:gridCol w="1331913"/>
                <a:gridCol w="1306512"/>
                <a:gridCol w="1308100"/>
              </a:tblGrid>
              <a:tr h="3016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Modern No. 20" pitchFamily="18"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Modern No. 20" pitchFamily="18" charset="0"/>
                      </a:endParaRPr>
                    </a:p>
                  </a:txBody>
                  <a:tcPr anchor="ct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smtClean="0">
                          <a:ln>
                            <a:noFill/>
                          </a:ln>
                          <a:solidFill>
                            <a:srgbClr val="996600"/>
                          </a:solidFill>
                          <a:effectLst/>
                          <a:latin typeface="Modern No. 20" pitchFamily="18" charset="0"/>
                        </a:rPr>
                        <a:t>State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smtClean="0">
                          <a:ln>
                            <a:noFill/>
                          </a:ln>
                          <a:solidFill>
                            <a:srgbClr val="996600"/>
                          </a:solidFill>
                          <a:effectLst/>
                          <a:latin typeface="Modern No. 20" pitchFamily="18" charset="0"/>
                        </a:rPr>
                        <a:t>White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smtClean="0">
                          <a:ln>
                            <a:noFill/>
                          </a:ln>
                          <a:solidFill>
                            <a:srgbClr val="996600"/>
                          </a:solidFill>
                          <a:effectLst/>
                          <a:latin typeface="Modern No. 20" pitchFamily="18" charset="0"/>
                        </a:rPr>
                        <a:t>Black</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smtClean="0">
                          <a:ln>
                            <a:noFill/>
                          </a:ln>
                          <a:solidFill>
                            <a:srgbClr val="996600"/>
                          </a:solidFill>
                          <a:effectLst/>
                          <a:latin typeface="Modern No. 20" pitchFamily="18" charset="0"/>
                        </a:rPr>
                        <a:t>Total</a:t>
                      </a:r>
                    </a:p>
                  </a:txBody>
                  <a:tcPr anchor="ctr" horzOverflow="overflow">
                    <a:lnL>
                      <a:noFill/>
                    </a:lnL>
                    <a:lnR cap="flat">
                      <a:noFill/>
                    </a:lnR>
                    <a:lnT>
                      <a:noFill/>
                    </a:lnT>
                    <a:lnB>
                      <a:noFill/>
                    </a:lnB>
                    <a:lnTlToBr>
                      <a:noFill/>
                    </a:lnTlToBr>
                    <a:lnBlToTr>
                      <a:noFill/>
                    </a:lnBlToTr>
                    <a:noFill/>
                  </a:tcPr>
                </a:tc>
              </a:tr>
              <a:tr h="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rgbClr val="996600"/>
                        </a:solidFill>
                        <a:effectLst/>
                        <a:latin typeface="Modern No. 20" pitchFamily="18" charset="0"/>
                      </a:endParaRPr>
                    </a:p>
                  </a:txBody>
                  <a:tcPr anchor="ct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Alabama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299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347</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Arkansas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226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284</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Florida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257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282</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Georgia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39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492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531</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Kentucky</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63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142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205</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Louisiana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335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391</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Mississippi</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539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581</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Missouri</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53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69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122</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North Carolina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86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101</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Oklahoma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82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122</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South Carolina</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160</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Tennessee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204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251</a:t>
                      </a:r>
                    </a:p>
                  </a:txBody>
                  <a:tcPr anchor="ctr"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Texas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141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352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6600"/>
                          </a:solidFill>
                          <a:effectLst/>
                          <a:latin typeface="Modern No. 20" pitchFamily="18" charset="0"/>
                        </a:rPr>
                        <a:t>493</a:t>
                      </a:r>
                    </a:p>
                  </a:txBody>
                  <a:tcPr anchor="ctr" horzOverflow="overflow">
                    <a:lnL>
                      <a:noFill/>
                    </a:lnL>
                    <a:lnR cap="flat">
                      <a:noFill/>
                    </a:lnR>
                    <a:lnT>
                      <a:noFill/>
                    </a:lnT>
                    <a:lnB>
                      <a:noFill/>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6600"/>
                          </a:solidFill>
                          <a:effectLst/>
                          <a:latin typeface="Modern No. 20" pitchFamily="18" charset="0"/>
                        </a:rPr>
                        <a:t>Total Nationwide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6600"/>
                          </a:solidFill>
                          <a:effectLst/>
                          <a:latin typeface="Modern No. 20" pitchFamily="18" charset="0"/>
                        </a:rPr>
                        <a:t>1,297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6600"/>
                          </a:solidFill>
                          <a:effectLst/>
                          <a:latin typeface="Modern No. 20" pitchFamily="18" charset="0"/>
                        </a:rPr>
                        <a:t>3,446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6600"/>
                          </a:solidFill>
                          <a:effectLst/>
                          <a:latin typeface="Modern No. 20" pitchFamily="18" charset="0"/>
                        </a:rPr>
                        <a:t>4,743</a:t>
                      </a:r>
                    </a:p>
                  </a:txBody>
                  <a:tcPr anchor="ctr" horzOverflow="overflow">
                    <a:lnL>
                      <a:noFill/>
                    </a:lnL>
                    <a:lnR cap="flat">
                      <a:noFill/>
                    </a:lnR>
                    <a:lnT>
                      <a:noFill/>
                    </a:lnT>
                    <a:lnB>
                      <a:noFill/>
                    </a:lnB>
                    <a:lnTlToBr>
                      <a:noFill/>
                    </a:lnTlToBr>
                    <a:lnBlToTr>
                      <a:noFill/>
                    </a:lnBlToTr>
                    <a:noFill/>
                  </a:tcPr>
                </a:tc>
              </a:tr>
              <a:tr h="33528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996600"/>
                        </a:solidFill>
                        <a:effectLst/>
                        <a:latin typeface="Modern No. 20" pitchFamily="18" charset="0"/>
                      </a:endParaRPr>
                    </a:p>
                  </a:txBody>
                  <a:tcPr anchor="ct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7" descr="nyherald1"/>
          <p:cNvPicPr>
            <a:picLocks noChangeAspect="1" noChangeArrowheads="1"/>
          </p:cNvPicPr>
          <p:nvPr/>
        </p:nvPicPr>
        <p:blipFill>
          <a:blip r:embed="rId2" cstate="print"/>
          <a:srcRect/>
          <a:stretch>
            <a:fillRect/>
          </a:stretch>
        </p:blipFill>
        <p:spPr bwMode="auto">
          <a:xfrm rot="401173">
            <a:off x="5022850" y="1133475"/>
            <a:ext cx="3875088" cy="5343525"/>
          </a:xfrm>
          <a:prstGeom prst="rect">
            <a:avLst/>
          </a:prstGeom>
          <a:noFill/>
          <a:ln w="25400">
            <a:solidFill>
              <a:schemeClr val="tx1"/>
            </a:solidFill>
            <a:miter lim="800000"/>
            <a:headEnd/>
            <a:tailEnd/>
          </a:ln>
        </p:spPr>
      </p:pic>
      <p:pic>
        <p:nvPicPr>
          <p:cNvPr id="91138" name="Picture 2" descr="ColoredDrinking"/>
          <p:cNvPicPr>
            <a:picLocks noChangeAspect="1" noChangeArrowheads="1"/>
          </p:cNvPicPr>
          <p:nvPr/>
        </p:nvPicPr>
        <p:blipFill>
          <a:blip r:embed="rId3"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1139"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Wilmington Race Riot</a:t>
            </a:r>
          </a:p>
        </p:txBody>
      </p:sp>
      <p:sp>
        <p:nvSpPr>
          <p:cNvPr id="91140" name="Rectangle 4"/>
          <p:cNvSpPr>
            <a:spLocks noGrp="1" noChangeArrowheads="1"/>
          </p:cNvSpPr>
          <p:nvPr>
            <p:ph type="body" idx="1"/>
          </p:nvPr>
        </p:nvSpPr>
        <p:spPr>
          <a:xfrm>
            <a:off x="1981200" y="1143000"/>
            <a:ext cx="2971800" cy="5486400"/>
          </a:xfrm>
        </p:spPr>
        <p:txBody>
          <a:bodyPr/>
          <a:lstStyle/>
          <a:p>
            <a:pPr eaLnBrk="1" hangingPunct="1"/>
            <a:r>
              <a:rPr lang="en-US" sz="4000" smtClean="0">
                <a:solidFill>
                  <a:srgbClr val="996600"/>
                </a:solidFill>
                <a:latin typeface="Modern No. 20" pitchFamily="18" charset="0"/>
              </a:rPr>
              <a:t>1898</a:t>
            </a:r>
          </a:p>
          <a:p>
            <a:pPr eaLnBrk="1" hangingPunct="1"/>
            <a:r>
              <a:rPr lang="en-US" sz="4000" smtClean="0">
                <a:solidFill>
                  <a:srgbClr val="996600"/>
                </a:solidFill>
                <a:latin typeface="Modern No. 20" pitchFamily="18" charset="0"/>
              </a:rPr>
              <a:t>White supremacist </a:t>
            </a:r>
            <a:r>
              <a:rPr lang="en-US" sz="4000" i="1" smtClean="0">
                <a:solidFill>
                  <a:srgbClr val="996600"/>
                </a:solidFill>
                <a:latin typeface="Modern No. 20" pitchFamily="18" charset="0"/>
              </a:rPr>
              <a:t>coup d</a:t>
            </a:r>
            <a:r>
              <a:rPr lang="en-US" altLang="en-US" sz="4000" i="1" smtClean="0">
                <a:solidFill>
                  <a:srgbClr val="996600"/>
                </a:solidFill>
                <a:latin typeface="Modern No. 20" pitchFamily="18" charset="0"/>
              </a:rPr>
              <a:t>’</a:t>
            </a:r>
            <a:r>
              <a:rPr lang="en-US" sz="4000" i="1" smtClean="0">
                <a:solidFill>
                  <a:srgbClr val="996600"/>
                </a:solidFill>
                <a:latin typeface="Modern No. 20" pitchFamily="18" charset="0"/>
              </a:rPr>
              <a:t>etat</a:t>
            </a:r>
          </a:p>
        </p:txBody>
      </p:sp>
      <p:sp>
        <p:nvSpPr>
          <p:cNvPr id="91141"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1142" name="Picture 9" descr="newsobserver1"/>
          <p:cNvPicPr>
            <a:picLocks noChangeAspect="1" noChangeArrowheads="1"/>
          </p:cNvPicPr>
          <p:nvPr/>
        </p:nvPicPr>
        <p:blipFill>
          <a:blip r:embed="rId4" cstate="print"/>
          <a:srcRect/>
          <a:stretch>
            <a:fillRect/>
          </a:stretch>
        </p:blipFill>
        <p:spPr bwMode="auto">
          <a:xfrm rot="-451757">
            <a:off x="2209800" y="3962400"/>
            <a:ext cx="5151438" cy="4068763"/>
          </a:xfrm>
          <a:prstGeom prst="rect">
            <a:avLst/>
          </a:prstGeom>
          <a:noFill/>
          <a:ln w="25400">
            <a:solidFill>
              <a:schemeClr val="tx1"/>
            </a:solidFill>
            <a:miter lim="800000"/>
            <a:headEnd/>
            <a:tailEnd/>
          </a:ln>
        </p:spPr>
      </p:pic>
      <p:sp>
        <p:nvSpPr>
          <p:cNvPr id="10" name="Oval 9"/>
          <p:cNvSpPr/>
          <p:nvPr/>
        </p:nvSpPr>
        <p:spPr>
          <a:xfrm rot="406983">
            <a:off x="4676775" y="1081088"/>
            <a:ext cx="3429000" cy="1981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rot="21054648">
            <a:off x="2041525" y="4933950"/>
            <a:ext cx="2857500" cy="194151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rot="375225">
            <a:off x="7140575" y="984250"/>
            <a:ext cx="1801813" cy="7651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rot="21054648">
            <a:off x="3981450" y="4291013"/>
            <a:ext cx="1301750" cy="35242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70" decel="100000"/>
                                        <p:tgtEl>
                                          <p:spTgt spid="12"/>
                                        </p:tgtEl>
                                      </p:cBhvr>
                                    </p:animEffect>
                                    <p:animScale>
                                      <p:cBhvr>
                                        <p:cTn id="19" dur="770" decel="100000"/>
                                        <p:tgtEl>
                                          <p:spTgt spid="12"/>
                                        </p:tgtEl>
                                      </p:cBhvr>
                                      <p:from x="10000" y="10000"/>
                                      <p:to x="200000" y="450000"/>
                                    </p:animScale>
                                    <p:animScale>
                                      <p:cBhvr>
                                        <p:cTn id="20" dur="1230" accel="100000" fill="hold">
                                          <p:stCondLst>
                                            <p:cond delay="770"/>
                                          </p:stCondLst>
                                        </p:cTn>
                                        <p:tgtEl>
                                          <p:spTgt spid="12"/>
                                        </p:tgtEl>
                                      </p:cBhvr>
                                      <p:from x="200000" y="450000"/>
                                      <p:to x="100000" y="100000"/>
                                    </p:animScale>
                                    <p:set>
                                      <p:cBhvr>
                                        <p:cTn id="21" dur="770" fill="hold"/>
                                        <p:tgtEl>
                                          <p:spTgt spid="12"/>
                                        </p:tgtEl>
                                        <p:attrNameLst>
                                          <p:attrName>ppt_x</p:attrName>
                                        </p:attrNameLst>
                                      </p:cBhvr>
                                      <p:to>
                                        <p:strVal val="(0.5)"/>
                                      </p:to>
                                    </p:set>
                                    <p:anim from="(0.5)" to="(#ppt_x)" calcmode="lin" valueType="num">
                                      <p:cBhvr>
                                        <p:cTn id="22" dur="1230" accel="100000" fill="hold">
                                          <p:stCondLst>
                                            <p:cond delay="770"/>
                                          </p:stCondLst>
                                        </p:cTn>
                                        <p:tgtEl>
                                          <p:spTgt spid="12"/>
                                        </p:tgtEl>
                                        <p:attrNameLst>
                                          <p:attrName>ppt_x</p:attrName>
                                        </p:attrNameLst>
                                      </p:cBhvr>
                                    </p:anim>
                                    <p:set>
                                      <p:cBhvr>
                                        <p:cTn id="23" dur="770" fill="hold"/>
                                        <p:tgtEl>
                                          <p:spTgt spid="12"/>
                                        </p:tgtEl>
                                        <p:attrNameLst>
                                          <p:attrName>ppt_y</p:attrName>
                                        </p:attrNameLst>
                                      </p:cBhvr>
                                      <p:to>
                                        <p:strVal val="(#ppt_y+0.4)"/>
                                      </p:to>
                                    </p:set>
                                    <p:anim from="(#ppt_y+0.4)" to="(#ppt_y)" calcmode="lin" valueType="num">
                                      <p:cBhvr>
                                        <p:cTn id="24" dur="1230" accel="100000" fill="hold">
                                          <p:stCondLst>
                                            <p:cond delay="770"/>
                                          </p:stCondLst>
                                        </p:cTn>
                                        <p:tgtEl>
                                          <p:spTgt spid="12"/>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70" decel="100000"/>
                                        <p:tgtEl>
                                          <p:spTgt spid="11"/>
                                        </p:tgtEl>
                                      </p:cBhvr>
                                    </p:animEffect>
                                    <p:animScale>
                                      <p:cBhvr>
                                        <p:cTn id="30" dur="770" decel="100000"/>
                                        <p:tgtEl>
                                          <p:spTgt spid="11"/>
                                        </p:tgtEl>
                                      </p:cBhvr>
                                      <p:from x="10000" y="10000"/>
                                      <p:to x="200000" y="450000"/>
                                    </p:animScale>
                                    <p:animScale>
                                      <p:cBhvr>
                                        <p:cTn id="31" dur="1230" accel="100000" fill="hold">
                                          <p:stCondLst>
                                            <p:cond delay="770"/>
                                          </p:stCondLst>
                                        </p:cTn>
                                        <p:tgtEl>
                                          <p:spTgt spid="11"/>
                                        </p:tgtEl>
                                      </p:cBhvr>
                                      <p:from x="200000" y="450000"/>
                                      <p:to x="100000" y="100000"/>
                                    </p:animScale>
                                    <p:set>
                                      <p:cBhvr>
                                        <p:cTn id="32" dur="770" fill="hold"/>
                                        <p:tgtEl>
                                          <p:spTgt spid="11"/>
                                        </p:tgtEl>
                                        <p:attrNameLst>
                                          <p:attrName>ppt_x</p:attrName>
                                        </p:attrNameLst>
                                      </p:cBhvr>
                                      <p:to>
                                        <p:strVal val="(0.5)"/>
                                      </p:to>
                                    </p:set>
                                    <p:anim from="(0.5)" to="(#ppt_x)" calcmode="lin" valueType="num">
                                      <p:cBhvr>
                                        <p:cTn id="33" dur="1230" accel="100000" fill="hold">
                                          <p:stCondLst>
                                            <p:cond delay="770"/>
                                          </p:stCondLst>
                                        </p:cTn>
                                        <p:tgtEl>
                                          <p:spTgt spid="11"/>
                                        </p:tgtEl>
                                        <p:attrNameLst>
                                          <p:attrName>ppt_x</p:attrName>
                                        </p:attrNameLst>
                                      </p:cBhvr>
                                    </p:anim>
                                    <p:set>
                                      <p:cBhvr>
                                        <p:cTn id="34" dur="770" fill="hold"/>
                                        <p:tgtEl>
                                          <p:spTgt spid="11"/>
                                        </p:tgtEl>
                                        <p:attrNameLst>
                                          <p:attrName>ppt_y</p:attrName>
                                        </p:attrNameLst>
                                      </p:cBhvr>
                                      <p:to>
                                        <p:strVal val="(#ppt_y+0.4)"/>
                                      </p:to>
                                    </p:set>
                                    <p:anim from="(#ppt_y+0.4)" to="(#ppt_y)" calcmode="lin" valueType="num">
                                      <p:cBhvr>
                                        <p:cTn id="35" dur="1230" accel="100000" fill="hold">
                                          <p:stCondLst>
                                            <p:cond delay="770"/>
                                          </p:stCondLst>
                                        </p:cTn>
                                        <p:tgtEl>
                                          <p:spTgt spid="11"/>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70" decel="100000"/>
                                        <p:tgtEl>
                                          <p:spTgt spid="13"/>
                                        </p:tgtEl>
                                      </p:cBhvr>
                                    </p:animEffect>
                                    <p:animScale>
                                      <p:cBhvr>
                                        <p:cTn id="41" dur="770" decel="100000"/>
                                        <p:tgtEl>
                                          <p:spTgt spid="13"/>
                                        </p:tgtEl>
                                      </p:cBhvr>
                                      <p:from x="10000" y="10000"/>
                                      <p:to x="200000" y="450000"/>
                                    </p:animScale>
                                    <p:animScale>
                                      <p:cBhvr>
                                        <p:cTn id="42" dur="1230" accel="100000" fill="hold">
                                          <p:stCondLst>
                                            <p:cond delay="770"/>
                                          </p:stCondLst>
                                        </p:cTn>
                                        <p:tgtEl>
                                          <p:spTgt spid="13"/>
                                        </p:tgtEl>
                                      </p:cBhvr>
                                      <p:from x="200000" y="450000"/>
                                      <p:to x="100000" y="100000"/>
                                    </p:animScale>
                                    <p:set>
                                      <p:cBhvr>
                                        <p:cTn id="43" dur="770" fill="hold"/>
                                        <p:tgtEl>
                                          <p:spTgt spid="13"/>
                                        </p:tgtEl>
                                        <p:attrNameLst>
                                          <p:attrName>ppt_x</p:attrName>
                                        </p:attrNameLst>
                                      </p:cBhvr>
                                      <p:to>
                                        <p:strVal val="(0.5)"/>
                                      </p:to>
                                    </p:set>
                                    <p:anim from="(0.5)" to="(#ppt_x)" calcmode="lin" valueType="num">
                                      <p:cBhvr>
                                        <p:cTn id="44" dur="1230" accel="100000" fill="hold">
                                          <p:stCondLst>
                                            <p:cond delay="770"/>
                                          </p:stCondLst>
                                        </p:cTn>
                                        <p:tgtEl>
                                          <p:spTgt spid="13"/>
                                        </p:tgtEl>
                                        <p:attrNameLst>
                                          <p:attrName>ppt_x</p:attrName>
                                        </p:attrNameLst>
                                      </p:cBhvr>
                                    </p:anim>
                                    <p:set>
                                      <p:cBhvr>
                                        <p:cTn id="45" dur="770" fill="hold"/>
                                        <p:tgtEl>
                                          <p:spTgt spid="13"/>
                                        </p:tgtEl>
                                        <p:attrNameLst>
                                          <p:attrName>ppt_y</p:attrName>
                                        </p:attrNameLst>
                                      </p:cBhvr>
                                      <p:to>
                                        <p:strVal val="(#ppt_y+0.4)"/>
                                      </p:to>
                                    </p:set>
                                    <p:anim from="(#ppt_y+0.4)" to="(#ppt_y)" calcmode="lin" valueType="num">
                                      <p:cBhvr>
                                        <p:cTn id="46"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216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Effects of the </a:t>
            </a:r>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Riot</a:t>
            </a:r>
            <a:r>
              <a:rPr lang="en-US" altLang="en-US" sz="5400" smtClean="0">
                <a:solidFill>
                  <a:srgbClr val="663300"/>
                </a:solidFill>
                <a:latin typeface="Modern No. 20" pitchFamily="18" charset="0"/>
              </a:rPr>
              <a:t>”</a:t>
            </a:r>
            <a:endParaRPr lang="en-US" sz="5400" smtClean="0">
              <a:solidFill>
                <a:srgbClr val="663300"/>
              </a:solidFill>
              <a:latin typeface="Modern No. 20" pitchFamily="18" charset="0"/>
            </a:endParaRPr>
          </a:p>
        </p:txBody>
      </p:sp>
      <p:sp>
        <p:nvSpPr>
          <p:cNvPr id="92163"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2164" name="Picture 8" descr="20061117_1898_effects"/>
          <p:cNvPicPr>
            <a:picLocks noChangeAspect="1" noChangeArrowheads="1"/>
          </p:cNvPicPr>
          <p:nvPr/>
        </p:nvPicPr>
        <p:blipFill>
          <a:blip r:embed="rId3" cstate="print"/>
          <a:srcRect t="5865" b="59143"/>
          <a:stretch>
            <a:fillRect/>
          </a:stretch>
        </p:blipFill>
        <p:spPr bwMode="auto">
          <a:xfrm>
            <a:off x="2057400" y="1068388"/>
            <a:ext cx="2962275" cy="5592762"/>
          </a:xfrm>
          <a:prstGeom prst="rect">
            <a:avLst/>
          </a:prstGeom>
          <a:noFill/>
          <a:ln w="25400">
            <a:solidFill>
              <a:schemeClr val="tx1"/>
            </a:solidFill>
            <a:miter lim="800000"/>
            <a:headEnd/>
            <a:tailEnd/>
          </a:ln>
        </p:spPr>
      </p:pic>
      <p:pic>
        <p:nvPicPr>
          <p:cNvPr id="92165" name="Picture 13" descr="20061117_1898_effects"/>
          <p:cNvPicPr>
            <a:picLocks noChangeAspect="1" noChangeArrowheads="1"/>
          </p:cNvPicPr>
          <p:nvPr/>
        </p:nvPicPr>
        <p:blipFill>
          <a:blip r:embed="rId3" cstate="print"/>
          <a:srcRect t="69824"/>
          <a:stretch>
            <a:fillRect/>
          </a:stretch>
        </p:blipFill>
        <p:spPr bwMode="auto">
          <a:xfrm>
            <a:off x="5268913" y="1063625"/>
            <a:ext cx="3417887" cy="5565775"/>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318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Effects of the </a:t>
            </a:r>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Riot</a:t>
            </a:r>
            <a:r>
              <a:rPr lang="en-US" altLang="en-US" sz="5400" smtClean="0">
                <a:solidFill>
                  <a:srgbClr val="663300"/>
                </a:solidFill>
                <a:latin typeface="Modern No. 20" pitchFamily="18" charset="0"/>
              </a:rPr>
              <a:t>”</a:t>
            </a:r>
            <a:endParaRPr lang="en-US" sz="5400" smtClean="0">
              <a:solidFill>
                <a:srgbClr val="663300"/>
              </a:solidFill>
              <a:latin typeface="Modern No. 20" pitchFamily="18" charset="0"/>
            </a:endParaRPr>
          </a:p>
        </p:txBody>
      </p:sp>
      <p:sp>
        <p:nvSpPr>
          <p:cNvPr id="93187"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3188" name="Picture 8" descr="20061117_1898_effects"/>
          <p:cNvPicPr>
            <a:picLocks noChangeAspect="1" noChangeArrowheads="1"/>
          </p:cNvPicPr>
          <p:nvPr/>
        </p:nvPicPr>
        <p:blipFill>
          <a:blip r:embed="rId3" cstate="print"/>
          <a:srcRect t="42906" b="32350"/>
          <a:stretch>
            <a:fillRect/>
          </a:stretch>
        </p:blipFill>
        <p:spPr bwMode="auto">
          <a:xfrm>
            <a:off x="2085975" y="1069975"/>
            <a:ext cx="4162425" cy="5559425"/>
          </a:xfrm>
          <a:prstGeom prst="rect">
            <a:avLst/>
          </a:prstGeom>
          <a:noFill/>
          <a:ln w="25400">
            <a:solidFill>
              <a:schemeClr val="tx1"/>
            </a:solidFill>
            <a:miter lim="800000"/>
            <a:headEnd/>
            <a:tailEnd/>
          </a:ln>
        </p:spPr>
      </p:pic>
      <p:sp>
        <p:nvSpPr>
          <p:cNvPr id="93189" name="Rectangle 9"/>
          <p:cNvSpPr>
            <a:spLocks noGrp="1" noChangeArrowheads="1"/>
          </p:cNvSpPr>
          <p:nvPr>
            <p:ph type="body" idx="1"/>
          </p:nvPr>
        </p:nvSpPr>
        <p:spPr>
          <a:xfrm>
            <a:off x="6248400" y="5943600"/>
            <a:ext cx="2667000" cy="685800"/>
          </a:xfrm>
          <a:noFill/>
        </p:spPr>
        <p:txBody>
          <a:bodyPr/>
          <a:lstStyle/>
          <a:p>
            <a:pPr eaLnBrk="1" hangingPunct="1">
              <a:buFontTx/>
              <a:buNone/>
            </a:pPr>
            <a:r>
              <a:rPr lang="en-US" altLang="en-US" smtClean="0">
                <a:solidFill>
                  <a:srgbClr val="996600"/>
                </a:solidFill>
                <a:latin typeface="Modern No. 20" pitchFamily="18" charset="0"/>
              </a:rPr>
              <a:t>“</a:t>
            </a:r>
            <a:r>
              <a:rPr lang="en-US" smtClean="0">
                <a:solidFill>
                  <a:srgbClr val="996600"/>
                </a:solidFill>
                <a:latin typeface="Modern No. 20" pitchFamily="18" charset="0"/>
              </a:rPr>
              <a:t>Solid South</a:t>
            </a:r>
            <a:r>
              <a:rPr lang="en-US" altLang="en-US" smtClean="0">
                <a:solidFill>
                  <a:srgbClr val="996600"/>
                </a:solidFill>
                <a:latin typeface="Modern No. 20" pitchFamily="18" charset="0"/>
              </a:rPr>
              <a:t>”</a:t>
            </a:r>
            <a:endParaRPr lang="en-US" i="1" smtClean="0">
              <a:solidFill>
                <a:srgbClr val="996600"/>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4210" name="Rectangle 3"/>
          <p:cNvSpPr>
            <a:spLocks noGrp="1" noChangeArrowheads="1"/>
          </p:cNvSpPr>
          <p:nvPr>
            <p:ph type="title"/>
          </p:nvPr>
        </p:nvSpPr>
        <p:spPr>
          <a:xfrm>
            <a:off x="1981200" y="76200"/>
            <a:ext cx="7162800" cy="1066800"/>
          </a:xfrm>
        </p:spPr>
        <p:txBody>
          <a:bodyPr/>
          <a:lstStyle/>
          <a:p>
            <a:pPr algn="l" eaLnBrk="1" hangingPunct="1"/>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Second</a:t>
            </a:r>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 Ku Klux Klan</a:t>
            </a:r>
          </a:p>
        </p:txBody>
      </p:sp>
      <p:sp>
        <p:nvSpPr>
          <p:cNvPr id="94211" name="Rectangle 4"/>
          <p:cNvSpPr>
            <a:spLocks noGrp="1" noChangeArrowheads="1"/>
          </p:cNvSpPr>
          <p:nvPr>
            <p:ph type="body" idx="1"/>
          </p:nvPr>
        </p:nvSpPr>
        <p:spPr>
          <a:xfrm>
            <a:off x="1981200" y="1143000"/>
            <a:ext cx="4267200" cy="5486400"/>
          </a:xfrm>
        </p:spPr>
        <p:txBody>
          <a:bodyPr/>
          <a:lstStyle/>
          <a:p>
            <a:pPr eaLnBrk="1" hangingPunct="1"/>
            <a:r>
              <a:rPr lang="en-US" sz="4000" smtClean="0">
                <a:solidFill>
                  <a:srgbClr val="996600"/>
                </a:solidFill>
                <a:latin typeface="Modern No. 20" pitchFamily="18" charset="0"/>
              </a:rPr>
              <a:t>Membership</a:t>
            </a:r>
          </a:p>
          <a:p>
            <a:pPr lvl="1" eaLnBrk="1" hangingPunct="1"/>
            <a:r>
              <a:rPr lang="en-US" sz="3600" smtClean="0">
                <a:solidFill>
                  <a:srgbClr val="996600"/>
                </a:solidFill>
                <a:latin typeface="Modern No. 20" pitchFamily="18" charset="0"/>
              </a:rPr>
              <a:t>1900 – 5,000</a:t>
            </a:r>
          </a:p>
          <a:p>
            <a:pPr lvl="1" eaLnBrk="1" hangingPunct="1"/>
            <a:r>
              <a:rPr lang="en-US" sz="3600" smtClean="0">
                <a:solidFill>
                  <a:srgbClr val="996600"/>
                </a:solidFill>
                <a:latin typeface="Modern No. 20" pitchFamily="18" charset="0"/>
              </a:rPr>
              <a:t>1920 – 4 million</a:t>
            </a:r>
          </a:p>
          <a:p>
            <a:pPr eaLnBrk="1" hangingPunct="1"/>
            <a:r>
              <a:rPr lang="en-US" sz="4000" smtClean="0">
                <a:solidFill>
                  <a:srgbClr val="996600"/>
                </a:solidFill>
                <a:latin typeface="Modern No. 20" pitchFamily="18" charset="0"/>
              </a:rPr>
              <a:t>National organization</a:t>
            </a:r>
          </a:p>
          <a:p>
            <a:pPr lvl="1" eaLnBrk="1" hangingPunct="1"/>
            <a:r>
              <a:rPr lang="en-US" sz="3600" smtClean="0">
                <a:solidFill>
                  <a:srgbClr val="996600"/>
                </a:solidFill>
                <a:latin typeface="Modern No. 20" pitchFamily="18" charset="0"/>
              </a:rPr>
              <a:t>Anti-black</a:t>
            </a:r>
          </a:p>
          <a:p>
            <a:pPr lvl="1" eaLnBrk="1" hangingPunct="1"/>
            <a:r>
              <a:rPr lang="en-US" sz="3600" smtClean="0">
                <a:solidFill>
                  <a:srgbClr val="996600"/>
                </a:solidFill>
                <a:latin typeface="Modern No. 20" pitchFamily="18" charset="0"/>
              </a:rPr>
              <a:t>Anti-Semitic</a:t>
            </a:r>
          </a:p>
          <a:p>
            <a:pPr lvl="1" eaLnBrk="1" hangingPunct="1"/>
            <a:r>
              <a:rPr lang="en-US" sz="3600" smtClean="0">
                <a:solidFill>
                  <a:srgbClr val="996600"/>
                </a:solidFill>
                <a:latin typeface="Modern No. 20" pitchFamily="18" charset="0"/>
              </a:rPr>
              <a:t>Anti-immigrant</a:t>
            </a:r>
          </a:p>
        </p:txBody>
      </p:sp>
      <p:sp>
        <p:nvSpPr>
          <p:cNvPr id="94212"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4213" name="Picture 8" descr="KKK robe and hood"/>
          <p:cNvPicPr>
            <a:picLocks noChangeAspect="1" noChangeArrowheads="1"/>
          </p:cNvPicPr>
          <p:nvPr/>
        </p:nvPicPr>
        <p:blipFill>
          <a:blip r:embed="rId3" cstate="print"/>
          <a:srcRect l="16965" r="16167"/>
          <a:stretch>
            <a:fillRect/>
          </a:stretch>
        </p:blipFill>
        <p:spPr bwMode="auto">
          <a:xfrm>
            <a:off x="5983288" y="990600"/>
            <a:ext cx="3008312" cy="57150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5234" name="Rectangle 3"/>
          <p:cNvSpPr>
            <a:spLocks noGrp="1" noChangeArrowheads="1"/>
          </p:cNvSpPr>
          <p:nvPr>
            <p:ph type="title"/>
          </p:nvPr>
        </p:nvSpPr>
        <p:spPr>
          <a:xfrm>
            <a:off x="1981200" y="76200"/>
            <a:ext cx="7162800" cy="1066800"/>
          </a:xfrm>
        </p:spPr>
        <p:txBody>
          <a:bodyPr/>
          <a:lstStyle/>
          <a:p>
            <a:pPr algn="l" eaLnBrk="1" hangingPunct="1"/>
            <a:r>
              <a:rPr lang="en-US" i="1" smtClean="0">
                <a:solidFill>
                  <a:srgbClr val="663300"/>
                </a:solidFill>
                <a:latin typeface="Modern No. 20" pitchFamily="18" charset="0"/>
              </a:rPr>
              <a:t>The Birth of a Nation</a:t>
            </a:r>
            <a:r>
              <a:rPr lang="en-US" smtClean="0">
                <a:solidFill>
                  <a:srgbClr val="663300"/>
                </a:solidFill>
                <a:latin typeface="Modern No. 20" pitchFamily="18" charset="0"/>
              </a:rPr>
              <a:t> (1915)</a:t>
            </a:r>
          </a:p>
        </p:txBody>
      </p:sp>
      <p:sp>
        <p:nvSpPr>
          <p:cNvPr id="95235" name="Line 8"/>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5236" name="Picture 14" descr="birth%20of%20a%20nation"/>
          <p:cNvPicPr>
            <a:picLocks noChangeAspect="1" noChangeArrowheads="1"/>
          </p:cNvPicPr>
          <p:nvPr/>
        </p:nvPicPr>
        <p:blipFill>
          <a:blip r:embed="rId3" cstate="print"/>
          <a:srcRect/>
          <a:stretch>
            <a:fillRect/>
          </a:stretch>
        </p:blipFill>
        <p:spPr bwMode="auto">
          <a:xfrm>
            <a:off x="5394325" y="1066800"/>
            <a:ext cx="3540125" cy="5562600"/>
          </a:xfrm>
          <a:prstGeom prst="rect">
            <a:avLst/>
          </a:prstGeom>
          <a:noFill/>
          <a:ln w="25400">
            <a:solidFill>
              <a:schemeClr val="tx1"/>
            </a:solidFill>
            <a:miter lim="800000"/>
            <a:headEnd/>
            <a:tailEnd/>
          </a:ln>
        </p:spPr>
      </p:pic>
      <p:sp>
        <p:nvSpPr>
          <p:cNvPr id="95237" name="Rectangle 15"/>
          <p:cNvSpPr>
            <a:spLocks noGrp="1" noChangeArrowheads="1"/>
          </p:cNvSpPr>
          <p:nvPr>
            <p:ph type="body" idx="1"/>
          </p:nvPr>
        </p:nvSpPr>
        <p:spPr>
          <a:xfrm>
            <a:off x="1981200" y="1143000"/>
            <a:ext cx="3429000" cy="5486400"/>
          </a:xfrm>
          <a:noFill/>
        </p:spPr>
        <p:txBody>
          <a:bodyPr/>
          <a:lstStyle/>
          <a:p>
            <a:pPr eaLnBrk="1" hangingPunct="1"/>
            <a:r>
              <a:rPr lang="en-US" sz="3600" smtClean="0">
                <a:solidFill>
                  <a:srgbClr val="996600"/>
                </a:solidFill>
                <a:latin typeface="Modern No. 20" pitchFamily="18" charset="0"/>
              </a:rPr>
              <a:t>Based on </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The Clansman</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 by Thomas Dixon</a:t>
            </a:r>
          </a:p>
          <a:p>
            <a:pPr eaLnBrk="1" hangingPunct="1"/>
            <a:r>
              <a:rPr lang="en-US" sz="3600" smtClean="0">
                <a:solidFill>
                  <a:srgbClr val="996600"/>
                </a:solidFill>
                <a:latin typeface="Modern No. 20" pitchFamily="18" charset="0"/>
              </a:rPr>
              <a:t>Epic scale larger than any previous film</a:t>
            </a:r>
          </a:p>
          <a:p>
            <a:pPr lvl="1" eaLnBrk="1" hangingPunct="1"/>
            <a:r>
              <a:rPr lang="en-US" sz="3200" smtClean="0">
                <a:solidFill>
                  <a:srgbClr val="996600"/>
                </a:solidFill>
                <a:latin typeface="Modern No. 20" pitchFamily="18" charset="0"/>
              </a:rPr>
              <a:t>Civil War</a:t>
            </a:r>
          </a:p>
          <a:p>
            <a:pPr lvl="1" eaLnBrk="1" hangingPunct="1"/>
            <a:r>
              <a:rPr lang="en-US" sz="3200" smtClean="0">
                <a:solidFill>
                  <a:srgbClr val="996600"/>
                </a:solidFill>
                <a:latin typeface="Modern No. 20" pitchFamily="18" charset="0"/>
              </a:rPr>
              <a:t>Reconstruction</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6258" name="Rectangle 3"/>
          <p:cNvSpPr>
            <a:spLocks noGrp="1" noChangeArrowheads="1"/>
          </p:cNvSpPr>
          <p:nvPr>
            <p:ph type="title"/>
          </p:nvPr>
        </p:nvSpPr>
        <p:spPr>
          <a:xfrm>
            <a:off x="1981200" y="76200"/>
            <a:ext cx="7162800" cy="1066800"/>
          </a:xfrm>
        </p:spPr>
        <p:txBody>
          <a:bodyPr/>
          <a:lstStyle/>
          <a:p>
            <a:pPr algn="l" eaLnBrk="1" hangingPunct="1"/>
            <a:r>
              <a:rPr lang="en-US" i="1" smtClean="0">
                <a:solidFill>
                  <a:srgbClr val="663300"/>
                </a:solidFill>
                <a:latin typeface="Modern No. 20" pitchFamily="18" charset="0"/>
              </a:rPr>
              <a:t>The Birth of a Nation</a:t>
            </a:r>
            <a:r>
              <a:rPr lang="en-US" smtClean="0">
                <a:solidFill>
                  <a:srgbClr val="663300"/>
                </a:solidFill>
                <a:latin typeface="Modern No. 20" pitchFamily="18" charset="0"/>
              </a:rPr>
              <a:t> (1915)</a:t>
            </a:r>
          </a:p>
        </p:txBody>
      </p:sp>
      <p:sp>
        <p:nvSpPr>
          <p:cNvPr id="96259"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6260" name="Picture 11" descr="sjff_01_img0061"/>
          <p:cNvPicPr>
            <a:picLocks noChangeAspect="1" noChangeArrowheads="1"/>
          </p:cNvPicPr>
          <p:nvPr/>
        </p:nvPicPr>
        <p:blipFill>
          <a:blip r:embed="rId3" cstate="print"/>
          <a:srcRect/>
          <a:stretch>
            <a:fillRect/>
          </a:stretch>
        </p:blipFill>
        <p:spPr bwMode="auto">
          <a:xfrm>
            <a:off x="4343400" y="3163888"/>
            <a:ext cx="4695825" cy="3541712"/>
          </a:xfrm>
          <a:prstGeom prst="rect">
            <a:avLst/>
          </a:prstGeom>
          <a:noFill/>
          <a:ln w="25400">
            <a:solidFill>
              <a:schemeClr val="tx1"/>
            </a:solidFill>
            <a:miter lim="800000"/>
            <a:headEnd/>
            <a:tailEnd/>
          </a:ln>
        </p:spPr>
      </p:pic>
      <p:pic>
        <p:nvPicPr>
          <p:cNvPr id="96261" name="Picture 10" descr="Birth_of_a_NationBW"/>
          <p:cNvPicPr>
            <a:picLocks noChangeAspect="1" noChangeArrowheads="1"/>
          </p:cNvPicPr>
          <p:nvPr/>
        </p:nvPicPr>
        <p:blipFill>
          <a:blip r:embed="rId4" cstate="print"/>
          <a:srcRect/>
          <a:stretch>
            <a:fillRect/>
          </a:stretch>
        </p:blipFill>
        <p:spPr bwMode="auto">
          <a:xfrm>
            <a:off x="1981200" y="990600"/>
            <a:ext cx="4343400" cy="28956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7282" name="Rectangle 3"/>
          <p:cNvSpPr>
            <a:spLocks noGrp="1" noChangeArrowheads="1"/>
          </p:cNvSpPr>
          <p:nvPr>
            <p:ph type="title"/>
          </p:nvPr>
        </p:nvSpPr>
        <p:spPr>
          <a:xfrm>
            <a:off x="1981200" y="76200"/>
            <a:ext cx="7162800" cy="1066800"/>
          </a:xfrm>
        </p:spPr>
        <p:txBody>
          <a:bodyPr/>
          <a:lstStyle/>
          <a:p>
            <a:pPr algn="l" eaLnBrk="1" hangingPunct="1"/>
            <a:r>
              <a:rPr lang="en-US" i="1" smtClean="0">
                <a:solidFill>
                  <a:srgbClr val="663300"/>
                </a:solidFill>
                <a:latin typeface="Modern No. 20" pitchFamily="18" charset="0"/>
              </a:rPr>
              <a:t>The Birth of a Nation</a:t>
            </a:r>
            <a:r>
              <a:rPr lang="en-US" smtClean="0">
                <a:solidFill>
                  <a:srgbClr val="663300"/>
                </a:solidFill>
                <a:latin typeface="Modern No. 20" pitchFamily="18" charset="0"/>
              </a:rPr>
              <a:t> (1915)</a:t>
            </a:r>
          </a:p>
        </p:txBody>
      </p:sp>
      <p:pic>
        <p:nvPicPr>
          <p:cNvPr id="97283" name="Picture 5" descr="Image:Birth-of-a-nation-klan-and-black-man.jpg"/>
          <p:cNvPicPr>
            <a:picLocks noChangeAspect="1" noChangeArrowheads="1"/>
          </p:cNvPicPr>
          <p:nvPr/>
        </p:nvPicPr>
        <p:blipFill>
          <a:blip r:embed="rId3" cstate="print"/>
          <a:srcRect/>
          <a:stretch>
            <a:fillRect/>
          </a:stretch>
        </p:blipFill>
        <p:spPr bwMode="auto">
          <a:xfrm>
            <a:off x="3352800" y="1981200"/>
            <a:ext cx="5562600" cy="4662488"/>
          </a:xfrm>
          <a:prstGeom prst="rect">
            <a:avLst/>
          </a:prstGeom>
          <a:noFill/>
          <a:ln w="25400">
            <a:solidFill>
              <a:schemeClr val="tx1"/>
            </a:solidFill>
            <a:miter lim="800000"/>
            <a:headEnd/>
            <a:tailEnd/>
          </a:ln>
        </p:spPr>
      </p:pic>
      <p:sp>
        <p:nvSpPr>
          <p:cNvPr id="97284"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97285" name="Picture 9" descr="Image:Flora-birth-of-a-nation.jpg"/>
          <p:cNvPicPr>
            <a:picLocks noChangeAspect="1" noChangeArrowheads="1"/>
          </p:cNvPicPr>
          <p:nvPr/>
        </p:nvPicPr>
        <p:blipFill>
          <a:blip r:embed="rId4" cstate="print"/>
          <a:srcRect/>
          <a:stretch>
            <a:fillRect/>
          </a:stretch>
        </p:blipFill>
        <p:spPr bwMode="auto">
          <a:xfrm>
            <a:off x="2133600" y="1104900"/>
            <a:ext cx="2286000" cy="17145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830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Reaction to the Film</a:t>
            </a:r>
          </a:p>
        </p:txBody>
      </p:sp>
      <p:sp>
        <p:nvSpPr>
          <p:cNvPr id="98307" name="Rectangle 4"/>
          <p:cNvSpPr>
            <a:spLocks noGrp="1" noChangeArrowheads="1"/>
          </p:cNvSpPr>
          <p:nvPr>
            <p:ph type="body" idx="1"/>
          </p:nvPr>
        </p:nvSpPr>
        <p:spPr>
          <a:xfrm>
            <a:off x="1981200" y="1143000"/>
            <a:ext cx="3733800" cy="5486400"/>
          </a:xfrm>
        </p:spPr>
        <p:txBody>
          <a:bodyPr/>
          <a:lstStyle/>
          <a:p>
            <a:pPr eaLnBrk="1" hangingPunct="1">
              <a:lnSpc>
                <a:spcPct val="90000"/>
              </a:lnSpc>
            </a:pPr>
            <a:r>
              <a:rPr lang="en-US" sz="3600" smtClean="0">
                <a:solidFill>
                  <a:srgbClr val="996600"/>
                </a:solidFill>
                <a:latin typeface="Modern No. 20" pitchFamily="18" charset="0"/>
              </a:rPr>
              <a:t>Huge box office returns</a:t>
            </a:r>
          </a:p>
          <a:p>
            <a:pPr eaLnBrk="1" hangingPunct="1">
              <a:lnSpc>
                <a:spcPct val="90000"/>
              </a:lnSpc>
            </a:pPr>
            <a:r>
              <a:rPr lang="en-US" sz="3600" smtClean="0">
                <a:solidFill>
                  <a:srgbClr val="996600"/>
                </a:solidFill>
                <a:latin typeface="Modern No. 20" pitchFamily="18" charset="0"/>
              </a:rPr>
              <a:t>Positive response from President Wilson</a:t>
            </a:r>
          </a:p>
          <a:p>
            <a:pPr eaLnBrk="1" hangingPunct="1">
              <a:lnSpc>
                <a:spcPct val="90000"/>
              </a:lnSpc>
            </a:pPr>
            <a:r>
              <a:rPr lang="en-US" sz="3600" smtClean="0">
                <a:solidFill>
                  <a:srgbClr val="996600"/>
                </a:solidFill>
                <a:latin typeface="Modern No. 20" pitchFamily="18" charset="0"/>
              </a:rPr>
              <a:t>Protests by NAACP</a:t>
            </a:r>
          </a:p>
          <a:p>
            <a:pPr eaLnBrk="1" hangingPunct="1">
              <a:lnSpc>
                <a:spcPct val="90000"/>
              </a:lnSpc>
            </a:pPr>
            <a:r>
              <a:rPr lang="en-US" sz="3600" smtClean="0">
                <a:solidFill>
                  <a:srgbClr val="996600"/>
                </a:solidFill>
                <a:latin typeface="Modern No. 20" pitchFamily="18" charset="0"/>
              </a:rPr>
              <a:t>Recruitment    tool for        KKK</a:t>
            </a:r>
          </a:p>
        </p:txBody>
      </p:sp>
      <p:pic>
        <p:nvPicPr>
          <p:cNvPr id="98308" name="Picture 5" descr="Image:Wilson-quote-in-birth-of-a-nation.jpg"/>
          <p:cNvPicPr>
            <a:picLocks noChangeAspect="1" noChangeArrowheads="1"/>
          </p:cNvPicPr>
          <p:nvPr/>
        </p:nvPicPr>
        <p:blipFill>
          <a:blip r:embed="rId3" cstate="print"/>
          <a:srcRect/>
          <a:stretch>
            <a:fillRect/>
          </a:stretch>
        </p:blipFill>
        <p:spPr bwMode="auto">
          <a:xfrm>
            <a:off x="4800600" y="3733800"/>
            <a:ext cx="4267200" cy="2844800"/>
          </a:xfrm>
          <a:prstGeom prst="rect">
            <a:avLst/>
          </a:prstGeom>
          <a:noFill/>
          <a:ln w="25400">
            <a:solidFill>
              <a:schemeClr val="tx1"/>
            </a:solidFill>
            <a:miter lim="800000"/>
            <a:headEnd/>
            <a:tailEnd/>
          </a:ln>
        </p:spPr>
      </p:pic>
      <p:pic>
        <p:nvPicPr>
          <p:cNvPr id="98309" name="Picture 6" descr="Image:President Woodrow Wilson portrait December 2 1912.jpg">
            <a:hlinkClick r:id="rId4"/>
          </p:cNvPr>
          <p:cNvPicPr>
            <a:picLocks noChangeAspect="1" noChangeArrowheads="1"/>
          </p:cNvPicPr>
          <p:nvPr/>
        </p:nvPicPr>
        <p:blipFill>
          <a:blip r:embed="rId5" cstate="print"/>
          <a:srcRect/>
          <a:stretch>
            <a:fillRect/>
          </a:stretch>
        </p:blipFill>
        <p:spPr bwMode="auto">
          <a:xfrm>
            <a:off x="6491288" y="1066800"/>
            <a:ext cx="2500312" cy="3048000"/>
          </a:xfrm>
          <a:prstGeom prst="rect">
            <a:avLst/>
          </a:prstGeom>
          <a:noFill/>
          <a:ln w="25400">
            <a:solidFill>
              <a:schemeClr val="tx1"/>
            </a:solidFill>
            <a:miter lim="800000"/>
            <a:headEnd/>
            <a:tailEnd/>
          </a:ln>
        </p:spPr>
      </p:pic>
      <p:sp>
        <p:nvSpPr>
          <p:cNvPr id="98310"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99330" name="Rectangle 3"/>
          <p:cNvSpPr>
            <a:spLocks noGrp="1" noChangeArrowheads="1"/>
          </p:cNvSpPr>
          <p:nvPr>
            <p:ph type="title"/>
          </p:nvPr>
        </p:nvSpPr>
        <p:spPr>
          <a:xfrm>
            <a:off x="1981200" y="76200"/>
            <a:ext cx="7162800" cy="1066800"/>
          </a:xfrm>
        </p:spPr>
        <p:txBody>
          <a:bodyPr/>
          <a:lstStyle/>
          <a:p>
            <a:pPr algn="l" eaLnBrk="1" hangingPunct="1"/>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Second</a:t>
            </a:r>
            <a:r>
              <a:rPr lang="en-US" altLang="en-US" sz="5400" smtClean="0">
                <a:solidFill>
                  <a:srgbClr val="663300"/>
                </a:solidFill>
                <a:latin typeface="Modern No. 20" pitchFamily="18" charset="0"/>
              </a:rPr>
              <a:t>”</a:t>
            </a:r>
            <a:r>
              <a:rPr lang="en-US" sz="5400" smtClean="0">
                <a:solidFill>
                  <a:srgbClr val="663300"/>
                </a:solidFill>
                <a:latin typeface="Modern No. 20" pitchFamily="18" charset="0"/>
              </a:rPr>
              <a:t> Ku Klux Klan</a:t>
            </a:r>
          </a:p>
        </p:txBody>
      </p:sp>
      <p:pic>
        <p:nvPicPr>
          <p:cNvPr id="99331" name="Picture 6" descr="KKK parade in Washington"/>
          <p:cNvPicPr>
            <a:picLocks noChangeAspect="1" noChangeArrowheads="1"/>
          </p:cNvPicPr>
          <p:nvPr/>
        </p:nvPicPr>
        <p:blipFill>
          <a:blip r:embed="rId3" cstate="print"/>
          <a:srcRect/>
          <a:stretch>
            <a:fillRect/>
          </a:stretch>
        </p:blipFill>
        <p:spPr bwMode="auto">
          <a:xfrm>
            <a:off x="2057400" y="1160463"/>
            <a:ext cx="6934200" cy="5392737"/>
          </a:xfrm>
          <a:prstGeom prst="rect">
            <a:avLst/>
          </a:prstGeom>
          <a:noFill/>
          <a:ln w="25400">
            <a:solidFill>
              <a:schemeClr val="tx1"/>
            </a:solidFill>
            <a:miter lim="800000"/>
            <a:headEnd/>
            <a:tailEnd/>
          </a:ln>
        </p:spPr>
      </p:pic>
      <p:sp>
        <p:nvSpPr>
          <p:cNvPr id="99332"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6082"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Southern Textile Industry</a:t>
            </a:r>
          </a:p>
        </p:txBody>
      </p:sp>
      <p:sp>
        <p:nvSpPr>
          <p:cNvPr id="46083"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6084" name="Picture 2" descr="http://www.textilehistory.org/images/Cannon_Mills_Kann._UNC_postcard.jpg"/>
          <p:cNvPicPr>
            <a:picLocks noChangeAspect="1" noChangeArrowheads="1"/>
          </p:cNvPicPr>
          <p:nvPr/>
        </p:nvPicPr>
        <p:blipFill>
          <a:blip r:embed="rId3" cstate="print"/>
          <a:srcRect/>
          <a:stretch>
            <a:fillRect/>
          </a:stretch>
        </p:blipFill>
        <p:spPr bwMode="auto">
          <a:xfrm>
            <a:off x="2028825" y="1600200"/>
            <a:ext cx="6851650" cy="4419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00354" name="Rectangle 3"/>
          <p:cNvSpPr>
            <a:spLocks noGrp="1" noChangeArrowheads="1"/>
          </p:cNvSpPr>
          <p:nvPr>
            <p:ph type="title"/>
          </p:nvPr>
        </p:nvSpPr>
        <p:spPr>
          <a:xfrm>
            <a:off x="1981200" y="76200"/>
            <a:ext cx="7162800" cy="1066800"/>
          </a:xfrm>
        </p:spPr>
        <p:txBody>
          <a:bodyPr/>
          <a:lstStyle/>
          <a:p>
            <a:pPr algn="l" eaLnBrk="1" hangingPunct="1"/>
            <a:r>
              <a:rPr lang="en-US" sz="4000" smtClean="0">
                <a:solidFill>
                  <a:srgbClr val="663300"/>
                </a:solidFill>
                <a:latin typeface="Modern No. 20" pitchFamily="18" charset="0"/>
              </a:rPr>
              <a:t>Racial Violence &amp; Intimidation</a:t>
            </a:r>
          </a:p>
        </p:txBody>
      </p:sp>
      <p:sp>
        <p:nvSpPr>
          <p:cNvPr id="100355" name="Rectangle 4"/>
          <p:cNvSpPr>
            <a:spLocks noGrp="1" noChangeArrowheads="1"/>
          </p:cNvSpPr>
          <p:nvPr>
            <p:ph type="body" idx="1"/>
          </p:nvPr>
        </p:nvSpPr>
        <p:spPr>
          <a:xfrm>
            <a:off x="1981200" y="1143000"/>
            <a:ext cx="6934200" cy="5486400"/>
          </a:xfrm>
        </p:spPr>
        <p:txBody>
          <a:bodyPr/>
          <a:lstStyle/>
          <a:p>
            <a:pPr eaLnBrk="1" hangingPunct="1"/>
            <a:r>
              <a:rPr lang="en-US" sz="2400" smtClean="0">
                <a:solidFill>
                  <a:srgbClr val="996600"/>
                </a:solidFill>
                <a:latin typeface="Modern No. 20" pitchFamily="18" charset="0"/>
              </a:rPr>
              <a:t>Racial etiquette required African Americans to show deference to whites</a:t>
            </a:r>
          </a:p>
          <a:p>
            <a:pPr eaLnBrk="1" hangingPunct="1"/>
            <a:r>
              <a:rPr lang="en-US" sz="2400" smtClean="0">
                <a:solidFill>
                  <a:srgbClr val="996600"/>
                </a:solidFill>
                <a:latin typeface="Modern No. 20" pitchFamily="18" charset="0"/>
              </a:rPr>
              <a:t>Extra-judicial mob killings (lynchings) were common, especially for black suspects</a:t>
            </a:r>
          </a:p>
          <a:p>
            <a:pPr eaLnBrk="1" hangingPunct="1"/>
            <a:r>
              <a:rPr lang="en-US" sz="2400" smtClean="0">
                <a:solidFill>
                  <a:srgbClr val="996600"/>
                </a:solidFill>
                <a:latin typeface="Modern No. 20" pitchFamily="18" charset="0"/>
              </a:rPr>
              <a:t>Ida B. Wells-Barnett and other black leaders advocated self-defense and anti-lynching laws</a:t>
            </a:r>
            <a:endParaRPr lang="en-US" sz="1800" smtClean="0">
              <a:solidFill>
                <a:srgbClr val="996600"/>
              </a:solidFill>
              <a:latin typeface="Modern No. 20" pitchFamily="18" charset="0"/>
            </a:endParaRPr>
          </a:p>
          <a:p>
            <a:pPr eaLnBrk="1" hangingPunct="1"/>
            <a:r>
              <a:rPr lang="en-US" sz="2400" smtClean="0">
                <a:solidFill>
                  <a:srgbClr val="996600"/>
                </a:solidFill>
                <a:latin typeface="Modern No. 20" pitchFamily="18" charset="0"/>
              </a:rPr>
              <a:t>Wilmington Coup (Wilmington Race Riot), 1898</a:t>
            </a:r>
          </a:p>
          <a:p>
            <a:pPr lvl="1" eaLnBrk="1" hangingPunct="1"/>
            <a:r>
              <a:rPr lang="en-US" sz="2000" smtClean="0">
                <a:solidFill>
                  <a:srgbClr val="996600"/>
                </a:solidFill>
                <a:latin typeface="Modern No. 20" pitchFamily="18" charset="0"/>
              </a:rPr>
              <a:t>Death of black-white political fusion</a:t>
            </a:r>
          </a:p>
          <a:p>
            <a:pPr lvl="1" eaLnBrk="1" hangingPunct="1"/>
            <a:r>
              <a:rPr lang="en-US" sz="2000" smtClean="0">
                <a:solidFill>
                  <a:srgbClr val="996600"/>
                </a:solidFill>
                <a:latin typeface="Modern No. 20" pitchFamily="18" charset="0"/>
              </a:rPr>
              <a:t>Triumph of Democratic Party and white supremacy (</a:t>
            </a:r>
            <a:r>
              <a:rPr lang="en-US" altLang="en-US" sz="2000" smtClean="0">
                <a:solidFill>
                  <a:srgbClr val="996600"/>
                </a:solidFill>
                <a:latin typeface="Modern No. 20" pitchFamily="18" charset="0"/>
              </a:rPr>
              <a:t>“</a:t>
            </a:r>
            <a:r>
              <a:rPr lang="en-US" sz="2000" smtClean="0">
                <a:solidFill>
                  <a:srgbClr val="996600"/>
                </a:solidFill>
                <a:latin typeface="Modern No. 20" pitchFamily="18" charset="0"/>
              </a:rPr>
              <a:t>Solid South</a:t>
            </a:r>
            <a:r>
              <a:rPr lang="en-US" altLang="en-US" sz="2000" smtClean="0">
                <a:solidFill>
                  <a:srgbClr val="996600"/>
                </a:solidFill>
                <a:latin typeface="Modern No. 20" pitchFamily="18" charset="0"/>
              </a:rPr>
              <a:t>”</a:t>
            </a:r>
            <a:r>
              <a:rPr lang="en-US" sz="2000" smtClean="0">
                <a:solidFill>
                  <a:srgbClr val="996600"/>
                </a:solidFill>
                <a:latin typeface="Modern No. 20" pitchFamily="18" charset="0"/>
              </a:rPr>
              <a:t>)</a:t>
            </a:r>
          </a:p>
          <a:p>
            <a:pPr eaLnBrk="1" hangingPunct="1"/>
            <a:r>
              <a:rPr lang="en-US" sz="2400" smtClean="0">
                <a:solidFill>
                  <a:srgbClr val="996600"/>
                </a:solidFill>
                <a:latin typeface="Modern No. 20" pitchFamily="18" charset="0"/>
              </a:rPr>
              <a:t>Rise of the </a:t>
            </a:r>
            <a:r>
              <a:rPr lang="en-US" altLang="en-US" sz="2400" smtClean="0">
                <a:solidFill>
                  <a:srgbClr val="996600"/>
                </a:solidFill>
                <a:latin typeface="Modern No. 20" pitchFamily="18" charset="0"/>
              </a:rPr>
              <a:t>“</a:t>
            </a:r>
            <a:r>
              <a:rPr lang="en-US" sz="2400" smtClean="0">
                <a:solidFill>
                  <a:srgbClr val="996600"/>
                </a:solidFill>
                <a:latin typeface="Modern No. 20" pitchFamily="18" charset="0"/>
              </a:rPr>
              <a:t>Second</a:t>
            </a:r>
            <a:r>
              <a:rPr lang="en-US" altLang="en-US" sz="2400" smtClean="0">
                <a:solidFill>
                  <a:srgbClr val="996600"/>
                </a:solidFill>
                <a:latin typeface="Modern No. 20" pitchFamily="18" charset="0"/>
              </a:rPr>
              <a:t>”</a:t>
            </a:r>
            <a:r>
              <a:rPr lang="en-US" sz="2400" smtClean="0">
                <a:solidFill>
                  <a:srgbClr val="996600"/>
                </a:solidFill>
                <a:latin typeface="Modern No. 20" pitchFamily="18" charset="0"/>
              </a:rPr>
              <a:t> KKK</a:t>
            </a:r>
          </a:p>
          <a:p>
            <a:pPr lvl="1" eaLnBrk="1" hangingPunct="1"/>
            <a:r>
              <a:rPr lang="en-US" sz="2000" smtClean="0">
                <a:solidFill>
                  <a:srgbClr val="996600"/>
                </a:solidFill>
                <a:latin typeface="Modern No. 20" pitchFamily="18" charset="0"/>
              </a:rPr>
              <a:t>KKK became a mass movement in north and south</a:t>
            </a:r>
          </a:p>
          <a:p>
            <a:pPr lvl="1" eaLnBrk="1" hangingPunct="1"/>
            <a:r>
              <a:rPr lang="en-US" sz="2000" smtClean="0">
                <a:solidFill>
                  <a:srgbClr val="996600"/>
                </a:solidFill>
                <a:latin typeface="Modern No. 20" pitchFamily="18" charset="0"/>
              </a:rPr>
              <a:t>Nativist and anti-Semitic, as well as racist</a:t>
            </a:r>
          </a:p>
          <a:p>
            <a:pPr lvl="1" eaLnBrk="1" hangingPunct="1"/>
            <a:r>
              <a:rPr lang="en-US" sz="2000" i="1" smtClean="0">
                <a:solidFill>
                  <a:srgbClr val="996600"/>
                </a:solidFill>
                <a:latin typeface="Modern No. 20" pitchFamily="18" charset="0"/>
              </a:rPr>
              <a:t>Birth of a Nation </a:t>
            </a:r>
            <a:r>
              <a:rPr lang="en-US" sz="2000" smtClean="0">
                <a:solidFill>
                  <a:srgbClr val="996600"/>
                </a:solidFill>
                <a:latin typeface="Modern No. 20" pitchFamily="18" charset="0"/>
              </a:rPr>
              <a:t>glorified the Confederacy and KKK</a:t>
            </a:r>
            <a:endParaRPr lang="en-US" sz="1600" smtClean="0">
              <a:solidFill>
                <a:srgbClr val="996600"/>
              </a:solidFill>
              <a:latin typeface="Modern No. 20" pitchFamily="18" charset="0"/>
            </a:endParaRPr>
          </a:p>
        </p:txBody>
      </p:sp>
      <p:sp>
        <p:nvSpPr>
          <p:cNvPr id="100356"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228600" y="1981200"/>
            <a:ext cx="8686800" cy="29718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The Great Migration</a:t>
            </a:r>
            <a:endParaRPr lang="en-US" sz="8000" i="1"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0240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The Great Migration</a:t>
            </a:r>
          </a:p>
        </p:txBody>
      </p:sp>
      <p:sp>
        <p:nvSpPr>
          <p:cNvPr id="102403" name="Rectangle 4"/>
          <p:cNvSpPr>
            <a:spLocks noGrp="1" noChangeArrowheads="1"/>
          </p:cNvSpPr>
          <p:nvPr>
            <p:ph type="body" idx="1"/>
          </p:nvPr>
        </p:nvSpPr>
        <p:spPr>
          <a:xfrm>
            <a:off x="1981200" y="5410200"/>
            <a:ext cx="6934200" cy="1447800"/>
          </a:xfrm>
        </p:spPr>
        <p:txBody>
          <a:bodyPr/>
          <a:lstStyle/>
          <a:p>
            <a:pPr eaLnBrk="1" hangingPunct="1">
              <a:lnSpc>
                <a:spcPct val="80000"/>
              </a:lnSpc>
              <a:buFontTx/>
              <a:buNone/>
            </a:pPr>
            <a:r>
              <a:rPr lang="en-US" sz="3600" smtClean="0">
                <a:solidFill>
                  <a:srgbClr val="996600"/>
                </a:solidFill>
                <a:latin typeface="Modern No. 20" pitchFamily="18" charset="0"/>
              </a:rPr>
              <a:t>	Millions of African-Americans left the south to look for jobs in northern cities</a:t>
            </a:r>
          </a:p>
        </p:txBody>
      </p:sp>
      <p:sp>
        <p:nvSpPr>
          <p:cNvPr id="102404"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02405" name="Picture 7" descr="aptbuild"/>
          <p:cNvPicPr>
            <a:picLocks noChangeAspect="1" noChangeArrowheads="1"/>
          </p:cNvPicPr>
          <p:nvPr/>
        </p:nvPicPr>
        <p:blipFill>
          <a:blip r:embed="rId3" cstate="print"/>
          <a:srcRect/>
          <a:stretch>
            <a:fillRect/>
          </a:stretch>
        </p:blipFill>
        <p:spPr bwMode="auto">
          <a:xfrm>
            <a:off x="2362200" y="1143000"/>
            <a:ext cx="6096000" cy="4200525"/>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08546"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The Great Migration</a:t>
            </a:r>
          </a:p>
        </p:txBody>
      </p:sp>
      <p:sp>
        <p:nvSpPr>
          <p:cNvPr id="108547" name="Rectangle 4"/>
          <p:cNvSpPr>
            <a:spLocks noGrp="1" noChangeArrowheads="1"/>
          </p:cNvSpPr>
          <p:nvPr>
            <p:ph type="body" idx="1"/>
          </p:nvPr>
        </p:nvSpPr>
        <p:spPr>
          <a:xfrm>
            <a:off x="1981200" y="1143000"/>
            <a:ext cx="6934200" cy="5486400"/>
          </a:xfrm>
        </p:spPr>
        <p:txBody>
          <a:bodyPr/>
          <a:lstStyle/>
          <a:p>
            <a:pPr eaLnBrk="1" hangingPunct="1"/>
            <a:r>
              <a:rPr lang="en-US" smtClean="0">
                <a:solidFill>
                  <a:srgbClr val="996600"/>
                </a:solidFill>
                <a:latin typeface="Modern No. 20" pitchFamily="18" charset="0"/>
              </a:rPr>
              <a:t>From 1910 to 1930, millions of African Americans moved from the south to the north to escape Jim Crow and find better job opportunities</a:t>
            </a:r>
          </a:p>
          <a:p>
            <a:pPr eaLnBrk="1" hangingPunct="1"/>
            <a:r>
              <a:rPr lang="en-US" smtClean="0">
                <a:solidFill>
                  <a:srgbClr val="996600"/>
                </a:solidFill>
                <a:latin typeface="Modern No. 20" pitchFamily="18" charset="0"/>
              </a:rPr>
              <a:t>They settled in urban areas, though they still faced considerable racial hostility</a:t>
            </a:r>
            <a:endParaRPr lang="en-US" sz="2000" smtClean="0">
              <a:solidFill>
                <a:srgbClr val="996600"/>
              </a:solidFill>
              <a:latin typeface="Modern No. 20" pitchFamily="18" charset="0"/>
            </a:endParaRPr>
          </a:p>
        </p:txBody>
      </p:sp>
      <p:sp>
        <p:nvSpPr>
          <p:cNvPr id="108548"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228600" y="2590800"/>
            <a:ext cx="8686800" cy="1752600"/>
          </a:xfrm>
          <a:solidFill>
            <a:srgbClr val="FFFF99">
              <a:alpha val="30196"/>
            </a:srgbClr>
          </a:solidFill>
          <a:ln w="63500">
            <a:solidFill>
              <a:srgbClr val="FFFF99"/>
            </a:solidFill>
          </a:ln>
        </p:spPr>
        <p:txBody>
          <a:bodyPr/>
          <a:lstStyle/>
          <a:p>
            <a:pPr eaLnBrk="1" hangingPunct="1"/>
            <a:r>
              <a:rPr lang="en-US" sz="8000" smtClean="0">
                <a:solidFill>
                  <a:schemeClr val="bg1"/>
                </a:solidFill>
                <a:latin typeface="Modern No. 20" pitchFamily="18" charset="0"/>
              </a:rPr>
              <a:t>Lifting Ev</a:t>
            </a:r>
            <a:r>
              <a:rPr lang="en-US" altLang="en-US" sz="8000" smtClean="0">
                <a:solidFill>
                  <a:schemeClr val="bg1"/>
                </a:solidFill>
                <a:latin typeface="Modern No. 20" pitchFamily="18" charset="0"/>
              </a:rPr>
              <a:t>’</a:t>
            </a:r>
            <a:r>
              <a:rPr lang="en-US" sz="8000" smtClean="0">
                <a:solidFill>
                  <a:schemeClr val="bg1"/>
                </a:solidFill>
                <a:latin typeface="Modern No. 20" pitchFamily="18" charset="0"/>
              </a:rPr>
              <a:t>ry Voice</a:t>
            </a:r>
            <a:endParaRPr lang="en-US" sz="8000" i="1" smtClean="0">
              <a:solidFill>
                <a:schemeClr val="bg1"/>
              </a:solidFill>
              <a:latin typeface="Modern No. 20" pitchFamily="18"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0594"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African-American Leaders</a:t>
            </a:r>
          </a:p>
        </p:txBody>
      </p:sp>
      <p:pic>
        <p:nvPicPr>
          <p:cNvPr id="110595" name="Picture 4" descr="WEB_Du_Bois"/>
          <p:cNvPicPr>
            <a:picLocks noChangeAspect="1" noChangeArrowheads="1"/>
          </p:cNvPicPr>
          <p:nvPr/>
        </p:nvPicPr>
        <p:blipFill>
          <a:blip r:embed="rId3" cstate="print"/>
          <a:srcRect l="13153"/>
          <a:stretch>
            <a:fillRect/>
          </a:stretch>
        </p:blipFill>
        <p:spPr bwMode="auto">
          <a:xfrm>
            <a:off x="1981200" y="1143000"/>
            <a:ext cx="1797050" cy="2971800"/>
          </a:xfrm>
          <a:prstGeom prst="rect">
            <a:avLst/>
          </a:prstGeom>
          <a:noFill/>
          <a:ln w="25400">
            <a:solidFill>
              <a:schemeClr val="tx1"/>
            </a:solidFill>
            <a:miter lim="800000"/>
            <a:headEnd/>
            <a:tailEnd/>
          </a:ln>
        </p:spPr>
      </p:pic>
      <p:sp>
        <p:nvSpPr>
          <p:cNvPr id="110596"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10597" name="Picture 6" descr="0602001r"/>
          <p:cNvPicPr>
            <a:picLocks noChangeAspect="1" noChangeArrowheads="1"/>
          </p:cNvPicPr>
          <p:nvPr/>
        </p:nvPicPr>
        <p:blipFill>
          <a:blip r:embed="rId4" cstate="print"/>
          <a:srcRect l="16499" t="7359" r="8281" b="14351"/>
          <a:stretch>
            <a:fillRect/>
          </a:stretch>
        </p:blipFill>
        <p:spPr bwMode="auto">
          <a:xfrm>
            <a:off x="4343400" y="1149350"/>
            <a:ext cx="1998663" cy="2965450"/>
          </a:xfrm>
          <a:prstGeom prst="rect">
            <a:avLst/>
          </a:prstGeom>
          <a:noFill/>
          <a:ln w="25400">
            <a:solidFill>
              <a:schemeClr val="tx1"/>
            </a:solidFill>
            <a:miter lim="800000"/>
            <a:headEnd/>
            <a:tailEnd/>
          </a:ln>
        </p:spPr>
      </p:pic>
      <p:pic>
        <p:nvPicPr>
          <p:cNvPr id="110598" name="Picture 7" descr="garvey"/>
          <p:cNvPicPr>
            <a:picLocks noChangeAspect="1" noChangeArrowheads="1"/>
          </p:cNvPicPr>
          <p:nvPr/>
        </p:nvPicPr>
        <p:blipFill>
          <a:blip r:embed="rId5" cstate="print"/>
          <a:srcRect l="33730" r="18002" b="38283"/>
          <a:stretch>
            <a:fillRect/>
          </a:stretch>
        </p:blipFill>
        <p:spPr bwMode="auto">
          <a:xfrm>
            <a:off x="6889750" y="1143000"/>
            <a:ext cx="1846263" cy="2971800"/>
          </a:xfrm>
          <a:prstGeom prst="rect">
            <a:avLst/>
          </a:prstGeom>
          <a:noFill/>
          <a:ln w="25400">
            <a:solidFill>
              <a:schemeClr val="tx1"/>
            </a:solidFill>
            <a:miter lim="800000"/>
            <a:headEnd/>
            <a:tailEnd/>
          </a:ln>
        </p:spPr>
      </p:pic>
      <p:pic>
        <p:nvPicPr>
          <p:cNvPr id="110599" name="Picture 8" descr="Image:James Weldon Johnson.jpg"/>
          <p:cNvPicPr>
            <a:picLocks noChangeAspect="1" noChangeArrowheads="1"/>
          </p:cNvPicPr>
          <p:nvPr/>
        </p:nvPicPr>
        <p:blipFill>
          <a:blip r:embed="rId6" cstate="print"/>
          <a:srcRect/>
          <a:stretch>
            <a:fillRect/>
          </a:stretch>
        </p:blipFill>
        <p:spPr bwMode="auto">
          <a:xfrm>
            <a:off x="5638800" y="4267200"/>
            <a:ext cx="1825625" cy="2362200"/>
          </a:xfrm>
          <a:prstGeom prst="rect">
            <a:avLst/>
          </a:prstGeom>
          <a:noFill/>
          <a:ln w="25400">
            <a:solidFill>
              <a:schemeClr val="tx1"/>
            </a:solidFill>
            <a:miter lim="800000"/>
            <a:headEnd/>
            <a:tailEnd/>
          </a:ln>
        </p:spPr>
      </p:pic>
      <p:pic>
        <p:nvPicPr>
          <p:cNvPr id="110600" name="Picture 9" descr="Image:Idawells.jpg"/>
          <p:cNvPicPr>
            <a:picLocks noChangeAspect="1" noChangeArrowheads="1"/>
          </p:cNvPicPr>
          <p:nvPr/>
        </p:nvPicPr>
        <p:blipFill>
          <a:blip r:embed="rId7" cstate="print"/>
          <a:srcRect b="7201"/>
          <a:stretch>
            <a:fillRect/>
          </a:stretch>
        </p:blipFill>
        <p:spPr bwMode="auto">
          <a:xfrm>
            <a:off x="3048000" y="4267200"/>
            <a:ext cx="1833563" cy="23622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1618"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The Great Debate</a:t>
            </a:r>
          </a:p>
        </p:txBody>
      </p:sp>
      <p:pic>
        <p:nvPicPr>
          <p:cNvPr id="111619" name="Picture 8" descr="WEB_Du_Bois"/>
          <p:cNvPicPr>
            <a:picLocks noChangeAspect="1" noChangeArrowheads="1"/>
          </p:cNvPicPr>
          <p:nvPr/>
        </p:nvPicPr>
        <p:blipFill>
          <a:blip r:embed="rId3" cstate="print"/>
          <a:srcRect l="13153"/>
          <a:stretch>
            <a:fillRect/>
          </a:stretch>
        </p:blipFill>
        <p:spPr bwMode="auto">
          <a:xfrm>
            <a:off x="1981200" y="1143000"/>
            <a:ext cx="3270250" cy="5410200"/>
          </a:xfrm>
          <a:prstGeom prst="rect">
            <a:avLst/>
          </a:prstGeom>
          <a:noFill/>
          <a:ln w="25400">
            <a:solidFill>
              <a:schemeClr val="tx1"/>
            </a:solidFill>
            <a:miter lim="800000"/>
            <a:headEnd/>
            <a:tailEnd/>
          </a:ln>
        </p:spPr>
      </p:pic>
      <p:sp>
        <p:nvSpPr>
          <p:cNvPr id="111620" name="Line 11"/>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11621" name="Picture 13" descr="0602001r"/>
          <p:cNvPicPr>
            <a:picLocks noChangeAspect="1" noChangeArrowheads="1"/>
          </p:cNvPicPr>
          <p:nvPr/>
        </p:nvPicPr>
        <p:blipFill>
          <a:blip r:embed="rId4" cstate="print"/>
          <a:srcRect l="16499" t="7359" r="8281" b="14351"/>
          <a:stretch>
            <a:fillRect/>
          </a:stretch>
        </p:blipFill>
        <p:spPr bwMode="auto">
          <a:xfrm>
            <a:off x="5351463" y="1143000"/>
            <a:ext cx="3640137" cy="5403850"/>
          </a:xfrm>
          <a:prstGeom prst="rect">
            <a:avLst/>
          </a:prstGeom>
          <a:noFill/>
          <a:ln w="25400">
            <a:solidFill>
              <a:schemeClr val="tx1"/>
            </a:solidFill>
            <a:miter lim="800000"/>
            <a:headEnd/>
            <a:tailEnd/>
          </a:ln>
        </p:spPr>
      </p:pic>
      <p:sp>
        <p:nvSpPr>
          <p:cNvPr id="9" name="TextBox 8"/>
          <p:cNvSpPr txBox="1"/>
          <p:nvPr/>
        </p:nvSpPr>
        <p:spPr>
          <a:xfrm>
            <a:off x="2438400" y="5200650"/>
            <a:ext cx="5867400" cy="1200150"/>
          </a:xfrm>
          <a:prstGeom prst="rect">
            <a:avLst/>
          </a:prstGeom>
          <a:solidFill>
            <a:srgbClr val="FFFFFF">
              <a:alpha val="50196"/>
            </a:srgbClr>
          </a:solidFill>
          <a:ln w="38100">
            <a:solidFill>
              <a:schemeClr val="bg1"/>
            </a:solidFill>
          </a:ln>
        </p:spPr>
        <p:txBody>
          <a:bodyPr>
            <a:spAutoFit/>
          </a:bodyPr>
          <a:lstStyle/>
          <a:p>
            <a:pPr algn="ctr"/>
            <a:r>
              <a:rPr lang="en-US" sz="3600">
                <a:effectLst>
                  <a:outerShdw blurRad="38100" dist="38100" dir="2700000" algn="tl">
                    <a:srgbClr val="C0C0C0"/>
                  </a:outerShdw>
                </a:effectLst>
              </a:rPr>
              <a:t>How can African Americans improve their place in society?</a:t>
            </a:r>
          </a:p>
        </p:txBody>
      </p:sp>
      <p:sp>
        <p:nvSpPr>
          <p:cNvPr id="10" name="TextBox 9"/>
          <p:cNvSpPr txBox="1"/>
          <p:nvPr/>
        </p:nvSpPr>
        <p:spPr>
          <a:xfrm rot="21105932">
            <a:off x="2266950" y="593725"/>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
        <p:nvSpPr>
          <p:cNvPr id="12" name="TextBox 11"/>
          <p:cNvSpPr txBox="1"/>
          <p:nvPr/>
        </p:nvSpPr>
        <p:spPr>
          <a:xfrm rot="757327">
            <a:off x="4324350" y="1050925"/>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
        <p:nvSpPr>
          <p:cNvPr id="13" name="TextBox 12"/>
          <p:cNvSpPr txBox="1"/>
          <p:nvPr/>
        </p:nvSpPr>
        <p:spPr>
          <a:xfrm>
            <a:off x="5314950" y="1660525"/>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
        <p:nvSpPr>
          <p:cNvPr id="14" name="TextBox 13"/>
          <p:cNvSpPr txBox="1"/>
          <p:nvPr/>
        </p:nvSpPr>
        <p:spPr>
          <a:xfrm rot="438883">
            <a:off x="7219950" y="898525"/>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
        <p:nvSpPr>
          <p:cNvPr id="15" name="TextBox 14"/>
          <p:cNvSpPr txBox="1"/>
          <p:nvPr/>
        </p:nvSpPr>
        <p:spPr>
          <a:xfrm rot="21105932">
            <a:off x="8324850" y="2038350"/>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
        <p:nvSpPr>
          <p:cNvPr id="16" name="TextBox 15"/>
          <p:cNvSpPr txBox="1"/>
          <p:nvPr/>
        </p:nvSpPr>
        <p:spPr>
          <a:xfrm rot="652206">
            <a:off x="6877050" y="3257550"/>
            <a:ext cx="990600" cy="1939925"/>
          </a:xfrm>
          <a:prstGeom prst="rect">
            <a:avLst/>
          </a:prstGeom>
          <a:noFill/>
        </p:spPr>
        <p:txBody>
          <a:bodyPr>
            <a:spAutoFit/>
          </a:bodyPr>
          <a:lstStyle/>
          <a:p>
            <a:r>
              <a:rPr lang="en-US" sz="12000">
                <a:solidFill>
                  <a:schemeClr val="bg1"/>
                </a:solidFill>
                <a:effectLst>
                  <a:outerShdw blurRad="38100" dist="38100" dir="2700000" algn="tl">
                    <a:srgbClr val="000000"/>
                  </a:outerShdw>
                </a:effectLst>
              </a:rPr>
              <a:t>?</a:t>
            </a:r>
          </a:p>
        </p:txBody>
      </p:sp>
      <p:sp>
        <p:nvSpPr>
          <p:cNvPr id="17" name="TextBox 16"/>
          <p:cNvSpPr txBox="1"/>
          <p:nvPr/>
        </p:nvSpPr>
        <p:spPr>
          <a:xfrm rot="21105932">
            <a:off x="5810250" y="2952750"/>
            <a:ext cx="990600" cy="1939925"/>
          </a:xfrm>
          <a:prstGeom prst="rect">
            <a:avLst/>
          </a:prstGeom>
          <a:noFill/>
        </p:spPr>
        <p:txBody>
          <a:bodyPr>
            <a:spAutoFit/>
          </a:bodyPr>
          <a:lstStyle/>
          <a:p>
            <a:r>
              <a:rPr lang="en-US" sz="12000">
                <a:solidFill>
                  <a:schemeClr val="bg1"/>
                </a:solidFill>
                <a:effectLst>
                  <a:outerShdw blurRad="38100" dist="38100" dir="2700000" algn="tl">
                    <a:srgbClr val="000000"/>
                  </a:outerShdw>
                </a:effectLst>
              </a:rPr>
              <a:t>?</a:t>
            </a:r>
          </a:p>
        </p:txBody>
      </p:sp>
      <p:sp>
        <p:nvSpPr>
          <p:cNvPr id="18" name="TextBox 17"/>
          <p:cNvSpPr txBox="1"/>
          <p:nvPr/>
        </p:nvSpPr>
        <p:spPr>
          <a:xfrm rot="21105932">
            <a:off x="2457450" y="3565525"/>
            <a:ext cx="990600" cy="1939925"/>
          </a:xfrm>
          <a:prstGeom prst="rect">
            <a:avLst/>
          </a:prstGeom>
          <a:noFill/>
        </p:spPr>
        <p:txBody>
          <a:bodyPr>
            <a:spAutoFit/>
          </a:bodyPr>
          <a:lstStyle/>
          <a:p>
            <a:r>
              <a:rPr lang="en-US" sz="12000">
                <a:solidFill>
                  <a:schemeClr val="bg1"/>
                </a:solidFill>
                <a:effectLst>
                  <a:outerShdw blurRad="38100" dist="38100" dir="2700000" algn="tl">
                    <a:srgbClr val="000000"/>
                  </a:outerShdw>
                </a:effectLst>
              </a:rPr>
              <a:t>?</a:t>
            </a:r>
          </a:p>
        </p:txBody>
      </p:sp>
      <p:sp>
        <p:nvSpPr>
          <p:cNvPr id="19" name="TextBox 18"/>
          <p:cNvSpPr txBox="1"/>
          <p:nvPr/>
        </p:nvSpPr>
        <p:spPr>
          <a:xfrm rot="21105932">
            <a:off x="1924050" y="2651125"/>
            <a:ext cx="990600" cy="1939925"/>
          </a:xfrm>
          <a:prstGeom prst="rect">
            <a:avLst/>
          </a:prstGeom>
          <a:noFill/>
        </p:spPr>
        <p:txBody>
          <a:bodyPr>
            <a:spAutoFit/>
          </a:bodyPr>
          <a:lstStyle/>
          <a:p>
            <a:r>
              <a:rPr lang="en-US" sz="12000">
                <a:effectLst>
                  <a:outerShdw blurRad="38100" dist="38100" dir="2700000" algn="tl">
                    <a:srgbClr val="FFFFFF"/>
                  </a:outerShdw>
                </a:effectLst>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nodeType="afterGroup">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par>
                          <p:cTn id="17" fill="hold" nodeType="afterGroup">
                            <p:stCondLst>
                              <p:cond delay="2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by="(-#ppt_w*2)" calcmode="lin" valueType="num">
                                      <p:cBhvr rctx="PPT">
                                        <p:cTn id="20" dur="500" autoRev="1" fill="hold">
                                          <p:stCondLst>
                                            <p:cond delay="0"/>
                                          </p:stCondLst>
                                        </p:cTn>
                                        <p:tgtEl>
                                          <p:spTgt spid="12"/>
                                        </p:tgtEl>
                                        <p:attrNameLst>
                                          <p:attrName>ppt_w</p:attrName>
                                        </p:attrNameLst>
                                      </p:cBhvr>
                                    </p:anim>
                                    <p:anim by="(#ppt_w*0.50)" calcmode="lin" valueType="num">
                                      <p:cBhvr>
                                        <p:cTn id="21" dur="500" decel="50000" autoRev="1" fill="hold">
                                          <p:stCondLst>
                                            <p:cond delay="0"/>
                                          </p:stCondLst>
                                        </p:cTn>
                                        <p:tgtEl>
                                          <p:spTgt spid="12"/>
                                        </p:tgtEl>
                                        <p:attrNameLst>
                                          <p:attrName>ppt_x</p:attrName>
                                        </p:attrNameLst>
                                      </p:cBhvr>
                                    </p:anim>
                                    <p:anim from="(-#ppt_h/2)" to="(#ppt_y)" calcmode="lin" valueType="num">
                                      <p:cBhvr>
                                        <p:cTn id="22" dur="1000" fill="hold">
                                          <p:stCondLst>
                                            <p:cond delay="0"/>
                                          </p:stCondLst>
                                        </p:cTn>
                                        <p:tgtEl>
                                          <p:spTgt spid="12"/>
                                        </p:tgtEl>
                                        <p:attrNameLst>
                                          <p:attrName>ppt_y</p:attrName>
                                        </p:attrNameLst>
                                      </p:cBhvr>
                                    </p:anim>
                                    <p:animRot by="21600000">
                                      <p:cBhvr>
                                        <p:cTn id="23" dur="1000" fill="hold">
                                          <p:stCondLst>
                                            <p:cond delay="0"/>
                                          </p:stCondLst>
                                        </p:cTn>
                                        <p:tgtEl>
                                          <p:spTgt spid="12"/>
                                        </p:tgtEl>
                                        <p:attrNameLst>
                                          <p:attrName>r</p:attrName>
                                        </p:attrNameLst>
                                      </p:cBhvr>
                                    </p:animRot>
                                  </p:childTnLst>
                                </p:cTn>
                              </p:par>
                            </p:childTnLst>
                          </p:cTn>
                        </p:par>
                        <p:par>
                          <p:cTn id="24" fill="hold" nodeType="afterGroup">
                            <p:stCondLst>
                              <p:cond delay="3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by="(-#ppt_w*2)" calcmode="lin" valueType="num">
                                      <p:cBhvr rctx="PPT">
                                        <p:cTn id="27" dur="500" autoRev="1" fill="hold">
                                          <p:stCondLst>
                                            <p:cond delay="0"/>
                                          </p:stCondLst>
                                        </p:cTn>
                                        <p:tgtEl>
                                          <p:spTgt spid="13"/>
                                        </p:tgtEl>
                                        <p:attrNameLst>
                                          <p:attrName>ppt_w</p:attrName>
                                        </p:attrNameLst>
                                      </p:cBhvr>
                                    </p:anim>
                                    <p:anim by="(#ppt_w*0.50)" calcmode="lin" valueType="num">
                                      <p:cBhvr>
                                        <p:cTn id="28" dur="500" decel="50000" autoRev="1" fill="hold">
                                          <p:stCondLst>
                                            <p:cond delay="0"/>
                                          </p:stCondLst>
                                        </p:cTn>
                                        <p:tgtEl>
                                          <p:spTgt spid="13"/>
                                        </p:tgtEl>
                                        <p:attrNameLst>
                                          <p:attrName>ppt_x</p:attrName>
                                        </p:attrNameLst>
                                      </p:cBhvr>
                                    </p:anim>
                                    <p:anim from="(-#ppt_h/2)" to="(#ppt_y)" calcmode="lin" valueType="num">
                                      <p:cBhvr>
                                        <p:cTn id="29" dur="1000" fill="hold">
                                          <p:stCondLst>
                                            <p:cond delay="0"/>
                                          </p:stCondLst>
                                        </p:cTn>
                                        <p:tgtEl>
                                          <p:spTgt spid="13"/>
                                        </p:tgtEl>
                                        <p:attrNameLst>
                                          <p:attrName>ppt_y</p:attrName>
                                        </p:attrNameLst>
                                      </p:cBhvr>
                                    </p:anim>
                                    <p:animRot by="21600000">
                                      <p:cBhvr>
                                        <p:cTn id="30" dur="1000" fill="hold">
                                          <p:stCondLst>
                                            <p:cond delay="0"/>
                                          </p:stCondLst>
                                        </p:cTn>
                                        <p:tgtEl>
                                          <p:spTgt spid="13"/>
                                        </p:tgtEl>
                                        <p:attrNameLst>
                                          <p:attrName>r</p:attrName>
                                        </p:attrNameLst>
                                      </p:cBhvr>
                                    </p:animRot>
                                  </p:childTnLst>
                                </p:cTn>
                              </p:par>
                            </p:childTnLst>
                          </p:cTn>
                        </p:par>
                        <p:par>
                          <p:cTn id="31" fill="hold" nodeType="afterGroup">
                            <p:stCondLst>
                              <p:cond delay="4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by="(-#ppt_w*2)" calcmode="lin" valueType="num">
                                      <p:cBhvr rctx="PPT">
                                        <p:cTn id="34" dur="500" autoRev="1" fill="hold">
                                          <p:stCondLst>
                                            <p:cond delay="0"/>
                                          </p:stCondLst>
                                        </p:cTn>
                                        <p:tgtEl>
                                          <p:spTgt spid="14"/>
                                        </p:tgtEl>
                                        <p:attrNameLst>
                                          <p:attrName>ppt_w</p:attrName>
                                        </p:attrNameLst>
                                      </p:cBhvr>
                                    </p:anim>
                                    <p:anim by="(#ppt_w*0.50)" calcmode="lin" valueType="num">
                                      <p:cBhvr>
                                        <p:cTn id="35" dur="500" decel="50000" autoRev="1" fill="hold">
                                          <p:stCondLst>
                                            <p:cond delay="0"/>
                                          </p:stCondLst>
                                        </p:cTn>
                                        <p:tgtEl>
                                          <p:spTgt spid="14"/>
                                        </p:tgtEl>
                                        <p:attrNameLst>
                                          <p:attrName>ppt_x</p:attrName>
                                        </p:attrNameLst>
                                      </p:cBhvr>
                                    </p:anim>
                                    <p:anim from="(-#ppt_h/2)" to="(#ppt_y)" calcmode="lin" valueType="num">
                                      <p:cBhvr>
                                        <p:cTn id="36" dur="1000" fill="hold">
                                          <p:stCondLst>
                                            <p:cond delay="0"/>
                                          </p:stCondLst>
                                        </p:cTn>
                                        <p:tgtEl>
                                          <p:spTgt spid="14"/>
                                        </p:tgtEl>
                                        <p:attrNameLst>
                                          <p:attrName>ppt_y</p:attrName>
                                        </p:attrNameLst>
                                      </p:cBhvr>
                                    </p:anim>
                                    <p:animRot by="21600000">
                                      <p:cBhvr>
                                        <p:cTn id="37" dur="1000" fill="hold">
                                          <p:stCondLst>
                                            <p:cond delay="0"/>
                                          </p:stCondLst>
                                        </p:cTn>
                                        <p:tgtEl>
                                          <p:spTgt spid="14"/>
                                        </p:tgtEl>
                                        <p:attrNameLst>
                                          <p:attrName>r</p:attrName>
                                        </p:attrNameLst>
                                      </p:cBhvr>
                                    </p:animRot>
                                  </p:childTnLst>
                                </p:cTn>
                              </p:par>
                            </p:childTnLst>
                          </p:cTn>
                        </p:par>
                        <p:par>
                          <p:cTn id="38" fill="hold" nodeType="afterGroup">
                            <p:stCondLst>
                              <p:cond delay="50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5"/>
                                        </p:tgtEl>
                                        <p:attrNameLst>
                                          <p:attrName>style.visibility</p:attrName>
                                        </p:attrNameLst>
                                      </p:cBhvr>
                                      <p:to>
                                        <p:strVal val="visible"/>
                                      </p:to>
                                    </p:set>
                                    <p:anim by="(-#ppt_w*2)" calcmode="lin" valueType="num">
                                      <p:cBhvr rctx="PPT">
                                        <p:cTn id="41" dur="500" autoRev="1" fill="hold">
                                          <p:stCondLst>
                                            <p:cond delay="0"/>
                                          </p:stCondLst>
                                        </p:cTn>
                                        <p:tgtEl>
                                          <p:spTgt spid="15"/>
                                        </p:tgtEl>
                                        <p:attrNameLst>
                                          <p:attrName>ppt_w</p:attrName>
                                        </p:attrNameLst>
                                      </p:cBhvr>
                                    </p:anim>
                                    <p:anim by="(#ppt_w*0.50)" calcmode="lin" valueType="num">
                                      <p:cBhvr>
                                        <p:cTn id="42" dur="500" decel="50000" autoRev="1" fill="hold">
                                          <p:stCondLst>
                                            <p:cond delay="0"/>
                                          </p:stCondLst>
                                        </p:cTn>
                                        <p:tgtEl>
                                          <p:spTgt spid="15"/>
                                        </p:tgtEl>
                                        <p:attrNameLst>
                                          <p:attrName>ppt_x</p:attrName>
                                        </p:attrNameLst>
                                      </p:cBhvr>
                                    </p:anim>
                                    <p:anim from="(-#ppt_h/2)" to="(#ppt_y)" calcmode="lin" valueType="num">
                                      <p:cBhvr>
                                        <p:cTn id="43" dur="1000" fill="hold">
                                          <p:stCondLst>
                                            <p:cond delay="0"/>
                                          </p:stCondLst>
                                        </p:cTn>
                                        <p:tgtEl>
                                          <p:spTgt spid="15"/>
                                        </p:tgtEl>
                                        <p:attrNameLst>
                                          <p:attrName>ppt_y</p:attrName>
                                        </p:attrNameLst>
                                      </p:cBhvr>
                                    </p:anim>
                                    <p:animRot by="21600000">
                                      <p:cBhvr>
                                        <p:cTn id="44" dur="1000" fill="hold">
                                          <p:stCondLst>
                                            <p:cond delay="0"/>
                                          </p:stCondLst>
                                        </p:cTn>
                                        <p:tgtEl>
                                          <p:spTgt spid="15"/>
                                        </p:tgtEl>
                                        <p:attrNameLst>
                                          <p:attrName>r</p:attrName>
                                        </p:attrNameLst>
                                      </p:cBhvr>
                                    </p:animRot>
                                  </p:childTnLst>
                                </p:cTn>
                              </p:par>
                            </p:childTnLst>
                          </p:cTn>
                        </p:par>
                        <p:par>
                          <p:cTn id="45" fill="hold" nodeType="afterGroup">
                            <p:stCondLst>
                              <p:cond delay="6000"/>
                            </p:stCondLst>
                            <p:childTnLst>
                              <p:par>
                                <p:cTn id="46" presetID="56"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by="(-#ppt_w*2)" calcmode="lin" valueType="num">
                                      <p:cBhvr rctx="PPT">
                                        <p:cTn id="48" dur="500" autoRev="1" fill="hold">
                                          <p:stCondLst>
                                            <p:cond delay="0"/>
                                          </p:stCondLst>
                                        </p:cTn>
                                        <p:tgtEl>
                                          <p:spTgt spid="16"/>
                                        </p:tgtEl>
                                        <p:attrNameLst>
                                          <p:attrName>ppt_w</p:attrName>
                                        </p:attrNameLst>
                                      </p:cBhvr>
                                    </p:anim>
                                    <p:anim by="(#ppt_w*0.50)" calcmode="lin" valueType="num">
                                      <p:cBhvr>
                                        <p:cTn id="49" dur="500" decel="50000" autoRev="1" fill="hold">
                                          <p:stCondLst>
                                            <p:cond delay="0"/>
                                          </p:stCondLst>
                                        </p:cTn>
                                        <p:tgtEl>
                                          <p:spTgt spid="16"/>
                                        </p:tgtEl>
                                        <p:attrNameLst>
                                          <p:attrName>ppt_x</p:attrName>
                                        </p:attrNameLst>
                                      </p:cBhvr>
                                    </p:anim>
                                    <p:anim from="(-#ppt_h/2)" to="(#ppt_y)" calcmode="lin" valueType="num">
                                      <p:cBhvr>
                                        <p:cTn id="50" dur="1000" fill="hold">
                                          <p:stCondLst>
                                            <p:cond delay="0"/>
                                          </p:stCondLst>
                                        </p:cTn>
                                        <p:tgtEl>
                                          <p:spTgt spid="16"/>
                                        </p:tgtEl>
                                        <p:attrNameLst>
                                          <p:attrName>ppt_y</p:attrName>
                                        </p:attrNameLst>
                                      </p:cBhvr>
                                    </p:anim>
                                    <p:animRot by="21600000">
                                      <p:cBhvr>
                                        <p:cTn id="51" dur="1000" fill="hold">
                                          <p:stCondLst>
                                            <p:cond delay="0"/>
                                          </p:stCondLst>
                                        </p:cTn>
                                        <p:tgtEl>
                                          <p:spTgt spid="16"/>
                                        </p:tgtEl>
                                        <p:attrNameLst>
                                          <p:attrName>r</p:attrName>
                                        </p:attrNameLst>
                                      </p:cBhvr>
                                    </p:animRot>
                                  </p:childTnLst>
                                </p:cTn>
                              </p:par>
                            </p:childTnLst>
                          </p:cTn>
                        </p:par>
                        <p:par>
                          <p:cTn id="52" fill="hold" nodeType="afterGroup">
                            <p:stCondLst>
                              <p:cond delay="70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by="(-#ppt_w*2)" calcmode="lin" valueType="num">
                                      <p:cBhvr rctx="PPT">
                                        <p:cTn id="55" dur="500" autoRev="1" fill="hold">
                                          <p:stCondLst>
                                            <p:cond delay="0"/>
                                          </p:stCondLst>
                                        </p:cTn>
                                        <p:tgtEl>
                                          <p:spTgt spid="17"/>
                                        </p:tgtEl>
                                        <p:attrNameLst>
                                          <p:attrName>ppt_w</p:attrName>
                                        </p:attrNameLst>
                                      </p:cBhvr>
                                    </p:anim>
                                    <p:anim by="(#ppt_w*0.50)" calcmode="lin" valueType="num">
                                      <p:cBhvr>
                                        <p:cTn id="56" dur="500" decel="50000" autoRev="1" fill="hold">
                                          <p:stCondLst>
                                            <p:cond delay="0"/>
                                          </p:stCondLst>
                                        </p:cTn>
                                        <p:tgtEl>
                                          <p:spTgt spid="17"/>
                                        </p:tgtEl>
                                        <p:attrNameLst>
                                          <p:attrName>ppt_x</p:attrName>
                                        </p:attrNameLst>
                                      </p:cBhvr>
                                    </p:anim>
                                    <p:anim from="(-#ppt_h/2)" to="(#ppt_y)" calcmode="lin" valueType="num">
                                      <p:cBhvr>
                                        <p:cTn id="57" dur="1000" fill="hold">
                                          <p:stCondLst>
                                            <p:cond delay="0"/>
                                          </p:stCondLst>
                                        </p:cTn>
                                        <p:tgtEl>
                                          <p:spTgt spid="17"/>
                                        </p:tgtEl>
                                        <p:attrNameLst>
                                          <p:attrName>ppt_y</p:attrName>
                                        </p:attrNameLst>
                                      </p:cBhvr>
                                    </p:anim>
                                    <p:animRot by="21600000">
                                      <p:cBhvr>
                                        <p:cTn id="58" dur="1000" fill="hold">
                                          <p:stCondLst>
                                            <p:cond delay="0"/>
                                          </p:stCondLst>
                                        </p:cTn>
                                        <p:tgtEl>
                                          <p:spTgt spid="17"/>
                                        </p:tgtEl>
                                        <p:attrNameLst>
                                          <p:attrName>r</p:attrName>
                                        </p:attrNameLst>
                                      </p:cBhvr>
                                    </p:animRot>
                                  </p:childTnLst>
                                </p:cTn>
                              </p:par>
                            </p:childTnLst>
                          </p:cTn>
                        </p:par>
                        <p:par>
                          <p:cTn id="59" fill="hold" nodeType="afterGroup">
                            <p:stCondLst>
                              <p:cond delay="8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childTnLst>
                          </p:cTn>
                        </p:par>
                        <p:par>
                          <p:cTn id="66" fill="hold" nodeType="afterGroup">
                            <p:stCondLst>
                              <p:cond delay="9000"/>
                            </p:stCondLst>
                            <p:childTnLst>
                              <p:par>
                                <p:cTn id="67" presetID="56" presetClass="entr" presetSubtype="0" fill="hold" grpId="0" nodeType="afterEffect">
                                  <p:stCondLst>
                                    <p:cond delay="0"/>
                                  </p:stCondLst>
                                  <p:iterate type="lt">
                                    <p:tmPct val="10000"/>
                                  </p:iterate>
                                  <p:childTnLst>
                                    <p:set>
                                      <p:cBhvr>
                                        <p:cTn id="68" dur="1" fill="hold">
                                          <p:stCondLst>
                                            <p:cond delay="0"/>
                                          </p:stCondLst>
                                        </p:cTn>
                                        <p:tgtEl>
                                          <p:spTgt spid="19"/>
                                        </p:tgtEl>
                                        <p:attrNameLst>
                                          <p:attrName>style.visibility</p:attrName>
                                        </p:attrNameLst>
                                      </p:cBhvr>
                                      <p:to>
                                        <p:strVal val="visible"/>
                                      </p:to>
                                    </p:set>
                                    <p:anim by="(-#ppt_w*2)" calcmode="lin" valueType="num">
                                      <p:cBhvr rctx="PPT">
                                        <p:cTn id="69" dur="500" autoRev="1" fill="hold">
                                          <p:stCondLst>
                                            <p:cond delay="0"/>
                                          </p:stCondLst>
                                        </p:cTn>
                                        <p:tgtEl>
                                          <p:spTgt spid="19"/>
                                        </p:tgtEl>
                                        <p:attrNameLst>
                                          <p:attrName>ppt_w</p:attrName>
                                        </p:attrNameLst>
                                      </p:cBhvr>
                                    </p:anim>
                                    <p:anim by="(#ppt_w*0.50)" calcmode="lin" valueType="num">
                                      <p:cBhvr>
                                        <p:cTn id="70" dur="500" decel="50000" autoRev="1" fill="hold">
                                          <p:stCondLst>
                                            <p:cond delay="0"/>
                                          </p:stCondLst>
                                        </p:cTn>
                                        <p:tgtEl>
                                          <p:spTgt spid="19"/>
                                        </p:tgtEl>
                                        <p:attrNameLst>
                                          <p:attrName>ppt_x</p:attrName>
                                        </p:attrNameLst>
                                      </p:cBhvr>
                                    </p:anim>
                                    <p:anim from="(-#ppt_h/2)" to="(#ppt_y)" calcmode="lin" valueType="num">
                                      <p:cBhvr>
                                        <p:cTn id="71" dur="1000" fill="hold">
                                          <p:stCondLst>
                                            <p:cond delay="0"/>
                                          </p:stCondLst>
                                        </p:cTn>
                                        <p:tgtEl>
                                          <p:spTgt spid="19"/>
                                        </p:tgtEl>
                                        <p:attrNameLst>
                                          <p:attrName>ppt_y</p:attrName>
                                        </p:attrNameLst>
                                      </p:cBhvr>
                                    </p:anim>
                                    <p:animRot by="21600000">
                                      <p:cBhvr>
                                        <p:cTn id="72"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P spid="14" grpId="0"/>
      <p:bldP spid="15" grpId="0"/>
      <p:bldP spid="16" grpId="0"/>
      <p:bldP spid="17" grpId="0"/>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264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Booker T. Washington</a:t>
            </a:r>
          </a:p>
        </p:txBody>
      </p:sp>
      <p:sp>
        <p:nvSpPr>
          <p:cNvPr id="112643" name="Rectangle 4"/>
          <p:cNvSpPr>
            <a:spLocks noGrp="1" noChangeArrowheads="1"/>
          </p:cNvSpPr>
          <p:nvPr>
            <p:ph type="body" idx="1"/>
          </p:nvPr>
        </p:nvSpPr>
        <p:spPr>
          <a:xfrm>
            <a:off x="1981200" y="1143000"/>
            <a:ext cx="3200400" cy="5486400"/>
          </a:xfrm>
        </p:spPr>
        <p:txBody>
          <a:bodyPr/>
          <a:lstStyle/>
          <a:p>
            <a:pPr eaLnBrk="1" hangingPunct="1">
              <a:lnSpc>
                <a:spcPct val="90000"/>
              </a:lnSpc>
            </a:pPr>
            <a:r>
              <a:rPr lang="en-US" sz="3600" smtClean="0">
                <a:solidFill>
                  <a:srgbClr val="996600"/>
                </a:solidFill>
                <a:latin typeface="Modern No. 20" pitchFamily="18" charset="0"/>
              </a:rPr>
              <a:t>Born a slave</a:t>
            </a:r>
          </a:p>
          <a:p>
            <a:pPr eaLnBrk="1" hangingPunct="1">
              <a:lnSpc>
                <a:spcPct val="90000"/>
              </a:lnSpc>
            </a:pPr>
            <a:r>
              <a:rPr lang="en-US" sz="3600" smtClean="0">
                <a:solidFill>
                  <a:srgbClr val="996600"/>
                </a:solidFill>
                <a:latin typeface="Modern No. 20" pitchFamily="18" charset="0"/>
              </a:rPr>
              <a:t>Founded Tuskegee Institute in 1881</a:t>
            </a:r>
          </a:p>
          <a:p>
            <a:pPr eaLnBrk="1" hangingPunct="1">
              <a:lnSpc>
                <a:spcPct val="90000"/>
              </a:lnSpc>
            </a:pPr>
            <a:r>
              <a:rPr lang="en-US" sz="3600" smtClean="0">
                <a:solidFill>
                  <a:srgbClr val="996600"/>
                </a:solidFill>
                <a:latin typeface="Modern No. 20" pitchFamily="18" charset="0"/>
              </a:rPr>
              <a:t>Advocacy</a:t>
            </a:r>
          </a:p>
          <a:p>
            <a:pPr lvl="1" eaLnBrk="1" hangingPunct="1">
              <a:lnSpc>
                <a:spcPct val="90000"/>
              </a:lnSpc>
            </a:pPr>
            <a:r>
              <a:rPr lang="en-US" sz="3200" smtClean="0">
                <a:solidFill>
                  <a:srgbClr val="996600"/>
                </a:solidFill>
                <a:latin typeface="Modern No. 20" pitchFamily="18" charset="0"/>
              </a:rPr>
              <a:t>Vocational Training</a:t>
            </a:r>
          </a:p>
          <a:p>
            <a:pPr lvl="1" eaLnBrk="1" hangingPunct="1">
              <a:lnSpc>
                <a:spcPct val="90000"/>
              </a:lnSpc>
            </a:pPr>
            <a:r>
              <a:rPr lang="en-US" sz="3200" smtClean="0">
                <a:solidFill>
                  <a:srgbClr val="996600"/>
                </a:solidFill>
                <a:latin typeface="Modern No. 20" pitchFamily="18" charset="0"/>
              </a:rPr>
              <a:t>Self-help</a:t>
            </a:r>
          </a:p>
          <a:p>
            <a:pPr lvl="1" eaLnBrk="1" hangingPunct="1">
              <a:lnSpc>
                <a:spcPct val="90000"/>
              </a:lnSpc>
            </a:pPr>
            <a:r>
              <a:rPr lang="en-US" sz="3200" smtClean="0">
                <a:solidFill>
                  <a:srgbClr val="996600"/>
                </a:solidFill>
                <a:latin typeface="Modern No. 20" pitchFamily="18" charset="0"/>
              </a:rPr>
              <a:t>Gradualism</a:t>
            </a:r>
          </a:p>
        </p:txBody>
      </p:sp>
      <p:sp>
        <p:nvSpPr>
          <p:cNvPr id="112644"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12645" name="Picture 8" descr="0602001r"/>
          <p:cNvPicPr>
            <a:picLocks noChangeAspect="1" noChangeArrowheads="1"/>
          </p:cNvPicPr>
          <p:nvPr/>
        </p:nvPicPr>
        <p:blipFill>
          <a:blip r:embed="rId3" cstate="print"/>
          <a:srcRect l="16499" t="7359" r="8281" b="14351"/>
          <a:stretch>
            <a:fillRect/>
          </a:stretch>
        </p:blipFill>
        <p:spPr bwMode="auto">
          <a:xfrm>
            <a:off x="5351463" y="1149350"/>
            <a:ext cx="3640137" cy="540385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366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Booker T. Washington</a:t>
            </a:r>
          </a:p>
        </p:txBody>
      </p:sp>
      <p:sp>
        <p:nvSpPr>
          <p:cNvPr id="113667" name="Rectangle 4"/>
          <p:cNvSpPr>
            <a:spLocks noGrp="1" noChangeArrowheads="1"/>
          </p:cNvSpPr>
          <p:nvPr>
            <p:ph type="body" idx="1"/>
          </p:nvPr>
        </p:nvSpPr>
        <p:spPr>
          <a:xfrm>
            <a:off x="1981200" y="1143000"/>
            <a:ext cx="3048000" cy="5486400"/>
          </a:xfrm>
        </p:spPr>
        <p:txBody>
          <a:bodyPr/>
          <a:lstStyle/>
          <a:p>
            <a:pPr eaLnBrk="1" hangingPunct="1"/>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Atlanta Compromise</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 speech</a:t>
            </a:r>
          </a:p>
          <a:p>
            <a:pPr eaLnBrk="1" hangingPunct="1"/>
            <a:r>
              <a:rPr lang="en-US" sz="3600" smtClean="0">
                <a:solidFill>
                  <a:srgbClr val="996600"/>
                </a:solidFill>
                <a:latin typeface="Modern No. 20" pitchFamily="18" charset="0"/>
              </a:rPr>
              <a:t>Consulted by Teddy Roosevelt</a:t>
            </a:r>
          </a:p>
          <a:p>
            <a:pPr eaLnBrk="1" hangingPunct="1"/>
            <a:r>
              <a:rPr lang="en-US" sz="3600" i="1" smtClean="0">
                <a:solidFill>
                  <a:srgbClr val="996600"/>
                </a:solidFill>
                <a:latin typeface="Modern No. 20" pitchFamily="18" charset="0"/>
              </a:rPr>
              <a:t>Up From Slavery</a:t>
            </a:r>
            <a:r>
              <a:rPr lang="en-US" sz="3600" smtClean="0">
                <a:solidFill>
                  <a:srgbClr val="996600"/>
                </a:solidFill>
                <a:latin typeface="Modern No. 20" pitchFamily="18" charset="0"/>
              </a:rPr>
              <a:t> (1901)</a:t>
            </a:r>
          </a:p>
        </p:txBody>
      </p:sp>
      <p:sp>
        <p:nvSpPr>
          <p:cNvPr id="113668"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13669" name="Picture 8" descr="Image:BookerTWashington-Cheynes.LOC.jpg">
            <a:hlinkClick r:id="rId3"/>
          </p:cNvPr>
          <p:cNvPicPr>
            <a:picLocks noChangeAspect="1" noChangeArrowheads="1"/>
          </p:cNvPicPr>
          <p:nvPr/>
        </p:nvPicPr>
        <p:blipFill>
          <a:blip r:embed="rId4" cstate="print"/>
          <a:srcRect/>
          <a:stretch>
            <a:fillRect/>
          </a:stretch>
        </p:blipFill>
        <p:spPr bwMode="auto">
          <a:xfrm>
            <a:off x="5133975" y="1152525"/>
            <a:ext cx="3829050" cy="5553075"/>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76200"/>
            <a:ext cx="9144000" cy="1066800"/>
          </a:xfrm>
        </p:spPr>
        <p:txBody>
          <a:bodyPr/>
          <a:lstStyle/>
          <a:p>
            <a:pPr eaLnBrk="1" hangingPunct="1"/>
            <a:r>
              <a:rPr lang="en-US" altLang="en-US" sz="5400" smtClean="0">
                <a:solidFill>
                  <a:srgbClr val="FFFF99"/>
                </a:solidFill>
                <a:latin typeface="Modern No. 20" pitchFamily="18" charset="0"/>
              </a:rPr>
              <a:t>“</a:t>
            </a:r>
            <a:r>
              <a:rPr lang="en-US" sz="5400" smtClean="0">
                <a:solidFill>
                  <a:srgbClr val="FFFF99"/>
                </a:solidFill>
                <a:latin typeface="Modern No. 20" pitchFamily="18" charset="0"/>
              </a:rPr>
              <a:t>Atlanta Compromise</a:t>
            </a:r>
            <a:r>
              <a:rPr lang="en-US" altLang="en-US" sz="5400" smtClean="0">
                <a:solidFill>
                  <a:srgbClr val="FFFF99"/>
                </a:solidFill>
                <a:latin typeface="Modern No. 20" pitchFamily="18" charset="0"/>
              </a:rPr>
              <a:t>”</a:t>
            </a:r>
            <a:r>
              <a:rPr lang="en-US" sz="5400" smtClean="0">
                <a:solidFill>
                  <a:srgbClr val="FFFF99"/>
                </a:solidFill>
                <a:latin typeface="Modern No. 20" pitchFamily="18" charset="0"/>
              </a:rPr>
              <a:t> (1895)</a:t>
            </a:r>
          </a:p>
        </p:txBody>
      </p:sp>
      <p:sp>
        <p:nvSpPr>
          <p:cNvPr id="114691" name="Rectangle 3"/>
          <p:cNvSpPr>
            <a:spLocks noGrp="1" noChangeArrowheads="1"/>
          </p:cNvSpPr>
          <p:nvPr>
            <p:ph type="body" idx="1"/>
          </p:nvPr>
        </p:nvSpPr>
        <p:spPr>
          <a:xfrm>
            <a:off x="228600" y="1447800"/>
            <a:ext cx="8763000" cy="5181600"/>
          </a:xfrm>
        </p:spPr>
        <p:txBody>
          <a:bodyPr/>
          <a:lstStyle/>
          <a:p>
            <a:pPr eaLnBrk="1" hangingPunct="1">
              <a:buFontTx/>
              <a:buNone/>
            </a:pPr>
            <a:r>
              <a:rPr lang="en-US" sz="3600" smtClean="0">
                <a:solidFill>
                  <a:srgbClr val="996600"/>
                </a:solidFill>
                <a:latin typeface="Modern No. 20" pitchFamily="18" charset="0"/>
              </a:rPr>
              <a:t>	</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To those of my race who depend on bettering their condition… I would say: </a:t>
            </a:r>
            <a:r>
              <a:rPr lang="en-US" altLang="en-US" sz="3600" smtClean="0">
                <a:solidFill>
                  <a:srgbClr val="996600"/>
                </a:solidFill>
                <a:latin typeface="Modern No. 20" pitchFamily="18" charset="0"/>
              </a:rPr>
              <a:t>‘</a:t>
            </a:r>
            <a:r>
              <a:rPr lang="en-US" altLang="ja-JP" sz="3600" u="sng" smtClean="0">
                <a:solidFill>
                  <a:srgbClr val="996600"/>
                </a:solidFill>
                <a:latin typeface="Modern No. 20" pitchFamily="18" charset="0"/>
              </a:rPr>
              <a:t>Cast down your bucket where you are</a:t>
            </a:r>
            <a:r>
              <a:rPr lang="en-US" altLang="en-US" sz="3600" smtClean="0">
                <a:solidFill>
                  <a:srgbClr val="996600"/>
                </a:solidFill>
                <a:latin typeface="Modern No. 20" pitchFamily="18" charset="0"/>
              </a:rPr>
              <a:t>’</a:t>
            </a:r>
            <a:r>
              <a:rPr lang="en-US" altLang="ja-JP" sz="3600" smtClean="0">
                <a:solidFill>
                  <a:srgbClr val="996600"/>
                </a:solidFill>
                <a:latin typeface="Modern No. 20" pitchFamily="18" charset="0"/>
              </a:rPr>
              <a:t> – cast it down… in agriculture, mechanics, in commerce, in domestic service, and in the professions…  No race can prosper till it learns that there is as much dignity in tilling a field as in writing a poem.</a:t>
            </a:r>
            <a:r>
              <a:rPr lang="en-US" altLang="en-US" sz="3600" smtClean="0">
                <a:solidFill>
                  <a:srgbClr val="996600"/>
                </a:solidFill>
                <a:latin typeface="Modern No. 20" pitchFamily="18" charset="0"/>
              </a:rPr>
              <a:t>”</a:t>
            </a:r>
            <a:endParaRPr lang="en-US" altLang="ja-JP" sz="3600" smtClean="0">
              <a:solidFill>
                <a:srgbClr val="996600"/>
              </a:solidFill>
              <a:latin typeface="Modern No. 20" pitchFamily="18" charset="0"/>
            </a:endParaRPr>
          </a:p>
          <a:p>
            <a:pPr lvl="1" algn="r" eaLnBrk="1" hangingPunct="1"/>
            <a:r>
              <a:rPr lang="en-US" sz="3200" smtClean="0">
                <a:solidFill>
                  <a:srgbClr val="996600"/>
                </a:solidFill>
                <a:latin typeface="Modern No. 20" pitchFamily="18" charset="0"/>
              </a:rPr>
              <a:t>Booker T. Washington</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7106"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Southern Tobacco Industry</a:t>
            </a:r>
          </a:p>
        </p:txBody>
      </p:sp>
      <p:sp>
        <p:nvSpPr>
          <p:cNvPr id="47107"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7108" name="Picture 2" descr="http://www.essentialaction.org/tobacco/photos/altria030424/ea052.jpg"/>
          <p:cNvPicPr>
            <a:picLocks noChangeAspect="1" noChangeArrowheads="1"/>
          </p:cNvPicPr>
          <p:nvPr/>
        </p:nvPicPr>
        <p:blipFill>
          <a:blip r:embed="rId3" cstate="print"/>
          <a:srcRect/>
          <a:stretch>
            <a:fillRect/>
          </a:stretch>
        </p:blipFill>
        <p:spPr bwMode="auto">
          <a:xfrm>
            <a:off x="2146300" y="1600200"/>
            <a:ext cx="6692900" cy="44545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5714"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Tuskegee Institute</a:t>
            </a:r>
          </a:p>
        </p:txBody>
      </p:sp>
      <p:pic>
        <p:nvPicPr>
          <p:cNvPr id="115715" name="Picture 5" descr="History_class_at_Tuskegee"/>
          <p:cNvPicPr>
            <a:picLocks noChangeAspect="1" noChangeArrowheads="1"/>
          </p:cNvPicPr>
          <p:nvPr/>
        </p:nvPicPr>
        <p:blipFill>
          <a:blip r:embed="rId3" cstate="print"/>
          <a:srcRect/>
          <a:stretch>
            <a:fillRect/>
          </a:stretch>
        </p:blipFill>
        <p:spPr bwMode="auto">
          <a:xfrm>
            <a:off x="2057400" y="1209675"/>
            <a:ext cx="6867525" cy="5419725"/>
          </a:xfrm>
          <a:prstGeom prst="rect">
            <a:avLst/>
          </a:prstGeom>
          <a:noFill/>
          <a:ln w="25400">
            <a:solidFill>
              <a:schemeClr val="tx1"/>
            </a:solidFill>
            <a:miter lim="800000"/>
            <a:headEnd/>
            <a:tailEnd/>
          </a:ln>
        </p:spPr>
      </p:pic>
      <p:sp>
        <p:nvSpPr>
          <p:cNvPr id="115716"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7" descr="Illustration"/>
          <p:cNvPicPr>
            <a:picLocks noChangeAspect="1" noChangeArrowheads="1"/>
          </p:cNvPicPr>
          <p:nvPr/>
        </p:nvPicPr>
        <p:blipFill>
          <a:blip r:embed="rId2" cstate="print"/>
          <a:srcRect l="6465" t="4828" r="8081" b="15862"/>
          <a:stretch>
            <a:fillRect/>
          </a:stretch>
        </p:blipFill>
        <p:spPr bwMode="auto">
          <a:xfrm>
            <a:off x="3341688" y="995363"/>
            <a:ext cx="4197350" cy="5705475"/>
          </a:xfrm>
          <a:prstGeom prst="rect">
            <a:avLst/>
          </a:prstGeom>
          <a:noFill/>
          <a:ln w="25400">
            <a:solidFill>
              <a:schemeClr val="tx1"/>
            </a:solidFill>
            <a:miter lim="800000"/>
            <a:headEnd/>
            <a:tailEnd/>
          </a:ln>
        </p:spPr>
      </p:pic>
      <p:pic>
        <p:nvPicPr>
          <p:cNvPr id="116738" name="Picture 2" descr="ColoredDrinking"/>
          <p:cNvPicPr>
            <a:picLocks noChangeAspect="1" noChangeArrowheads="1"/>
          </p:cNvPicPr>
          <p:nvPr/>
        </p:nvPicPr>
        <p:blipFill>
          <a:blip r:embed="rId3"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6739"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Memorial to Washington</a:t>
            </a:r>
          </a:p>
        </p:txBody>
      </p:sp>
      <p:sp>
        <p:nvSpPr>
          <p:cNvPr id="116740"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7762"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W.E.B. DuBois</a:t>
            </a:r>
          </a:p>
        </p:txBody>
      </p:sp>
      <p:sp>
        <p:nvSpPr>
          <p:cNvPr id="117763" name="Rectangle 4"/>
          <p:cNvSpPr>
            <a:spLocks noGrp="1" noChangeArrowheads="1"/>
          </p:cNvSpPr>
          <p:nvPr>
            <p:ph type="body" idx="1"/>
          </p:nvPr>
        </p:nvSpPr>
        <p:spPr>
          <a:xfrm>
            <a:off x="5410200" y="1143000"/>
            <a:ext cx="3505200" cy="5486400"/>
          </a:xfrm>
        </p:spPr>
        <p:txBody>
          <a:bodyPr/>
          <a:lstStyle/>
          <a:p>
            <a:pPr eaLnBrk="1" hangingPunct="1"/>
            <a:r>
              <a:rPr lang="en-US" sz="3600" smtClean="0">
                <a:solidFill>
                  <a:srgbClr val="996600"/>
                </a:solidFill>
                <a:latin typeface="Modern No. 20" pitchFamily="18" charset="0"/>
              </a:rPr>
              <a:t>First African-American to earn a Ph.D. from Harvard</a:t>
            </a:r>
          </a:p>
          <a:p>
            <a:pPr eaLnBrk="1" hangingPunct="1"/>
            <a:r>
              <a:rPr lang="en-US" sz="3600" smtClean="0">
                <a:solidFill>
                  <a:srgbClr val="996600"/>
                </a:solidFill>
                <a:latin typeface="Modern No. 20" pitchFamily="18" charset="0"/>
              </a:rPr>
              <a:t>Advocacy</a:t>
            </a:r>
          </a:p>
          <a:p>
            <a:pPr lvl="1" eaLnBrk="1" hangingPunct="1"/>
            <a:r>
              <a:rPr lang="en-US" sz="3200" smtClean="0">
                <a:solidFill>
                  <a:srgbClr val="996600"/>
                </a:solidFill>
                <a:latin typeface="Modern No. 20" pitchFamily="18" charset="0"/>
              </a:rPr>
              <a:t>Education</a:t>
            </a:r>
          </a:p>
          <a:p>
            <a:pPr lvl="1" eaLnBrk="1" hangingPunct="1"/>
            <a:r>
              <a:rPr lang="en-US" sz="3200" smtClean="0">
                <a:solidFill>
                  <a:srgbClr val="996600"/>
                </a:solidFill>
                <a:latin typeface="Modern No. 20" pitchFamily="18" charset="0"/>
              </a:rPr>
              <a:t>Civil rights</a:t>
            </a:r>
          </a:p>
          <a:p>
            <a:pPr lvl="1" eaLnBrk="1" hangingPunct="1"/>
            <a:r>
              <a:rPr lang="en-US" sz="3200" smtClean="0">
                <a:solidFill>
                  <a:srgbClr val="996600"/>
                </a:solidFill>
                <a:latin typeface="Modern No. 20" pitchFamily="18" charset="0"/>
              </a:rPr>
              <a:t>Pan-Africanism</a:t>
            </a:r>
          </a:p>
        </p:txBody>
      </p:sp>
      <p:sp>
        <p:nvSpPr>
          <p:cNvPr id="117764"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17765" name="Picture 8" descr="WEB_Du_Bois"/>
          <p:cNvPicPr>
            <a:picLocks noChangeAspect="1" noChangeArrowheads="1"/>
          </p:cNvPicPr>
          <p:nvPr/>
        </p:nvPicPr>
        <p:blipFill>
          <a:blip r:embed="rId3" cstate="print"/>
          <a:srcRect l="13153"/>
          <a:stretch>
            <a:fillRect/>
          </a:stretch>
        </p:blipFill>
        <p:spPr bwMode="auto">
          <a:xfrm>
            <a:off x="1981200" y="1143000"/>
            <a:ext cx="3270250" cy="54102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1878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W.E.B. DuBois</a:t>
            </a:r>
          </a:p>
        </p:txBody>
      </p:sp>
      <p:sp>
        <p:nvSpPr>
          <p:cNvPr id="118787" name="Rectangle 4"/>
          <p:cNvSpPr>
            <a:spLocks noGrp="1" noChangeArrowheads="1"/>
          </p:cNvSpPr>
          <p:nvPr>
            <p:ph type="body" idx="1"/>
          </p:nvPr>
        </p:nvSpPr>
        <p:spPr>
          <a:xfrm>
            <a:off x="2133600" y="1143000"/>
            <a:ext cx="3505200" cy="5486400"/>
          </a:xfrm>
        </p:spPr>
        <p:txBody>
          <a:bodyPr/>
          <a:lstStyle/>
          <a:p>
            <a:pPr eaLnBrk="1" hangingPunct="1"/>
            <a:r>
              <a:rPr lang="en-US" sz="4000" smtClean="0">
                <a:solidFill>
                  <a:srgbClr val="996600"/>
                </a:solidFill>
                <a:latin typeface="Modern No. 20" pitchFamily="18" charset="0"/>
              </a:rPr>
              <a:t>Racial pride</a:t>
            </a:r>
          </a:p>
          <a:p>
            <a:pPr eaLnBrk="1" hangingPunct="1"/>
            <a:r>
              <a:rPr lang="en-US" sz="4000" smtClean="0">
                <a:solidFill>
                  <a:srgbClr val="996600"/>
                </a:solidFill>
                <a:latin typeface="Modern No. 20" pitchFamily="18" charset="0"/>
              </a:rPr>
              <a:t>Niagara Movement</a:t>
            </a:r>
          </a:p>
          <a:p>
            <a:pPr eaLnBrk="1" hangingPunct="1"/>
            <a:r>
              <a:rPr lang="en-US" sz="4000" smtClean="0">
                <a:solidFill>
                  <a:srgbClr val="996600"/>
                </a:solidFill>
                <a:latin typeface="Modern No. 20" pitchFamily="18" charset="0"/>
              </a:rPr>
              <a:t>NAACP</a:t>
            </a:r>
          </a:p>
          <a:p>
            <a:pPr eaLnBrk="1" hangingPunct="1"/>
            <a:r>
              <a:rPr lang="en-US" sz="4000" smtClean="0">
                <a:solidFill>
                  <a:srgbClr val="996600"/>
                </a:solidFill>
                <a:latin typeface="Modern No. 20" pitchFamily="18" charset="0"/>
              </a:rPr>
              <a:t>Died in Ghana in   1963</a:t>
            </a:r>
          </a:p>
        </p:txBody>
      </p:sp>
      <p:pic>
        <p:nvPicPr>
          <p:cNvPr id="118788" name="Picture 5" descr="Image:The Souls of Black Folk title page.jpg"/>
          <p:cNvPicPr>
            <a:picLocks noChangeAspect="1" noChangeArrowheads="1"/>
          </p:cNvPicPr>
          <p:nvPr/>
        </p:nvPicPr>
        <p:blipFill>
          <a:blip r:embed="rId3" cstate="print"/>
          <a:srcRect t="3503" r="9320" b="15814"/>
          <a:stretch>
            <a:fillRect/>
          </a:stretch>
        </p:blipFill>
        <p:spPr bwMode="auto">
          <a:xfrm rot="440622">
            <a:off x="5384800" y="1250950"/>
            <a:ext cx="3225800" cy="4779963"/>
          </a:xfrm>
          <a:prstGeom prst="rect">
            <a:avLst/>
          </a:prstGeom>
          <a:noFill/>
          <a:ln w="25400">
            <a:solidFill>
              <a:schemeClr val="tx1"/>
            </a:solidFill>
            <a:miter lim="800000"/>
            <a:headEnd/>
            <a:tailEnd/>
          </a:ln>
        </p:spPr>
      </p:pic>
      <p:sp>
        <p:nvSpPr>
          <p:cNvPr id="118789"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76200"/>
            <a:ext cx="9144000" cy="1066800"/>
          </a:xfrm>
        </p:spPr>
        <p:txBody>
          <a:bodyPr/>
          <a:lstStyle/>
          <a:p>
            <a:pPr eaLnBrk="1" hangingPunct="1"/>
            <a:r>
              <a:rPr lang="en-US" sz="5400" i="1" smtClean="0">
                <a:solidFill>
                  <a:srgbClr val="FFFF99"/>
                </a:solidFill>
                <a:latin typeface="Modern No. 20" pitchFamily="18" charset="0"/>
              </a:rPr>
              <a:t>The Negro Problem</a:t>
            </a:r>
            <a:r>
              <a:rPr lang="en-US" sz="5400" smtClean="0">
                <a:solidFill>
                  <a:srgbClr val="FFFF99"/>
                </a:solidFill>
                <a:latin typeface="Modern No. 20" pitchFamily="18" charset="0"/>
              </a:rPr>
              <a:t> (1903)</a:t>
            </a:r>
          </a:p>
        </p:txBody>
      </p:sp>
      <p:sp>
        <p:nvSpPr>
          <p:cNvPr id="119811" name="Rectangle 3"/>
          <p:cNvSpPr>
            <a:spLocks noGrp="1" noChangeArrowheads="1"/>
          </p:cNvSpPr>
          <p:nvPr>
            <p:ph type="body" idx="1"/>
          </p:nvPr>
        </p:nvSpPr>
        <p:spPr>
          <a:xfrm>
            <a:off x="228600" y="1447800"/>
            <a:ext cx="8763000" cy="5181600"/>
          </a:xfrm>
        </p:spPr>
        <p:txBody>
          <a:bodyPr/>
          <a:lstStyle/>
          <a:p>
            <a:pPr eaLnBrk="1" hangingPunct="1">
              <a:buFontTx/>
              <a:buNone/>
            </a:pPr>
            <a:r>
              <a:rPr lang="en-US" sz="3600" smtClean="0">
                <a:solidFill>
                  <a:srgbClr val="996600"/>
                </a:solidFill>
                <a:latin typeface="Modern No. 20" pitchFamily="18" charset="0"/>
              </a:rPr>
              <a:t>	</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I insist that the true object of all true education is not to make men carpenters but to make carpenters men…  The </a:t>
            </a:r>
            <a:r>
              <a:rPr lang="en-US" sz="3600" u="sng" smtClean="0">
                <a:solidFill>
                  <a:srgbClr val="996600"/>
                </a:solidFill>
                <a:latin typeface="Modern No. 20" pitchFamily="18" charset="0"/>
              </a:rPr>
              <a:t>Talented Tenth</a:t>
            </a:r>
            <a:r>
              <a:rPr lang="en-US" sz="3600" smtClean="0">
                <a:solidFill>
                  <a:srgbClr val="996600"/>
                </a:solidFill>
                <a:latin typeface="Modern No. 20" pitchFamily="18" charset="0"/>
              </a:rPr>
              <a:t> of the Negro race must be made </a:t>
            </a:r>
            <a:r>
              <a:rPr lang="en-US" sz="3600" u="sng" smtClean="0">
                <a:solidFill>
                  <a:srgbClr val="996600"/>
                </a:solidFill>
                <a:latin typeface="Modern No. 20" pitchFamily="18" charset="0"/>
              </a:rPr>
              <a:t>leaders of thought </a:t>
            </a:r>
            <a:r>
              <a:rPr lang="en-US" sz="3600" smtClean="0">
                <a:solidFill>
                  <a:srgbClr val="996600"/>
                </a:solidFill>
                <a:latin typeface="Modern No. 20" pitchFamily="18" charset="0"/>
              </a:rPr>
              <a:t>and missionaries of culture among their people.  No others can do this work and Negro colleges must train men for it.</a:t>
            </a:r>
            <a:r>
              <a:rPr lang="en-US" altLang="en-US" sz="3600" smtClean="0">
                <a:solidFill>
                  <a:srgbClr val="996600"/>
                </a:solidFill>
                <a:latin typeface="Modern No. 20" pitchFamily="18" charset="0"/>
              </a:rPr>
              <a:t>”</a:t>
            </a:r>
            <a:endParaRPr lang="en-US" sz="3600" smtClean="0">
              <a:solidFill>
                <a:srgbClr val="996600"/>
              </a:solidFill>
              <a:latin typeface="Modern No. 20" pitchFamily="18" charset="0"/>
            </a:endParaRPr>
          </a:p>
          <a:p>
            <a:pPr lvl="1" algn="r" eaLnBrk="1" hangingPunct="1"/>
            <a:r>
              <a:rPr lang="en-US" sz="3200" smtClean="0">
                <a:solidFill>
                  <a:srgbClr val="996600"/>
                </a:solidFill>
                <a:latin typeface="Modern No. 20" pitchFamily="18" charset="0"/>
              </a:rPr>
              <a:t>W.E.B. DuBois</a:t>
            </a: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20834"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Niagara Movement (1905)</a:t>
            </a:r>
          </a:p>
        </p:txBody>
      </p:sp>
      <p:sp>
        <p:nvSpPr>
          <p:cNvPr id="120835" name="Rectangle 4"/>
          <p:cNvSpPr>
            <a:spLocks noGrp="1" noChangeArrowheads="1"/>
          </p:cNvSpPr>
          <p:nvPr>
            <p:ph type="body" idx="1"/>
          </p:nvPr>
        </p:nvSpPr>
        <p:spPr>
          <a:xfrm>
            <a:off x="5410200" y="1143000"/>
            <a:ext cx="3581400" cy="5486400"/>
          </a:xfrm>
        </p:spPr>
        <p:txBody>
          <a:bodyPr/>
          <a:lstStyle/>
          <a:p>
            <a:pPr eaLnBrk="1" hangingPunct="1"/>
            <a:r>
              <a:rPr lang="en-US" sz="3600" smtClean="0">
                <a:solidFill>
                  <a:srgbClr val="996600"/>
                </a:solidFill>
                <a:latin typeface="Modern No. 20" pitchFamily="18" charset="0"/>
              </a:rPr>
              <a:t>Reaction to B.T. Washington</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s </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Atlanta Compromise</a:t>
            </a: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 speech</a:t>
            </a:r>
          </a:p>
          <a:p>
            <a:pPr lvl="1" eaLnBrk="1" hangingPunct="1"/>
            <a:r>
              <a:rPr lang="en-US" sz="3200" smtClean="0">
                <a:solidFill>
                  <a:srgbClr val="996600"/>
                </a:solidFill>
                <a:latin typeface="Modern No. 20" pitchFamily="18" charset="0"/>
              </a:rPr>
              <a:t>End to segregation</a:t>
            </a:r>
          </a:p>
          <a:p>
            <a:pPr lvl="1" eaLnBrk="1" hangingPunct="1"/>
            <a:r>
              <a:rPr lang="en-US" sz="3200" smtClean="0">
                <a:solidFill>
                  <a:srgbClr val="996600"/>
                </a:solidFill>
                <a:latin typeface="Modern No. 20" pitchFamily="18" charset="0"/>
              </a:rPr>
              <a:t>Political rights</a:t>
            </a:r>
          </a:p>
          <a:p>
            <a:pPr lvl="1" eaLnBrk="1" hangingPunct="1"/>
            <a:r>
              <a:rPr lang="en-US" sz="3200" smtClean="0">
                <a:solidFill>
                  <a:srgbClr val="996600"/>
                </a:solidFill>
                <a:latin typeface="Modern No. 20" pitchFamily="18" charset="0"/>
              </a:rPr>
              <a:t>Activism</a:t>
            </a:r>
          </a:p>
        </p:txBody>
      </p:sp>
      <p:sp>
        <p:nvSpPr>
          <p:cNvPr id="120836"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20837" name="Picture 7" descr="Image:WEB DuBois 1918.jpg">
            <a:hlinkClick r:id="rId3"/>
          </p:cNvPr>
          <p:cNvPicPr>
            <a:picLocks noChangeAspect="1" noChangeArrowheads="1"/>
          </p:cNvPicPr>
          <p:nvPr/>
        </p:nvPicPr>
        <p:blipFill>
          <a:blip r:embed="rId4" cstate="print"/>
          <a:srcRect l="20918" t="3960" r="11823" b="7961"/>
          <a:stretch>
            <a:fillRect/>
          </a:stretch>
        </p:blipFill>
        <p:spPr bwMode="auto">
          <a:xfrm>
            <a:off x="1981200" y="1141413"/>
            <a:ext cx="2397125" cy="3963987"/>
          </a:xfrm>
          <a:prstGeom prst="rect">
            <a:avLst/>
          </a:prstGeom>
          <a:noFill/>
          <a:ln w="25400">
            <a:solidFill>
              <a:schemeClr val="tx1"/>
            </a:solidFill>
            <a:miter lim="800000"/>
            <a:headEnd/>
            <a:tailEnd/>
          </a:ln>
        </p:spPr>
      </p:pic>
      <p:pic>
        <p:nvPicPr>
          <p:cNvPr id="120838" name="Picture 8" descr="Image:Scg.large.png"/>
          <p:cNvPicPr>
            <a:picLocks noChangeAspect="1" noChangeArrowheads="1"/>
          </p:cNvPicPr>
          <p:nvPr/>
        </p:nvPicPr>
        <p:blipFill>
          <a:blip r:embed="rId5" cstate="print"/>
          <a:srcRect t="7639"/>
          <a:stretch>
            <a:fillRect/>
          </a:stretch>
        </p:blipFill>
        <p:spPr bwMode="auto">
          <a:xfrm>
            <a:off x="2638425" y="3657600"/>
            <a:ext cx="2676525" cy="31242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21858"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NAACP</a:t>
            </a:r>
          </a:p>
        </p:txBody>
      </p:sp>
      <p:sp>
        <p:nvSpPr>
          <p:cNvPr id="121859" name="Rectangle 4"/>
          <p:cNvSpPr>
            <a:spLocks noGrp="1" noChangeArrowheads="1"/>
          </p:cNvSpPr>
          <p:nvPr>
            <p:ph type="body" idx="1"/>
          </p:nvPr>
        </p:nvSpPr>
        <p:spPr>
          <a:xfrm>
            <a:off x="1981200" y="1143000"/>
            <a:ext cx="3810000" cy="5486400"/>
          </a:xfrm>
        </p:spPr>
        <p:txBody>
          <a:bodyPr/>
          <a:lstStyle/>
          <a:p>
            <a:pPr eaLnBrk="1" hangingPunct="1"/>
            <a:r>
              <a:rPr lang="en-US" sz="3600" smtClean="0">
                <a:solidFill>
                  <a:srgbClr val="996600"/>
                </a:solidFill>
                <a:latin typeface="Modern No. 20" pitchFamily="18" charset="0"/>
              </a:rPr>
              <a:t>National Association for the Advancement of Colored People</a:t>
            </a:r>
          </a:p>
          <a:p>
            <a:pPr eaLnBrk="1" hangingPunct="1"/>
            <a:r>
              <a:rPr lang="en-US" sz="3600" smtClean="0">
                <a:solidFill>
                  <a:srgbClr val="996600"/>
                </a:solidFill>
                <a:latin typeface="Modern No. 20" pitchFamily="18" charset="0"/>
              </a:rPr>
              <a:t>Evolved from the Niagara Movement</a:t>
            </a:r>
          </a:p>
          <a:p>
            <a:pPr eaLnBrk="1" hangingPunct="1"/>
            <a:r>
              <a:rPr lang="en-US" sz="3600" smtClean="0">
                <a:solidFill>
                  <a:srgbClr val="996600"/>
                </a:solidFill>
                <a:latin typeface="Modern No. 20" pitchFamily="18" charset="0"/>
              </a:rPr>
              <a:t>Founded in 1909</a:t>
            </a:r>
          </a:p>
        </p:txBody>
      </p:sp>
      <p:pic>
        <p:nvPicPr>
          <p:cNvPr id="121860" name="Picture 6" descr="Image:Naacplogo.png"/>
          <p:cNvPicPr>
            <a:picLocks noChangeAspect="1" noChangeArrowheads="1"/>
          </p:cNvPicPr>
          <p:nvPr/>
        </p:nvPicPr>
        <p:blipFill>
          <a:blip r:embed="rId3" cstate="print"/>
          <a:srcRect/>
          <a:stretch>
            <a:fillRect/>
          </a:stretch>
        </p:blipFill>
        <p:spPr bwMode="auto">
          <a:xfrm>
            <a:off x="6553200" y="76200"/>
            <a:ext cx="2514600" cy="2514600"/>
          </a:xfrm>
          <a:prstGeom prst="rect">
            <a:avLst/>
          </a:prstGeom>
          <a:noFill/>
          <a:ln w="25400">
            <a:solidFill>
              <a:schemeClr val="tx1"/>
            </a:solidFill>
            <a:miter lim="800000"/>
            <a:headEnd/>
            <a:tailEnd/>
          </a:ln>
        </p:spPr>
      </p:pic>
      <p:sp>
        <p:nvSpPr>
          <p:cNvPr id="121861" name="Line 7"/>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21862" name="Picture 9" descr="Image:Mary white ovington.gif"/>
          <p:cNvPicPr>
            <a:picLocks noChangeAspect="1" noChangeArrowheads="1"/>
          </p:cNvPicPr>
          <p:nvPr/>
        </p:nvPicPr>
        <p:blipFill>
          <a:blip r:embed="rId4" cstate="print"/>
          <a:srcRect/>
          <a:stretch>
            <a:fillRect/>
          </a:stretch>
        </p:blipFill>
        <p:spPr bwMode="auto">
          <a:xfrm>
            <a:off x="7672388" y="3200400"/>
            <a:ext cx="1395412" cy="2133600"/>
          </a:xfrm>
          <a:prstGeom prst="rect">
            <a:avLst/>
          </a:prstGeom>
          <a:noFill/>
          <a:ln w="25400">
            <a:solidFill>
              <a:schemeClr val="tx1"/>
            </a:solidFill>
            <a:miter lim="800000"/>
            <a:headEnd/>
            <a:tailEnd/>
          </a:ln>
        </p:spPr>
      </p:pic>
      <p:pic>
        <p:nvPicPr>
          <p:cNvPr id="121863" name="Picture 10" descr="Image:WEB DuBois 1918.jpg">
            <a:hlinkClick r:id="rId5"/>
          </p:cNvPr>
          <p:cNvPicPr>
            <a:picLocks noChangeAspect="1" noChangeArrowheads="1"/>
          </p:cNvPicPr>
          <p:nvPr/>
        </p:nvPicPr>
        <p:blipFill>
          <a:blip r:embed="rId6" cstate="print"/>
          <a:srcRect l="20918" t="3960" r="11823" b="21541"/>
          <a:stretch>
            <a:fillRect/>
          </a:stretch>
        </p:blipFill>
        <p:spPr bwMode="auto">
          <a:xfrm>
            <a:off x="6170613" y="2438400"/>
            <a:ext cx="1525587" cy="2133600"/>
          </a:xfrm>
          <a:prstGeom prst="rect">
            <a:avLst/>
          </a:prstGeom>
          <a:noFill/>
          <a:ln w="25400">
            <a:solidFill>
              <a:schemeClr val="tx1"/>
            </a:solidFill>
            <a:miter lim="800000"/>
            <a:headEnd/>
            <a:tailEnd/>
          </a:ln>
        </p:spPr>
      </p:pic>
      <p:pic>
        <p:nvPicPr>
          <p:cNvPr id="121864" name="Picture 12" descr="Image:Idawells.jpg"/>
          <p:cNvPicPr>
            <a:picLocks noChangeAspect="1" noChangeArrowheads="1"/>
          </p:cNvPicPr>
          <p:nvPr/>
        </p:nvPicPr>
        <p:blipFill>
          <a:blip r:embed="rId7" cstate="print"/>
          <a:srcRect b="7201"/>
          <a:stretch>
            <a:fillRect/>
          </a:stretch>
        </p:blipFill>
        <p:spPr bwMode="auto">
          <a:xfrm>
            <a:off x="6327775" y="4419600"/>
            <a:ext cx="1597025" cy="2057400"/>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22882" name="Rectangle 3"/>
          <p:cNvSpPr>
            <a:spLocks noGrp="1" noChangeArrowheads="1"/>
          </p:cNvSpPr>
          <p:nvPr>
            <p:ph type="title"/>
          </p:nvPr>
        </p:nvSpPr>
        <p:spPr>
          <a:xfrm>
            <a:off x="1981200" y="76200"/>
            <a:ext cx="6705600" cy="1066800"/>
          </a:xfrm>
        </p:spPr>
        <p:txBody>
          <a:bodyPr/>
          <a:lstStyle/>
          <a:p>
            <a:pPr algn="l" eaLnBrk="1" hangingPunct="1"/>
            <a:r>
              <a:rPr lang="en-US" sz="5400" i="1" smtClean="0">
                <a:solidFill>
                  <a:srgbClr val="663300"/>
                </a:solidFill>
                <a:latin typeface="Modern No. 20" pitchFamily="18" charset="0"/>
              </a:rPr>
              <a:t>The Crisis</a:t>
            </a:r>
          </a:p>
        </p:txBody>
      </p:sp>
      <p:sp>
        <p:nvSpPr>
          <p:cNvPr id="122883" name="Rectangle 4"/>
          <p:cNvSpPr>
            <a:spLocks noGrp="1" noChangeArrowheads="1"/>
          </p:cNvSpPr>
          <p:nvPr>
            <p:ph type="body" idx="1"/>
          </p:nvPr>
        </p:nvSpPr>
        <p:spPr>
          <a:xfrm>
            <a:off x="1981200" y="1143000"/>
            <a:ext cx="2971800" cy="5486400"/>
          </a:xfrm>
        </p:spPr>
        <p:txBody>
          <a:bodyPr/>
          <a:lstStyle/>
          <a:p>
            <a:pPr eaLnBrk="1" hangingPunct="1"/>
            <a:r>
              <a:rPr lang="en-US" sz="4000" smtClean="0">
                <a:solidFill>
                  <a:srgbClr val="996600"/>
                </a:solidFill>
                <a:latin typeface="Modern No. 20" pitchFamily="18" charset="0"/>
              </a:rPr>
              <a:t>NAACP</a:t>
            </a:r>
            <a:r>
              <a:rPr lang="en-US" altLang="en-US" sz="4000" smtClean="0">
                <a:solidFill>
                  <a:srgbClr val="996600"/>
                </a:solidFill>
                <a:latin typeface="Modern No. 20" pitchFamily="18" charset="0"/>
              </a:rPr>
              <a:t>’</a:t>
            </a:r>
            <a:r>
              <a:rPr lang="en-US" sz="4000" smtClean="0">
                <a:solidFill>
                  <a:srgbClr val="996600"/>
                </a:solidFill>
                <a:latin typeface="Modern No. 20" pitchFamily="18" charset="0"/>
              </a:rPr>
              <a:t>s monthly newsletter</a:t>
            </a:r>
          </a:p>
          <a:p>
            <a:pPr eaLnBrk="1" hangingPunct="1"/>
            <a:r>
              <a:rPr lang="en-US" sz="4000" smtClean="0">
                <a:solidFill>
                  <a:srgbClr val="996600"/>
                </a:solidFill>
                <a:latin typeface="Modern No. 20" pitchFamily="18" charset="0"/>
              </a:rPr>
              <a:t>Edited by DuBois</a:t>
            </a:r>
          </a:p>
        </p:txBody>
      </p:sp>
      <p:pic>
        <p:nvPicPr>
          <p:cNvPr id="122884" name="Picture 5" descr="Image:Bois.jpg">
            <a:hlinkClick r:id="rId3"/>
          </p:cNvPr>
          <p:cNvPicPr>
            <a:picLocks noChangeAspect="1" noChangeArrowheads="1"/>
          </p:cNvPicPr>
          <p:nvPr/>
        </p:nvPicPr>
        <p:blipFill>
          <a:blip r:embed="rId4" cstate="print"/>
          <a:srcRect/>
          <a:stretch>
            <a:fillRect/>
          </a:stretch>
        </p:blipFill>
        <p:spPr bwMode="auto">
          <a:xfrm>
            <a:off x="5168900" y="609600"/>
            <a:ext cx="3879850" cy="6096000"/>
          </a:xfrm>
          <a:prstGeom prst="rect">
            <a:avLst/>
          </a:prstGeom>
          <a:noFill/>
          <a:ln w="25400">
            <a:solidFill>
              <a:schemeClr val="tx1"/>
            </a:solidFill>
            <a:miter lim="800000"/>
            <a:headEnd/>
            <a:tailEnd/>
          </a:ln>
        </p:spPr>
      </p:pic>
      <p:sp>
        <p:nvSpPr>
          <p:cNvPr id="122885" name="Line 6"/>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123906" name="Rectangle 3"/>
          <p:cNvSpPr>
            <a:spLocks noGrp="1" noChangeArrowheads="1"/>
          </p:cNvSpPr>
          <p:nvPr>
            <p:ph type="title"/>
          </p:nvPr>
        </p:nvSpPr>
        <p:spPr>
          <a:xfrm>
            <a:off x="1981200" y="76200"/>
            <a:ext cx="6705600" cy="1066800"/>
          </a:xfrm>
        </p:spPr>
        <p:txBody>
          <a:bodyPr/>
          <a:lstStyle/>
          <a:p>
            <a:pPr algn="l" eaLnBrk="1" hangingPunct="1"/>
            <a:r>
              <a:rPr lang="en-US" sz="5400" smtClean="0">
                <a:solidFill>
                  <a:srgbClr val="663300"/>
                </a:solidFill>
                <a:latin typeface="Modern No. 20" pitchFamily="18" charset="0"/>
              </a:rPr>
              <a:t>Marcus Garvey</a:t>
            </a:r>
          </a:p>
        </p:txBody>
      </p:sp>
      <p:sp>
        <p:nvSpPr>
          <p:cNvPr id="123907" name="Rectangle 4"/>
          <p:cNvSpPr>
            <a:spLocks noGrp="1" noChangeArrowheads="1"/>
          </p:cNvSpPr>
          <p:nvPr>
            <p:ph type="body" idx="1"/>
          </p:nvPr>
        </p:nvSpPr>
        <p:spPr>
          <a:xfrm>
            <a:off x="1981200" y="1143000"/>
            <a:ext cx="4267200" cy="5486400"/>
          </a:xfrm>
        </p:spPr>
        <p:txBody>
          <a:bodyPr/>
          <a:lstStyle/>
          <a:p>
            <a:pPr eaLnBrk="1" hangingPunct="1">
              <a:lnSpc>
                <a:spcPct val="90000"/>
              </a:lnSpc>
            </a:pPr>
            <a:r>
              <a:rPr lang="en-US" smtClean="0">
                <a:solidFill>
                  <a:srgbClr val="996600"/>
                </a:solidFill>
                <a:latin typeface="Modern No. 20" pitchFamily="18" charset="0"/>
              </a:rPr>
              <a:t>Jamaican immigrant</a:t>
            </a:r>
          </a:p>
          <a:p>
            <a:pPr eaLnBrk="1" hangingPunct="1">
              <a:lnSpc>
                <a:spcPct val="90000"/>
              </a:lnSpc>
            </a:pPr>
            <a:r>
              <a:rPr lang="en-US" smtClean="0">
                <a:solidFill>
                  <a:srgbClr val="996600"/>
                </a:solidFill>
                <a:latin typeface="Modern No. 20" pitchFamily="18" charset="0"/>
              </a:rPr>
              <a:t>Black nationalism</a:t>
            </a:r>
          </a:p>
          <a:p>
            <a:pPr lvl="1" eaLnBrk="1" hangingPunct="1">
              <a:lnSpc>
                <a:spcPct val="90000"/>
              </a:lnSpc>
            </a:pPr>
            <a:r>
              <a:rPr lang="en-US" smtClean="0">
                <a:solidFill>
                  <a:srgbClr val="996600"/>
                </a:solidFill>
                <a:latin typeface="Modern No. 20" pitchFamily="18" charset="0"/>
              </a:rPr>
              <a:t>Racial pride</a:t>
            </a:r>
          </a:p>
          <a:p>
            <a:pPr lvl="1" eaLnBrk="1" hangingPunct="1">
              <a:lnSpc>
                <a:spcPct val="90000"/>
              </a:lnSpc>
            </a:pPr>
            <a:r>
              <a:rPr lang="en-US" smtClean="0">
                <a:solidFill>
                  <a:srgbClr val="996600"/>
                </a:solidFill>
                <a:latin typeface="Modern No. 20" pitchFamily="18" charset="0"/>
              </a:rPr>
              <a:t>Black-owned business</a:t>
            </a:r>
          </a:p>
          <a:p>
            <a:pPr lvl="1" eaLnBrk="1" hangingPunct="1">
              <a:lnSpc>
                <a:spcPct val="90000"/>
              </a:lnSpc>
            </a:pPr>
            <a:r>
              <a:rPr lang="en-US" smtClean="0">
                <a:solidFill>
                  <a:srgbClr val="996600"/>
                </a:solidFill>
                <a:latin typeface="Modern No. 20" pitchFamily="18" charset="0"/>
              </a:rPr>
              <a:t>Return to Africa</a:t>
            </a:r>
          </a:p>
          <a:p>
            <a:pPr eaLnBrk="1" hangingPunct="1">
              <a:lnSpc>
                <a:spcPct val="90000"/>
              </a:lnSpc>
            </a:pPr>
            <a:r>
              <a:rPr lang="en-US" smtClean="0">
                <a:solidFill>
                  <a:srgbClr val="996600"/>
                </a:solidFill>
                <a:latin typeface="Modern No. 20" pitchFamily="18" charset="0"/>
              </a:rPr>
              <a:t>Universal Negro Improvement Association (1914)</a:t>
            </a:r>
          </a:p>
          <a:p>
            <a:pPr lvl="1" eaLnBrk="1" hangingPunct="1">
              <a:lnSpc>
                <a:spcPct val="90000"/>
              </a:lnSpc>
            </a:pPr>
            <a:r>
              <a:rPr lang="en-US" smtClean="0">
                <a:solidFill>
                  <a:srgbClr val="996600"/>
                </a:solidFill>
                <a:latin typeface="Modern No. 20" pitchFamily="18" charset="0"/>
              </a:rPr>
              <a:t>Black Star Line (1919)</a:t>
            </a:r>
          </a:p>
          <a:p>
            <a:pPr eaLnBrk="1" hangingPunct="1">
              <a:lnSpc>
                <a:spcPct val="90000"/>
              </a:lnSpc>
            </a:pPr>
            <a:r>
              <a:rPr lang="en-US" smtClean="0">
                <a:solidFill>
                  <a:srgbClr val="996600"/>
                </a:solidFill>
                <a:latin typeface="Modern No. 20" pitchFamily="18" charset="0"/>
              </a:rPr>
              <a:t>Controversial among blacks &amp; whites</a:t>
            </a:r>
          </a:p>
        </p:txBody>
      </p:sp>
      <p:pic>
        <p:nvPicPr>
          <p:cNvPr id="123908" name="Picture 10" descr="garvey"/>
          <p:cNvPicPr>
            <a:picLocks noChangeAspect="1" noChangeArrowheads="1"/>
          </p:cNvPicPr>
          <p:nvPr/>
        </p:nvPicPr>
        <p:blipFill>
          <a:blip r:embed="rId3" cstate="print"/>
          <a:srcRect l="33730" r="18002"/>
          <a:stretch>
            <a:fillRect/>
          </a:stretch>
        </p:blipFill>
        <p:spPr bwMode="auto">
          <a:xfrm>
            <a:off x="6400800" y="152400"/>
            <a:ext cx="2514600" cy="6553200"/>
          </a:xfrm>
          <a:prstGeom prst="rect">
            <a:avLst/>
          </a:prstGeom>
          <a:noFill/>
          <a:ln w="25400">
            <a:solidFill>
              <a:schemeClr val="tx1"/>
            </a:solidFill>
            <a:miter lim="800000"/>
            <a:headEnd/>
            <a:tailEnd/>
          </a:ln>
        </p:spPr>
      </p:pic>
      <p:sp>
        <p:nvSpPr>
          <p:cNvPr id="123909" name="Line 11"/>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123910" name="Picture 12" descr="Image:Flag of the UNIA.svg">
            <a:hlinkClick r:id="rId4"/>
          </p:cNvPr>
          <p:cNvPicPr>
            <a:picLocks noChangeAspect="1" noChangeArrowheads="1"/>
          </p:cNvPicPr>
          <p:nvPr/>
        </p:nvPicPr>
        <p:blipFill>
          <a:blip r:embed="rId5" cstate="print"/>
          <a:srcRect/>
          <a:stretch>
            <a:fillRect/>
          </a:stretch>
        </p:blipFill>
        <p:spPr bwMode="auto">
          <a:xfrm rot="-291942">
            <a:off x="6254750" y="4729163"/>
            <a:ext cx="2813050" cy="1687512"/>
          </a:xfrm>
          <a:prstGeom prst="rect">
            <a:avLst/>
          </a:prstGeom>
          <a:noFill/>
          <a:ln w="2540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76200"/>
            <a:ext cx="9144000" cy="1066800"/>
          </a:xfrm>
        </p:spPr>
        <p:txBody>
          <a:bodyPr/>
          <a:lstStyle/>
          <a:p>
            <a:pPr eaLnBrk="1" hangingPunct="1"/>
            <a:r>
              <a:rPr lang="en-US" sz="5400" smtClean="0">
                <a:solidFill>
                  <a:srgbClr val="FFFF99"/>
                </a:solidFill>
                <a:latin typeface="Modern No. 20" pitchFamily="18" charset="0"/>
              </a:rPr>
              <a:t>Marcus Garvey Quotes</a:t>
            </a:r>
          </a:p>
        </p:txBody>
      </p:sp>
      <p:sp>
        <p:nvSpPr>
          <p:cNvPr id="124931" name="Rectangle 3"/>
          <p:cNvSpPr>
            <a:spLocks noGrp="1" noChangeArrowheads="1"/>
          </p:cNvSpPr>
          <p:nvPr>
            <p:ph type="body" idx="1"/>
          </p:nvPr>
        </p:nvSpPr>
        <p:spPr>
          <a:xfrm>
            <a:off x="533400" y="1447800"/>
            <a:ext cx="7924800" cy="5181600"/>
          </a:xfrm>
        </p:spPr>
        <p:txBody>
          <a:bodyPr/>
          <a:lstStyle/>
          <a:p>
            <a:pPr marL="0" indent="0" algn="ctr" eaLnBrk="1" hangingPunct="1">
              <a:lnSpc>
                <a:spcPct val="90000"/>
              </a:lnSpc>
              <a:buFontTx/>
              <a:buNone/>
            </a:pP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Up, you mighty race, accomplish what you will.</a:t>
            </a:r>
            <a:r>
              <a:rPr lang="en-US" altLang="en-US" sz="3600" smtClean="0">
                <a:solidFill>
                  <a:srgbClr val="996600"/>
                </a:solidFill>
                <a:latin typeface="Modern No. 20" pitchFamily="18" charset="0"/>
              </a:rPr>
              <a:t>”</a:t>
            </a:r>
            <a:endParaRPr lang="en-US" sz="3600" smtClean="0">
              <a:solidFill>
                <a:srgbClr val="996600"/>
              </a:solidFill>
              <a:latin typeface="Modern No. 20" pitchFamily="18" charset="0"/>
            </a:endParaRPr>
          </a:p>
          <a:p>
            <a:pPr marL="0" indent="0" algn="ctr" eaLnBrk="1" hangingPunct="1">
              <a:lnSpc>
                <a:spcPct val="90000"/>
              </a:lnSpc>
              <a:buFontTx/>
              <a:buNone/>
            </a:pPr>
            <a:endParaRPr lang="en-US" sz="3600" smtClean="0">
              <a:solidFill>
                <a:srgbClr val="996600"/>
              </a:solidFill>
              <a:latin typeface="Modern No. 20" pitchFamily="18" charset="0"/>
            </a:endParaRPr>
          </a:p>
          <a:p>
            <a:pPr marL="0" indent="0" algn="ctr" eaLnBrk="1" hangingPunct="1">
              <a:lnSpc>
                <a:spcPct val="90000"/>
              </a:lnSpc>
              <a:buFontTx/>
              <a:buNone/>
            </a:pP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A people without the knowledge of their past history, origin and culture is like a tree without roots.</a:t>
            </a:r>
            <a:r>
              <a:rPr lang="en-US" altLang="en-US" sz="3600" smtClean="0">
                <a:solidFill>
                  <a:srgbClr val="996600"/>
                </a:solidFill>
                <a:latin typeface="Modern No. 20" pitchFamily="18" charset="0"/>
              </a:rPr>
              <a:t>”</a:t>
            </a:r>
            <a:endParaRPr lang="en-US" sz="3600" smtClean="0">
              <a:solidFill>
                <a:srgbClr val="996600"/>
              </a:solidFill>
              <a:latin typeface="Modern No. 20" pitchFamily="18" charset="0"/>
            </a:endParaRPr>
          </a:p>
          <a:p>
            <a:pPr marL="0" indent="0" algn="ctr" eaLnBrk="1" hangingPunct="1">
              <a:lnSpc>
                <a:spcPct val="90000"/>
              </a:lnSpc>
              <a:buFontTx/>
              <a:buNone/>
            </a:pPr>
            <a:endParaRPr lang="en-US" sz="3600" smtClean="0">
              <a:solidFill>
                <a:srgbClr val="996600"/>
              </a:solidFill>
              <a:latin typeface="Modern No. 20" pitchFamily="18" charset="0"/>
            </a:endParaRPr>
          </a:p>
          <a:p>
            <a:pPr marL="0" indent="0" algn="ctr" eaLnBrk="1" hangingPunct="1">
              <a:lnSpc>
                <a:spcPct val="90000"/>
              </a:lnSpc>
              <a:buFontTx/>
              <a:buNone/>
            </a:pPr>
            <a:r>
              <a:rPr lang="en-US" altLang="en-US" sz="3600" smtClean="0">
                <a:solidFill>
                  <a:srgbClr val="996600"/>
                </a:solidFill>
                <a:latin typeface="Modern No. 20" pitchFamily="18" charset="0"/>
              </a:rPr>
              <a:t>“</a:t>
            </a:r>
            <a:r>
              <a:rPr lang="en-US" sz="3600" smtClean="0">
                <a:solidFill>
                  <a:srgbClr val="996600"/>
                </a:solidFill>
                <a:latin typeface="Modern No. 20" pitchFamily="18" charset="0"/>
              </a:rPr>
              <a:t>Do not remove the kinks from your hair--remove them from your brain.</a:t>
            </a:r>
            <a:r>
              <a:rPr lang="en-US" altLang="en-US" sz="3600" smtClean="0">
                <a:solidFill>
                  <a:srgbClr val="996600"/>
                </a:solidFill>
                <a:latin typeface="Modern No. 20" pitchFamily="18" charset="0"/>
              </a:rPr>
              <a:t>”</a:t>
            </a:r>
            <a:endParaRPr lang="en-US" sz="3600"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8130" name="Rectangle 3"/>
          <p:cNvSpPr>
            <a:spLocks noGrp="1" noChangeArrowheads="1"/>
          </p:cNvSpPr>
          <p:nvPr>
            <p:ph type="title"/>
          </p:nvPr>
        </p:nvSpPr>
        <p:spPr>
          <a:xfrm>
            <a:off x="1981200" y="76200"/>
            <a:ext cx="7162800" cy="1066800"/>
          </a:xfrm>
        </p:spPr>
        <p:txBody>
          <a:bodyPr/>
          <a:lstStyle/>
          <a:p>
            <a:pPr algn="l" eaLnBrk="1" hangingPunct="1"/>
            <a:r>
              <a:rPr lang="en-US" sz="3600" smtClean="0">
                <a:solidFill>
                  <a:srgbClr val="663300"/>
                </a:solidFill>
                <a:latin typeface="Modern No. 20" pitchFamily="18" charset="0"/>
              </a:rPr>
              <a:t>Birmingham: </a:t>
            </a:r>
            <a:r>
              <a:rPr lang="en-US" altLang="en-US" sz="3600" smtClean="0">
                <a:solidFill>
                  <a:srgbClr val="663300"/>
                </a:solidFill>
                <a:latin typeface="Modern No. 20" pitchFamily="18" charset="0"/>
              </a:rPr>
              <a:t>“</a:t>
            </a:r>
            <a:r>
              <a:rPr lang="en-US" sz="3600" smtClean="0">
                <a:solidFill>
                  <a:srgbClr val="663300"/>
                </a:solidFill>
                <a:latin typeface="Modern No. 20" pitchFamily="18" charset="0"/>
              </a:rPr>
              <a:t>Pittsburg of the South</a:t>
            </a:r>
            <a:r>
              <a:rPr lang="en-US" altLang="en-US" sz="3600" smtClean="0">
                <a:solidFill>
                  <a:srgbClr val="663300"/>
                </a:solidFill>
                <a:latin typeface="Modern No. 20" pitchFamily="18" charset="0"/>
              </a:rPr>
              <a:t>”</a:t>
            </a:r>
            <a:endParaRPr lang="en-US" sz="3600" smtClean="0">
              <a:solidFill>
                <a:srgbClr val="663300"/>
              </a:solidFill>
              <a:latin typeface="Modern No. 20" pitchFamily="18" charset="0"/>
            </a:endParaRPr>
          </a:p>
        </p:txBody>
      </p:sp>
      <p:sp>
        <p:nvSpPr>
          <p:cNvPr id="48131"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8132" name="Picture 2" descr="http://www.thecomebacktown.com/wp-content/uploads/2012/01/Steel-mills.jpg"/>
          <p:cNvPicPr>
            <a:picLocks noChangeAspect="1" noChangeArrowheads="1"/>
          </p:cNvPicPr>
          <p:nvPr/>
        </p:nvPicPr>
        <p:blipFill>
          <a:blip r:embed="rId3" cstate="print"/>
          <a:srcRect/>
          <a:stretch>
            <a:fillRect/>
          </a:stretch>
        </p:blipFill>
        <p:spPr bwMode="auto">
          <a:xfrm>
            <a:off x="2514600" y="1027113"/>
            <a:ext cx="6019800" cy="56022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49154" name="Rectangle 3"/>
          <p:cNvSpPr>
            <a:spLocks noGrp="1" noChangeArrowheads="1"/>
          </p:cNvSpPr>
          <p:nvPr>
            <p:ph type="title"/>
          </p:nvPr>
        </p:nvSpPr>
        <p:spPr>
          <a:xfrm>
            <a:off x="1981200" y="76200"/>
            <a:ext cx="7162800" cy="1066800"/>
          </a:xfrm>
        </p:spPr>
        <p:txBody>
          <a:bodyPr/>
          <a:lstStyle/>
          <a:p>
            <a:pPr algn="l" eaLnBrk="1" hangingPunct="1"/>
            <a:r>
              <a:rPr lang="en-US" sz="4800" smtClean="0">
                <a:solidFill>
                  <a:srgbClr val="663300"/>
                </a:solidFill>
                <a:latin typeface="Modern No. 20" pitchFamily="18" charset="0"/>
              </a:rPr>
              <a:t>U.S. Steel Mines, Alabama</a:t>
            </a:r>
          </a:p>
        </p:txBody>
      </p:sp>
      <p:sp>
        <p:nvSpPr>
          <p:cNvPr id="49155" name="Line 4"/>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pic>
        <p:nvPicPr>
          <p:cNvPr id="49156" name="Picture 5" descr="SBAN"/>
          <p:cNvPicPr>
            <a:picLocks noChangeAspect="1" noChangeArrowheads="1"/>
          </p:cNvPicPr>
          <p:nvPr/>
        </p:nvPicPr>
        <p:blipFill>
          <a:blip r:embed="rId3" cstate="print"/>
          <a:srcRect l="13472" t="13568"/>
          <a:stretch>
            <a:fillRect/>
          </a:stretch>
        </p:blipFill>
        <p:spPr bwMode="auto">
          <a:xfrm>
            <a:off x="2438400" y="1219200"/>
            <a:ext cx="6362700" cy="5248275"/>
          </a:xfrm>
          <a:prstGeom prst="rect">
            <a:avLst/>
          </a:prstGeom>
          <a:noFill/>
          <a:ln w="25400">
            <a:solidFill>
              <a:schemeClr val="tx1"/>
            </a:solidFill>
            <a:miter lim="800000"/>
            <a:headEnd/>
            <a:tailEnd/>
          </a:ln>
        </p:spPr>
      </p:pic>
      <p:pic>
        <p:nvPicPr>
          <p:cNvPr id="49157" name="Picture 6" descr="Image:Andrew Carnegie, three-quarter length portrait, seated, facing slightly left, 1913.jpg">
            <a:hlinkClick r:id="rId4"/>
          </p:cNvPr>
          <p:cNvPicPr>
            <a:picLocks noChangeAspect="1" noChangeArrowheads="1"/>
          </p:cNvPicPr>
          <p:nvPr/>
        </p:nvPicPr>
        <p:blipFill>
          <a:blip r:embed="rId5" cstate="print"/>
          <a:srcRect l="17316" r="32880" b="50000"/>
          <a:stretch>
            <a:fillRect/>
          </a:stretch>
        </p:blipFill>
        <p:spPr bwMode="auto">
          <a:xfrm>
            <a:off x="2057400" y="1033463"/>
            <a:ext cx="2438400" cy="2852737"/>
          </a:xfrm>
          <a:prstGeom prst="rect">
            <a:avLst/>
          </a:prstGeom>
          <a:noFill/>
          <a:ln w="9525">
            <a:noFill/>
            <a:miter lim="800000"/>
            <a:headEnd/>
            <a:tailEnd/>
          </a:ln>
        </p:spPr>
      </p:pic>
      <p:sp>
        <p:nvSpPr>
          <p:cNvPr id="141319" name="Rectangle 7"/>
          <p:cNvSpPr>
            <a:spLocks noGrp="1" noChangeArrowheads="1"/>
          </p:cNvSpPr>
          <p:nvPr>
            <p:ph type="body" idx="1"/>
          </p:nvPr>
        </p:nvSpPr>
        <p:spPr>
          <a:xfrm>
            <a:off x="6172200" y="5867400"/>
            <a:ext cx="2590800" cy="609600"/>
          </a:xfrm>
        </p:spPr>
        <p:txBody>
          <a:bodyPr/>
          <a:lstStyle/>
          <a:p>
            <a:pPr algn="r" eaLnBrk="1" hangingPunct="1">
              <a:buFontTx/>
              <a:buNone/>
            </a:pPr>
            <a:r>
              <a:rPr lang="en-US" smtClean="0">
                <a:solidFill>
                  <a:srgbClr val="996600"/>
                </a:solidFill>
                <a:effectLst>
                  <a:outerShdw blurRad="38100" dist="38100" dir="2700000" algn="tl">
                    <a:srgbClr val="000000"/>
                  </a:outerShdw>
                </a:effectLst>
                <a:latin typeface="Modern No. 20" pitchFamily="18" charset="0"/>
              </a:rPr>
              <a:t>Convict labor</a:t>
            </a:r>
          </a:p>
        </p:txBody>
      </p:sp>
      <p:sp>
        <p:nvSpPr>
          <p:cNvPr id="49159" name="Rectangle 8"/>
          <p:cNvSpPr>
            <a:spLocks noChangeArrowheads="1"/>
          </p:cNvSpPr>
          <p:nvPr/>
        </p:nvSpPr>
        <p:spPr bwMode="auto">
          <a:xfrm>
            <a:off x="2438400" y="6507163"/>
            <a:ext cx="6380163" cy="274637"/>
          </a:xfrm>
          <a:prstGeom prst="rect">
            <a:avLst/>
          </a:prstGeom>
          <a:noFill/>
          <a:ln w="9525">
            <a:noFill/>
            <a:miter lim="800000"/>
            <a:headEnd/>
            <a:tailEnd/>
          </a:ln>
        </p:spPr>
        <p:txBody>
          <a:bodyPr>
            <a:spAutoFit/>
          </a:bodyPr>
          <a:lstStyle/>
          <a:p>
            <a:pPr algn="r"/>
            <a:r>
              <a:rPr lang="en-US" sz="1200"/>
              <a:t>For more information, see </a:t>
            </a:r>
            <a:r>
              <a:rPr lang="en-US" sz="1200">
                <a:hlinkClick r:id="rId6"/>
              </a:rPr>
              <a:t>http://www.npr.org/templates/story/story.php?storyId=89051115</a:t>
            </a:r>
            <a:r>
              <a:rPr lang="en-US" sz="1200"/>
              <a:t> </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oloredDrinking"/>
          <p:cNvPicPr>
            <a:picLocks noChangeAspect="1" noChangeArrowheads="1"/>
          </p:cNvPicPr>
          <p:nvPr/>
        </p:nvPicPr>
        <p:blipFill>
          <a:blip r:embed="rId2" cstate="print"/>
          <a:srcRect l="55475" t="-23" r="27008" b="1099"/>
          <a:stretch>
            <a:fillRect/>
          </a:stretch>
        </p:blipFill>
        <p:spPr bwMode="auto">
          <a:xfrm>
            <a:off x="0" y="0"/>
            <a:ext cx="1828800" cy="6858000"/>
          </a:xfrm>
          <a:prstGeom prst="rect">
            <a:avLst/>
          </a:prstGeom>
          <a:noFill/>
          <a:ln w="9525">
            <a:noFill/>
            <a:miter lim="800000"/>
            <a:headEnd/>
            <a:tailEnd/>
          </a:ln>
        </p:spPr>
      </p:pic>
      <p:sp>
        <p:nvSpPr>
          <p:cNvPr id="50178" name="Rectangle 3"/>
          <p:cNvSpPr>
            <a:spLocks noGrp="1" noChangeArrowheads="1"/>
          </p:cNvSpPr>
          <p:nvPr>
            <p:ph type="title"/>
          </p:nvPr>
        </p:nvSpPr>
        <p:spPr>
          <a:xfrm>
            <a:off x="1981200" y="76200"/>
            <a:ext cx="7162800" cy="1066800"/>
          </a:xfrm>
        </p:spPr>
        <p:txBody>
          <a:bodyPr/>
          <a:lstStyle/>
          <a:p>
            <a:pPr algn="l" eaLnBrk="1" hangingPunct="1"/>
            <a:r>
              <a:rPr lang="en-US" sz="5400" smtClean="0">
                <a:solidFill>
                  <a:srgbClr val="663300"/>
                </a:solidFill>
                <a:latin typeface="Modern No. 20" pitchFamily="18" charset="0"/>
              </a:rPr>
              <a:t>The New South</a:t>
            </a:r>
          </a:p>
        </p:txBody>
      </p:sp>
      <p:sp>
        <p:nvSpPr>
          <p:cNvPr id="50179" name="Rectangle 4"/>
          <p:cNvSpPr>
            <a:spLocks noGrp="1" noChangeArrowheads="1"/>
          </p:cNvSpPr>
          <p:nvPr>
            <p:ph type="body" idx="1"/>
          </p:nvPr>
        </p:nvSpPr>
        <p:spPr>
          <a:xfrm>
            <a:off x="1981200" y="1143000"/>
            <a:ext cx="7010400" cy="5715000"/>
          </a:xfrm>
        </p:spPr>
        <p:txBody>
          <a:bodyPr/>
          <a:lstStyle/>
          <a:p>
            <a:pPr eaLnBrk="1" hangingPunct="1"/>
            <a:r>
              <a:rPr lang="en-US" sz="2800" smtClean="0">
                <a:solidFill>
                  <a:srgbClr val="996600"/>
                </a:solidFill>
                <a:latin typeface="Modern No. 20" pitchFamily="18" charset="0"/>
              </a:rPr>
              <a:t>Henry Woodfin Grady, proponent of progressive </a:t>
            </a:r>
            <a:r>
              <a:rPr lang="en-US" altLang="en-US" sz="2800" smtClean="0">
                <a:solidFill>
                  <a:srgbClr val="996600"/>
                </a:solidFill>
                <a:latin typeface="Modern No. 20" pitchFamily="18" charset="0"/>
              </a:rPr>
              <a:t>“</a:t>
            </a:r>
            <a:r>
              <a:rPr lang="en-US" sz="2800" smtClean="0">
                <a:solidFill>
                  <a:srgbClr val="996600"/>
                </a:solidFill>
                <a:latin typeface="Modern No. 20" pitchFamily="18" charset="0"/>
              </a:rPr>
              <a:t>New South</a:t>
            </a:r>
            <a:r>
              <a:rPr lang="en-US" altLang="en-US" sz="2800" smtClean="0">
                <a:solidFill>
                  <a:srgbClr val="996600"/>
                </a:solidFill>
                <a:latin typeface="Modern No. 20" pitchFamily="18" charset="0"/>
              </a:rPr>
              <a:t>”</a:t>
            </a:r>
            <a:endParaRPr lang="en-US" sz="2800" smtClean="0">
              <a:solidFill>
                <a:srgbClr val="996600"/>
              </a:solidFill>
              <a:latin typeface="Modern No. 20" pitchFamily="18" charset="0"/>
            </a:endParaRPr>
          </a:p>
          <a:p>
            <a:pPr lvl="1" eaLnBrk="1" hangingPunct="1"/>
            <a:r>
              <a:rPr lang="en-US" sz="2000" smtClean="0">
                <a:solidFill>
                  <a:srgbClr val="996600"/>
                </a:solidFill>
                <a:latin typeface="Modern No. 20" pitchFamily="18" charset="0"/>
              </a:rPr>
              <a:t>Industrialization &amp; wage labor to replace plantation system</a:t>
            </a:r>
          </a:p>
          <a:p>
            <a:pPr lvl="1" eaLnBrk="1" hangingPunct="1"/>
            <a:r>
              <a:rPr lang="en-US" sz="2000" smtClean="0">
                <a:solidFill>
                  <a:srgbClr val="996600"/>
                </a:solidFill>
                <a:latin typeface="Modern No. 20" pitchFamily="18" charset="0"/>
              </a:rPr>
              <a:t>Cordial race relations, albeit under segregation</a:t>
            </a:r>
          </a:p>
          <a:p>
            <a:pPr eaLnBrk="1" hangingPunct="1"/>
            <a:r>
              <a:rPr lang="en-US" sz="2800" smtClean="0">
                <a:solidFill>
                  <a:srgbClr val="996600"/>
                </a:solidFill>
                <a:latin typeface="Modern No. 20" pitchFamily="18" charset="0"/>
              </a:rPr>
              <a:t>Geography</a:t>
            </a:r>
          </a:p>
          <a:p>
            <a:pPr lvl="1" eaLnBrk="1" hangingPunct="1"/>
            <a:r>
              <a:rPr lang="en-US" sz="2000" smtClean="0">
                <a:solidFill>
                  <a:srgbClr val="996600"/>
                </a:solidFill>
                <a:latin typeface="Modern No. 20" pitchFamily="18" charset="0"/>
              </a:rPr>
              <a:t>Wealth and power shifted inland from tidewater (coast) to piedmont (foothills)</a:t>
            </a:r>
          </a:p>
          <a:p>
            <a:pPr lvl="1" eaLnBrk="1" hangingPunct="1"/>
            <a:r>
              <a:rPr lang="en-US" altLang="en-US" sz="2000" smtClean="0">
                <a:solidFill>
                  <a:srgbClr val="996600"/>
                </a:solidFill>
                <a:latin typeface="Modern No. 20" pitchFamily="18" charset="0"/>
              </a:rPr>
              <a:t>“</a:t>
            </a:r>
            <a:r>
              <a:rPr lang="en-US" sz="2000" smtClean="0">
                <a:solidFill>
                  <a:srgbClr val="996600"/>
                </a:solidFill>
                <a:latin typeface="Modern No. 20" pitchFamily="18" charset="0"/>
              </a:rPr>
              <a:t>Good Roads</a:t>
            </a:r>
            <a:r>
              <a:rPr lang="en-US" altLang="en-US" sz="2000" smtClean="0">
                <a:solidFill>
                  <a:srgbClr val="996600"/>
                </a:solidFill>
                <a:latin typeface="Modern No. 20" pitchFamily="18" charset="0"/>
              </a:rPr>
              <a:t>”</a:t>
            </a:r>
            <a:r>
              <a:rPr lang="en-US" sz="2000" smtClean="0">
                <a:solidFill>
                  <a:srgbClr val="996600"/>
                </a:solidFill>
                <a:latin typeface="Modern No. 20" pitchFamily="18" charset="0"/>
              </a:rPr>
              <a:t> movement to enable public education &amp; link internal trade</a:t>
            </a:r>
          </a:p>
          <a:p>
            <a:pPr eaLnBrk="1" hangingPunct="1"/>
            <a:r>
              <a:rPr lang="en-US" sz="2800" smtClean="0">
                <a:solidFill>
                  <a:srgbClr val="996600"/>
                </a:solidFill>
                <a:latin typeface="Modern No. 20" pitchFamily="18" charset="0"/>
              </a:rPr>
              <a:t>Industry &amp; Labor</a:t>
            </a:r>
          </a:p>
          <a:p>
            <a:pPr lvl="1" eaLnBrk="1" hangingPunct="1"/>
            <a:r>
              <a:rPr lang="en-US" sz="2000" smtClean="0">
                <a:solidFill>
                  <a:srgbClr val="996600"/>
                </a:solidFill>
                <a:latin typeface="Modern No. 20" pitchFamily="18" charset="0"/>
              </a:rPr>
              <a:t>New industries: textile mills, tobacco factories, steel mills &amp; mines</a:t>
            </a:r>
          </a:p>
          <a:p>
            <a:pPr lvl="1" eaLnBrk="1" hangingPunct="1"/>
            <a:r>
              <a:rPr lang="en-US" sz="2000" smtClean="0">
                <a:solidFill>
                  <a:srgbClr val="996600"/>
                </a:solidFill>
                <a:latin typeface="Modern No. 20" pitchFamily="18" charset="0"/>
              </a:rPr>
              <a:t>Company towns exerted a great deal of control over workers</a:t>
            </a:r>
            <a:r>
              <a:rPr lang="en-US" altLang="en-US" sz="2000" smtClean="0">
                <a:solidFill>
                  <a:srgbClr val="996600"/>
                </a:solidFill>
                <a:latin typeface="Modern No. 20" pitchFamily="18" charset="0"/>
              </a:rPr>
              <a:t>’</a:t>
            </a:r>
            <a:r>
              <a:rPr lang="en-US" sz="2000" smtClean="0">
                <a:solidFill>
                  <a:srgbClr val="996600"/>
                </a:solidFill>
                <a:latin typeface="Modern No. 20" pitchFamily="18" charset="0"/>
              </a:rPr>
              <a:t> lives</a:t>
            </a:r>
          </a:p>
        </p:txBody>
      </p:sp>
      <p:sp>
        <p:nvSpPr>
          <p:cNvPr id="50180" name="Line 5"/>
          <p:cNvSpPr>
            <a:spLocks noChangeShapeType="1"/>
          </p:cNvSpPr>
          <p:nvPr/>
        </p:nvSpPr>
        <p:spPr bwMode="auto">
          <a:xfrm>
            <a:off x="1828800" y="0"/>
            <a:ext cx="0" cy="6858000"/>
          </a:xfrm>
          <a:prstGeom prst="line">
            <a:avLst/>
          </a:prstGeom>
          <a:noFill/>
          <a:ln w="5080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5976</TotalTime>
  <Words>1142</Words>
  <Application>Microsoft Office PowerPoint</Application>
  <PresentationFormat>On-screen Show (4:3)</PresentationFormat>
  <Paragraphs>297</Paragraphs>
  <Slides>69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Modern No. 20</vt:lpstr>
      <vt:lpstr>MS PGothic</vt:lpstr>
      <vt:lpstr>Arial</vt:lpstr>
      <vt:lpstr>Calibri</vt:lpstr>
      <vt:lpstr>Rage Italic</vt:lpstr>
      <vt:lpstr>Garamond</vt:lpstr>
      <vt:lpstr>Tw Cen MT</vt:lpstr>
      <vt:lpstr>Default Design</vt:lpstr>
      <vt:lpstr>1_Default Design</vt:lpstr>
      <vt:lpstr>2_Default Design</vt:lpstr>
      <vt:lpstr> New South  or Nadir?</vt:lpstr>
      <vt:lpstr>The New South</vt:lpstr>
      <vt:lpstr>Reconstruction</vt:lpstr>
      <vt:lpstr>Henry Woodfin Grady</vt:lpstr>
      <vt:lpstr>Southern Textile Industry</vt:lpstr>
      <vt:lpstr>Southern Tobacco Industry</vt:lpstr>
      <vt:lpstr>Birmingham: “Pittsburg of the South”</vt:lpstr>
      <vt:lpstr>U.S. Steel Mines, Alabama</vt:lpstr>
      <vt:lpstr>The New South</vt:lpstr>
      <vt:lpstr>The Nadir</vt:lpstr>
      <vt:lpstr>Reconstruction Amendments</vt:lpstr>
      <vt:lpstr>Compromise of 1877</vt:lpstr>
      <vt:lpstr>The Nadir</vt:lpstr>
      <vt:lpstr>Jim Crow Segregation</vt:lpstr>
      <vt:lpstr>Origin of “Jim Crow”</vt:lpstr>
      <vt:lpstr>Minstrel Shows &amp; Blackface</vt:lpstr>
      <vt:lpstr>Jim Crow Laws</vt:lpstr>
      <vt:lpstr>Segregation in Law &amp; Practice</vt:lpstr>
      <vt:lpstr>Homer Plessy</vt:lpstr>
      <vt:lpstr>Plessy v. Ferguson (1896)</vt:lpstr>
      <vt:lpstr>Plessy v. Ferguson (1896)</vt:lpstr>
      <vt:lpstr>Plessy v. Ferguson (1896)</vt:lpstr>
      <vt:lpstr>Segregation</vt:lpstr>
      <vt:lpstr>Segregated Schoolhouse</vt:lpstr>
      <vt:lpstr>Poll Tax &amp; Literacy Test</vt:lpstr>
      <vt:lpstr>Jim Crow Segregation</vt:lpstr>
      <vt:lpstr>Slavery by      Another Name</vt:lpstr>
      <vt:lpstr>Vagrancy Laws &amp; Convict Labor</vt:lpstr>
      <vt:lpstr>Convict Punishment</vt:lpstr>
      <vt:lpstr>U.S. Steel Mines, Alabama</vt:lpstr>
      <vt:lpstr>U.S. Steel Mines, Alabama</vt:lpstr>
      <vt:lpstr>Sharecropping</vt:lpstr>
      <vt:lpstr>Sharecropping</vt:lpstr>
      <vt:lpstr>“Slavery by Another Name”</vt:lpstr>
      <vt:lpstr>Racial Violence &amp; Intimidation</vt:lpstr>
      <vt:lpstr>Racial Etiquette</vt:lpstr>
      <vt:lpstr>Lynching</vt:lpstr>
      <vt:lpstr>Ida B. Wells on Lynching</vt:lpstr>
      <vt:lpstr>Ida B. Wells on Lynching</vt:lpstr>
      <vt:lpstr>Lynchings by State</vt:lpstr>
      <vt:lpstr>Wilmington Race Riot</vt:lpstr>
      <vt:lpstr>Effects of the “Riot”</vt:lpstr>
      <vt:lpstr>Effects of the “Riot”</vt:lpstr>
      <vt:lpstr>“Second” Ku Klux Klan</vt:lpstr>
      <vt:lpstr>The Birth of a Nation (1915)</vt:lpstr>
      <vt:lpstr>The Birth of a Nation (1915)</vt:lpstr>
      <vt:lpstr>The Birth of a Nation (1915)</vt:lpstr>
      <vt:lpstr>Reaction to the Film</vt:lpstr>
      <vt:lpstr>“Second” Ku Klux Klan</vt:lpstr>
      <vt:lpstr>Racial Violence &amp; Intimidation</vt:lpstr>
      <vt:lpstr>The Great Migration</vt:lpstr>
      <vt:lpstr>The Great Migration</vt:lpstr>
      <vt:lpstr>The Great Migration</vt:lpstr>
      <vt:lpstr>Lifting Ev’ry Voice</vt:lpstr>
      <vt:lpstr>African-American Leaders</vt:lpstr>
      <vt:lpstr>The Great Debate</vt:lpstr>
      <vt:lpstr>Booker T. Washington</vt:lpstr>
      <vt:lpstr>Booker T. Washington</vt:lpstr>
      <vt:lpstr>“Atlanta Compromise” (1895)</vt:lpstr>
      <vt:lpstr>Tuskegee Institute</vt:lpstr>
      <vt:lpstr>Memorial to Washington</vt:lpstr>
      <vt:lpstr>W.E.B. DuBois</vt:lpstr>
      <vt:lpstr>W.E.B. DuBois</vt:lpstr>
      <vt:lpstr>The Negro Problem (1903)</vt:lpstr>
      <vt:lpstr>Niagara Movement (1905)</vt:lpstr>
      <vt:lpstr>NAACP</vt:lpstr>
      <vt:lpstr>The Crisis</vt:lpstr>
      <vt:lpstr>Marcus Garvey</vt:lpstr>
      <vt:lpstr>Marcus Garvey Quotes</vt:lpstr>
    </vt:vector>
  </TitlesOfParts>
  <Company>Hertford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Under Jim Crow</dc:title>
  <dc:creator>Ahoskie Elementary</dc:creator>
  <cp:lastModifiedBy>Jennifer L Sanders</cp:lastModifiedBy>
  <cp:revision>101</cp:revision>
  <dcterms:created xsi:type="dcterms:W3CDTF">2007-03-23T13:54:03Z</dcterms:created>
  <dcterms:modified xsi:type="dcterms:W3CDTF">2018-01-28T21:13:14Z</dcterms:modified>
</cp:coreProperties>
</file>