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A06441-7899-492A-B654-B1E3E13C2EE3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2E894F-2AAB-499B-9ECE-6187030867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6441-7899-492A-B654-B1E3E13C2EE3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894F-2AAB-499B-9ECE-618703086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4A06441-7899-492A-B654-B1E3E13C2EE3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72E894F-2AAB-499B-9ECE-6187030867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6441-7899-492A-B654-B1E3E13C2EE3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2E894F-2AAB-499B-9ECE-6187030867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6441-7899-492A-B654-B1E3E13C2EE3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72E894F-2AAB-499B-9ECE-6187030867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4A06441-7899-492A-B654-B1E3E13C2EE3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2E894F-2AAB-499B-9ECE-6187030867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4A06441-7899-492A-B654-B1E3E13C2EE3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2E894F-2AAB-499B-9ECE-6187030867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6441-7899-492A-B654-B1E3E13C2EE3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2E894F-2AAB-499B-9ECE-618703086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6441-7899-492A-B654-B1E3E13C2EE3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2E894F-2AAB-499B-9ECE-618703086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6441-7899-492A-B654-B1E3E13C2EE3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2E894F-2AAB-499B-9ECE-61870308670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4A06441-7899-492A-B654-B1E3E13C2EE3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72E894F-2AAB-499B-9ECE-6187030867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06441-7899-492A-B654-B1E3E13C2EE3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2E894F-2AAB-499B-9ECE-6187030867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10.wav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2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6.wav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7.wav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8.wav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9.wav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Causes of the Great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great-depre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"/>
            <a:ext cx="2857500" cy="2143125"/>
          </a:xfrm>
          <a:prstGeom prst="rect">
            <a:avLst/>
          </a:prstGeom>
          <a:noFill/>
        </p:spPr>
      </p:pic>
      <p:pic>
        <p:nvPicPr>
          <p:cNvPr id="24580" name="Picture 4" descr="The Great Depres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685800"/>
            <a:ext cx="3200400" cy="2273618"/>
          </a:xfrm>
          <a:prstGeom prst="rect">
            <a:avLst/>
          </a:prstGeom>
          <a:noFill/>
        </p:spPr>
      </p:pic>
      <p:pic>
        <p:nvPicPr>
          <p:cNvPr id="24582" name="Picture 6" descr="120924.stock.market.crash.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47800"/>
            <a:ext cx="2847975" cy="3114676"/>
          </a:xfrm>
          <a:prstGeom prst="rect">
            <a:avLst/>
          </a:prstGeom>
          <a:noFill/>
        </p:spPr>
      </p:pic>
      <p:pic>
        <p:nvPicPr>
          <p:cNvPr id="7" name="~PP4016.WAV">
            <a:hlinkClick r:id="" action="ppaction://media"/>
          </p:cNvPr>
          <p:cNvPicPr>
            <a:picLocks noRot="1" noChangeAspect="1"/>
          </p:cNvPicPr>
          <p:nvPr>
            <a:wavAudioFile r:embed="rId1" name="~PP4016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severely dampened commerce on both sides of the Atlantic and intensified the Depression in the United States?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/>
        </p:nvGraphicFramePr>
        <p:xfrm>
          <a:off x="0" y="1473200"/>
          <a:ext cx="9271000" cy="3556000"/>
        </p:xfrm>
        <a:graphic>
          <a:graphicData uri="http://schemas.openxmlformats.org/presentationml/2006/ole">
            <p:oleObj spid="_x0000_s34819" name="Chart" r:id="rId8" imgW="9143977" imgH="3905129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1397000" y="1600200"/>
            <a:ext cx="41148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a.  the </a:t>
            </a:r>
            <a:r>
              <a:rPr lang="en-US" sz="3200" dirty="0" smtClean="0"/>
              <a:t>bull market	</a:t>
            </a:r>
          </a:p>
          <a:p>
            <a:r>
              <a:rPr lang="en-US" sz="3200" dirty="0" smtClean="0"/>
              <a:t>b.	the Federal Reserve	</a:t>
            </a:r>
          </a:p>
          <a:p>
            <a:r>
              <a:rPr lang="en-US" sz="3200" dirty="0" smtClean="0"/>
              <a:t>c.	Black Tuesday	</a:t>
            </a:r>
          </a:p>
          <a:p>
            <a:r>
              <a:rPr lang="en-US" sz="3200" dirty="0" smtClean="0"/>
              <a:t>d.	the Hawley-Smoot Tariff</a:t>
            </a:r>
          </a:p>
        </p:txBody>
      </p:sp>
      <p:sp>
        <p:nvSpPr>
          <p:cNvPr id="6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TPCountdown" hidden="1"/>
          <p:cNvGrpSpPr/>
          <p:nvPr>
            <p:custDataLst>
              <p:tags r:id="rId4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7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latin typeface="Tahoma"/>
                </a:rPr>
                <a:t>10</a:t>
              </a:r>
              <a:endParaRPr lang="en-US" sz="2400" b="1" dirty="0">
                <a:latin typeface="Tahoma"/>
              </a:endParaRPr>
            </a:p>
          </p:txBody>
        </p:sp>
      </p:grpSp>
      <p:sp>
        <p:nvSpPr>
          <p:cNvPr id="10" name="CAI1"/>
          <p:cNvSpPr/>
          <p:nvPr>
            <p:custDataLst>
              <p:tags r:id="rId5"/>
            </p:custDataLst>
          </p:nvPr>
        </p:nvSpPr>
        <p:spPr>
          <a:xfrm>
            <a:off x="1783079" y="3774440"/>
            <a:ext cx="3681668" cy="1064260"/>
          </a:xfrm>
          <a:prstGeom prst="roundRect">
            <a:avLst/>
          </a:prstGeom>
          <a:noFill/>
          <a:ln w="2540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~PP3467.WAV">
            <a:hlinkClick r:id="" action="ppaction://media"/>
          </p:cNvPr>
          <p:cNvPicPr>
            <a:picLocks noRot="1" noChangeAspect="1"/>
          </p:cNvPicPr>
          <p:nvPr>
            <a:wavAudioFile r:embed="rId6" name="~PP3467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OleChart spid="5" grpId="0"/>
      <p:bldP spid="6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Reserve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V. Mistakes by Federal Reserve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A.     Interest rates fueled: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1. Risky bank loans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2. Buying on Credit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3. Speculation in Stocks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4. Companies to take loans to expand businesses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524000" y="22098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~PP1414.WAV">
            <a:hlinkClick r:id="" action="ppaction://media"/>
          </p:cNvPr>
          <p:cNvPicPr>
            <a:picLocks noRot="1" noChangeAspect="1"/>
          </p:cNvPicPr>
          <p:nvPr>
            <a:wavAudioFile r:embed="rId2" name="~PP141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Describe the characteristics of the 1920’s stock market</a:t>
            </a:r>
          </a:p>
          <a:p>
            <a:endParaRPr lang="en-US" dirty="0" smtClean="0"/>
          </a:p>
          <a:p>
            <a:r>
              <a:rPr lang="en-US" dirty="0" smtClean="0"/>
              <a:t>Identify the causes of the Great Depression</a:t>
            </a:r>
            <a:endParaRPr lang="en-US" dirty="0"/>
          </a:p>
        </p:txBody>
      </p:sp>
      <p:pic>
        <p:nvPicPr>
          <p:cNvPr id="4" name="~PP604.WAV">
            <a:hlinkClick r:id="" action="ppaction://media"/>
          </p:cNvPr>
          <p:cNvPicPr>
            <a:picLocks noRot="1" noChangeAspect="1"/>
          </p:cNvPicPr>
          <p:nvPr>
            <a:wavAudioFile r:embed="rId1" name="~PP60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Depression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181600" cy="5105400"/>
          </a:xfrm>
        </p:spPr>
        <p:txBody>
          <a:bodyPr/>
          <a:lstStyle/>
          <a:p>
            <a:pPr marL="571500" indent="-571500">
              <a:buNone/>
            </a:pPr>
            <a:r>
              <a:rPr lang="en-US" dirty="0" smtClean="0"/>
              <a:t>I. Stock Market</a:t>
            </a:r>
          </a:p>
          <a:p>
            <a:pPr marL="571500" indent="-571500">
              <a:buNone/>
            </a:pPr>
            <a:r>
              <a:rPr lang="en-US" dirty="0" smtClean="0"/>
              <a:t>   A. Problems:</a:t>
            </a:r>
          </a:p>
          <a:p>
            <a:pPr marL="571500" indent="-571500">
              <a:buNone/>
            </a:pPr>
            <a:r>
              <a:rPr lang="en-US" dirty="0" smtClean="0"/>
              <a:t>	</a:t>
            </a: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Margin </a:t>
            </a:r>
            <a:r>
              <a:rPr lang="en-US" dirty="0" smtClean="0"/>
              <a:t>(borrowing)</a:t>
            </a:r>
          </a:p>
          <a:p>
            <a:pPr marL="571500" indent="-571500">
              <a:buNone/>
            </a:pPr>
            <a:r>
              <a:rPr lang="en-US" dirty="0" smtClean="0"/>
              <a:t> </a:t>
            </a:r>
            <a:r>
              <a:rPr lang="en-US" dirty="0" smtClean="0"/>
              <a:t>     2. </a:t>
            </a:r>
            <a:r>
              <a:rPr lang="en-US" dirty="0" smtClean="0">
                <a:solidFill>
                  <a:srgbClr val="FF0000"/>
                </a:solidFill>
              </a:rPr>
              <a:t>Speculation </a:t>
            </a:r>
            <a:r>
              <a:rPr lang="en-US" dirty="0" smtClean="0"/>
              <a:t>(guessing)</a:t>
            </a:r>
          </a:p>
          <a:p>
            <a:pPr marL="571500" indent="-571500">
              <a:buNone/>
            </a:pPr>
            <a:r>
              <a:rPr lang="en-US" dirty="0" smtClean="0"/>
              <a:t> </a:t>
            </a:r>
            <a:r>
              <a:rPr lang="en-US" dirty="0" smtClean="0"/>
              <a:t>  B. Turning Point:</a:t>
            </a:r>
          </a:p>
          <a:p>
            <a:pPr marL="571500" indent="-571500">
              <a:buNone/>
            </a:pPr>
            <a:r>
              <a:rPr lang="en-US" dirty="0" smtClean="0"/>
              <a:t>	</a:t>
            </a:r>
            <a:r>
              <a:rPr lang="en-US" dirty="0" smtClean="0"/>
              <a:t>1. Oct. 21</a:t>
            </a:r>
            <a:r>
              <a:rPr lang="en-US" baseline="30000" dirty="0" smtClean="0"/>
              <a:t>st</a:t>
            </a:r>
            <a:r>
              <a:rPr lang="en-US" dirty="0" smtClean="0"/>
              <a:t> – Oct. 29</a:t>
            </a:r>
            <a:r>
              <a:rPr lang="en-US" baseline="30000" dirty="0" smtClean="0"/>
              <a:t>th</a:t>
            </a:r>
          </a:p>
          <a:p>
            <a:pPr marL="571500" indent="-571500">
              <a:buNone/>
            </a:pPr>
            <a:r>
              <a:rPr lang="en-US" baseline="30000" dirty="0" smtClean="0"/>
              <a:t> </a:t>
            </a:r>
            <a:r>
              <a:rPr lang="en-US" baseline="30000" dirty="0" smtClean="0"/>
              <a:t>                       </a:t>
            </a:r>
            <a:r>
              <a:rPr lang="en-US" b="1" baseline="30000" dirty="0" smtClean="0"/>
              <a:t>*BLACK TUESDAY</a:t>
            </a:r>
            <a:r>
              <a:rPr lang="en-US" b="1" dirty="0" smtClean="0"/>
              <a:t> </a:t>
            </a:r>
          </a:p>
          <a:p>
            <a:pPr marL="571500" indent="-571500"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       </a:t>
            </a:r>
            <a:r>
              <a:rPr lang="en-US" dirty="0" smtClean="0"/>
              <a:t>a. $30 billion lost</a:t>
            </a:r>
          </a:p>
          <a:p>
            <a:pPr marL="571500" indent="-571500">
              <a:buNone/>
            </a:pPr>
            <a:r>
              <a:rPr lang="en-US" dirty="0" smtClean="0"/>
              <a:t> </a:t>
            </a:r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999" y="1589567"/>
            <a:ext cx="2635101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7650" name="Picture 2" descr="Frankfurt Stock Exchange Bull and B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71750"/>
            <a:ext cx="4191000" cy="3143251"/>
          </a:xfrm>
          <a:prstGeom prst="rect">
            <a:avLst/>
          </a:prstGeom>
          <a:noFill/>
        </p:spPr>
      </p:pic>
      <p:sp>
        <p:nvSpPr>
          <p:cNvPr id="7" name="Up Arrow 6"/>
          <p:cNvSpPr/>
          <p:nvPr/>
        </p:nvSpPr>
        <p:spPr>
          <a:xfrm>
            <a:off x="3810000" y="47244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1991.WAV">
            <a:hlinkClick r:id="" action="ppaction://media"/>
          </p:cNvPr>
          <p:cNvPicPr>
            <a:picLocks noRot="1" noChangeAspect="1"/>
          </p:cNvPicPr>
          <p:nvPr>
            <a:wavAudioFile r:embed="rId2" name="~PP1991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order to protect loans made by stockbrokers to investors who bought stocks on margin, brokers could issue a</a:t>
            </a:r>
          </a:p>
        </p:txBody>
      </p:sp>
      <p:sp>
        <p:nvSpPr>
          <p:cNvPr id="3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381000" y="1905000"/>
            <a:ext cx="41148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a.  collateral</a:t>
            </a:r>
            <a:r>
              <a:rPr lang="en-US" sz="3200" dirty="0" smtClean="0"/>
              <a:t>.	</a:t>
            </a:r>
          </a:p>
          <a:p>
            <a:r>
              <a:rPr lang="en-US" sz="3200" dirty="0" smtClean="0"/>
              <a:t>b.	speculation call.	</a:t>
            </a:r>
          </a:p>
          <a:p>
            <a:r>
              <a:rPr lang="en-US" sz="3200" dirty="0" smtClean="0"/>
              <a:t>c.	margin call.	</a:t>
            </a:r>
          </a:p>
          <a:p>
            <a:r>
              <a:rPr lang="en-US" sz="3200" dirty="0" smtClean="0"/>
              <a:t>d.	foreclosure.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8674" name="Chart" r:id="rId8" imgW="4571989" imgH="5143584" progId="MSGraph.Chart.8">
              <p:embed followColorScheme="full"/>
            </p:oleObj>
          </a:graphicData>
        </a:graphic>
      </p:graphicFrame>
      <p:sp>
        <p:nvSpPr>
          <p:cNvPr id="5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TPCountdown" hidden="1"/>
          <p:cNvGrpSpPr/>
          <p:nvPr>
            <p:custDataLst>
              <p:tags r:id="rId4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6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latin typeface="Tahoma"/>
                </a:rPr>
                <a:t>5</a:t>
              </a:r>
              <a:endParaRPr lang="en-US" sz="2400" b="1" dirty="0">
                <a:latin typeface="Tahoma"/>
              </a:endParaRPr>
            </a:p>
          </p:txBody>
        </p:sp>
      </p:grpSp>
      <p:sp>
        <p:nvSpPr>
          <p:cNvPr id="9" name="CAI1"/>
          <p:cNvSpPr/>
          <p:nvPr>
            <p:custDataLst>
              <p:tags r:id="rId5"/>
            </p:custDataLst>
          </p:nvPr>
        </p:nvSpPr>
        <p:spPr>
          <a:xfrm>
            <a:off x="767080" y="3014979"/>
            <a:ext cx="3475673" cy="576580"/>
          </a:xfrm>
          <a:prstGeom prst="roundRect">
            <a:avLst/>
          </a:prstGeom>
          <a:noFill/>
          <a:ln w="2540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~PP39.WAV">
            <a:hlinkClick r:id="" action="ppaction://media"/>
          </p:cNvPr>
          <p:cNvPicPr>
            <a:picLocks noRot="1" noChangeAspect="1"/>
          </p:cNvPicPr>
          <p:nvPr>
            <a:wavAudioFile r:embed="rId6" name="~PP39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OleChart spid="4" grpId="0"/>
      <p:bldP spid="5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1534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October 29, 1929, the day when stock prices took the steepest dive of that time, is known as</a:t>
            </a:r>
          </a:p>
        </p:txBody>
      </p:sp>
      <p:sp>
        <p:nvSpPr>
          <p:cNvPr id="3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4114800" cy="44958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/>
              <a:t>a.   Black </a:t>
            </a:r>
            <a:r>
              <a:rPr lang="en-US" sz="3200" dirty="0" smtClean="0"/>
              <a:t>Thursday.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b.	Black Tuesday.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c.	Bloody Monday.	</a:t>
            </a:r>
          </a:p>
          <a:p>
            <a:pPr>
              <a:spcBef>
                <a:spcPct val="20000"/>
              </a:spcBef>
            </a:pPr>
            <a:r>
              <a:rPr lang="en-US" sz="3200" dirty="0" smtClean="0"/>
              <a:t>d.	Panic Tuesday.</a:t>
            </a:r>
          </a:p>
        </p:txBody>
      </p:sp>
      <p:sp>
        <p:nvSpPr>
          <p:cNvPr id="5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TPCountdown" hidden="1"/>
          <p:cNvGrpSpPr/>
          <p:nvPr>
            <p:custDataLst>
              <p:tags r:id="rId4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6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latin typeface="Tahoma"/>
                </a:rPr>
                <a:t>5</a:t>
              </a:r>
              <a:endParaRPr lang="en-US" sz="2400" b="1" dirty="0">
                <a:latin typeface="Tahoma"/>
              </a:endParaRPr>
            </a:p>
          </p:txBody>
        </p:sp>
      </p:grpSp>
      <p:sp>
        <p:nvSpPr>
          <p:cNvPr id="9" name="CAI1"/>
          <p:cNvSpPr/>
          <p:nvPr>
            <p:custDataLst>
              <p:tags r:id="rId5"/>
            </p:custDataLst>
          </p:nvPr>
        </p:nvSpPr>
        <p:spPr>
          <a:xfrm>
            <a:off x="843280" y="2133600"/>
            <a:ext cx="3475673" cy="576579"/>
          </a:xfrm>
          <a:prstGeom prst="roundRect">
            <a:avLst/>
          </a:prstGeom>
          <a:noFill/>
          <a:ln w="2540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9699" name="Chart" r:id="rId8" imgW="4571989" imgH="5143584" progId="MSGraph.Chart.8">
              <p:embed followColorScheme="full"/>
            </p:oleObj>
          </a:graphicData>
        </a:graphic>
      </p:graphicFrame>
      <p:pic>
        <p:nvPicPr>
          <p:cNvPr id="11" name="~PP748.WAV">
            <a:hlinkClick r:id="" action="ppaction://media"/>
          </p:cNvPr>
          <p:cNvPicPr>
            <a:picLocks noRot="1" noChangeAspect="1"/>
          </p:cNvPicPr>
          <p:nvPr>
            <a:wavAudioFile r:embed="rId6" name="~PP748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9" grpId="1" animBg="1"/>
      <p:bldOleChart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Banks in Tailspin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23622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581400" y="1589567"/>
            <a:ext cx="55626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II. Bank Failures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A. Structure of Banks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1. No separation between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savings/investment banks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a. Banks would invest savings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to maximize bank profits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B. Bank Runs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1. 10% of nations banks close</a:t>
            </a:r>
            <a:endParaRPr lang="en-US" dirty="0"/>
          </a:p>
        </p:txBody>
      </p:sp>
      <p:pic>
        <p:nvPicPr>
          <p:cNvPr id="30722" name="Picture 2" descr="depression the failure of banks led to reduced levels o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2857500" cy="1971676"/>
          </a:xfrm>
          <a:prstGeom prst="rect">
            <a:avLst/>
          </a:prstGeom>
          <a:noFill/>
        </p:spPr>
      </p:pic>
      <p:pic>
        <p:nvPicPr>
          <p:cNvPr id="30724" name="Picture 4" descr="... click to add more text here 3 stock market crash of 1929 black tuesd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0"/>
            <a:ext cx="2857500" cy="2143125"/>
          </a:xfrm>
          <a:prstGeom prst="rect">
            <a:avLst/>
          </a:prstGeom>
          <a:noFill/>
        </p:spPr>
      </p:pic>
      <p:pic>
        <p:nvPicPr>
          <p:cNvPr id="9" name="~PP1842.WAV">
            <a:hlinkClick r:id="" action="ppaction://media"/>
          </p:cNvPr>
          <p:cNvPicPr>
            <a:picLocks noRot="1" noChangeAspect="1"/>
          </p:cNvPicPr>
          <p:nvPr>
            <a:wavAudioFile r:embed="rId2" name="~PP1842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 some banks</a:t>
            </a:r>
            <a:r>
              <a:rPr lang="en-US" sz="2800" dirty="0" smtClean="0"/>
              <a:t>, the losses they suffered in the crash were more than they could absorb and they were forced </a:t>
            </a:r>
            <a:r>
              <a:rPr lang="en-US" sz="2800" dirty="0" smtClean="0"/>
              <a:t>to</a:t>
            </a:r>
            <a:endParaRPr lang="en-US" sz="2800" dirty="0" smtClean="0"/>
          </a:p>
        </p:txBody>
      </p:sp>
      <p:sp>
        <p:nvSpPr>
          <p:cNvPr id="3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43434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a.   increase </a:t>
            </a:r>
            <a:r>
              <a:rPr lang="en-US" sz="3200" dirty="0" smtClean="0"/>
              <a:t>interest </a:t>
            </a:r>
            <a:r>
              <a:rPr lang="en-US" sz="3200" dirty="0" smtClean="0"/>
              <a:t>rates</a:t>
            </a:r>
            <a:r>
              <a:rPr lang="en-US" sz="3200" dirty="0" smtClean="0"/>
              <a:t>	</a:t>
            </a:r>
          </a:p>
          <a:p>
            <a:r>
              <a:rPr lang="en-US" sz="3200" dirty="0" smtClean="0"/>
              <a:t>b.	approve more loans.	</a:t>
            </a:r>
          </a:p>
          <a:p>
            <a:r>
              <a:rPr lang="en-US" sz="3200" dirty="0" smtClean="0"/>
              <a:t>c.	attract more depositors.	</a:t>
            </a:r>
          </a:p>
          <a:p>
            <a:r>
              <a:rPr lang="en-US" sz="3200" dirty="0" smtClean="0"/>
              <a:t>d.	close.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1746" name="Chart" r:id="rId8" imgW="4571989" imgH="5143584" progId="MSGraph.Chart.8">
              <p:embed followColorScheme="full"/>
            </p:oleObj>
          </a:graphicData>
        </a:graphic>
      </p:graphicFrame>
      <p:sp>
        <p:nvSpPr>
          <p:cNvPr id="5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TPCountdown" hidden="1"/>
          <p:cNvGrpSpPr/>
          <p:nvPr>
            <p:custDataLst>
              <p:tags r:id="rId4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6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latin typeface="Tahoma"/>
                </a:rPr>
                <a:t>5</a:t>
              </a:r>
              <a:endParaRPr lang="en-US" sz="2400" b="1" dirty="0">
                <a:latin typeface="Tahoma"/>
              </a:endParaRPr>
            </a:p>
          </p:txBody>
        </p:sp>
      </p:grpSp>
      <p:sp>
        <p:nvSpPr>
          <p:cNvPr id="9" name="CAI1"/>
          <p:cNvSpPr/>
          <p:nvPr>
            <p:custDataLst>
              <p:tags r:id="rId5"/>
            </p:custDataLst>
          </p:nvPr>
        </p:nvSpPr>
        <p:spPr>
          <a:xfrm>
            <a:off x="843280" y="4749800"/>
            <a:ext cx="1492060" cy="576579"/>
          </a:xfrm>
          <a:prstGeom prst="roundRect">
            <a:avLst/>
          </a:prstGeom>
          <a:noFill/>
          <a:ln w="2540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~PP3112.WAV">
            <a:hlinkClick r:id="" action="ppaction://media"/>
          </p:cNvPr>
          <p:cNvPicPr>
            <a:picLocks noRot="1" noChangeAspect="1"/>
          </p:cNvPicPr>
          <p:nvPr>
            <a:wavAudioFile r:embed="rId6" name="~PP3112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OleChart spid="4" grpId="0"/>
      <p:bldP spid="5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5334000" cy="50398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III. Overproduction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A. Uneven Wealth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1.  5% owned 30% of 	 	   nations wealth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B. Buying on Credit/Installments</a:t>
            </a:r>
          </a:p>
          <a:p>
            <a:pPr>
              <a:buNone/>
            </a:pPr>
            <a:r>
              <a:rPr lang="en-US" dirty="0" smtClean="0"/>
              <a:t>IV. Economic Isolationism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A.    Overseas investing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B. Hawley-Smoot Tariff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-     export trade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248400" y="1589567"/>
            <a:ext cx="24827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524000" y="4724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676400" y="5867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https://sp.yimg.com/ib/th?id=HN.607994157837910480&amp;pid=15.1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4114800" cy="2294001"/>
          </a:xfrm>
          <a:prstGeom prst="rect">
            <a:avLst/>
          </a:prstGeom>
          <a:noFill/>
        </p:spPr>
      </p:pic>
      <p:pic>
        <p:nvPicPr>
          <p:cNvPr id="32772" name="Picture 4" descr="Trade wars can be devastating to an economy. The Depression-era Smoot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114800"/>
            <a:ext cx="4114800" cy="2743200"/>
          </a:xfrm>
          <a:prstGeom prst="rect">
            <a:avLst/>
          </a:prstGeom>
          <a:noFill/>
        </p:spPr>
      </p:pic>
      <p:pic>
        <p:nvPicPr>
          <p:cNvPr id="10" name="~PP108.WAV">
            <a:hlinkClick r:id="" action="ppaction://media"/>
          </p:cNvPr>
          <p:cNvPicPr>
            <a:picLocks noRot="1" noChangeAspect="1"/>
          </p:cNvPicPr>
          <p:nvPr>
            <a:wavAudioFile r:embed="rId2" name="~PP108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1534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1929 the top 5 percent of all American households earned 30 percent of the nation’s income, which is</a:t>
            </a:r>
          </a:p>
        </p:txBody>
      </p:sp>
      <p:sp>
        <p:nvSpPr>
          <p:cNvPr id="3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41148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a. an </a:t>
            </a:r>
            <a:r>
              <a:rPr lang="en-US" sz="3200" dirty="0" smtClean="0"/>
              <a:t>uneven distribution of wealth.	</a:t>
            </a:r>
          </a:p>
          <a:p>
            <a:r>
              <a:rPr lang="en-US" sz="3200" dirty="0" smtClean="0"/>
              <a:t>b.	supply-side economics.	</a:t>
            </a:r>
          </a:p>
          <a:p>
            <a:r>
              <a:rPr lang="en-US" sz="3200" dirty="0" smtClean="0"/>
              <a:t>c.	a bull market.	</a:t>
            </a:r>
          </a:p>
          <a:p>
            <a:r>
              <a:rPr lang="en-US" sz="3200" dirty="0" smtClean="0"/>
              <a:t>d.	a recession.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3795" name="Chart" r:id="rId8" imgW="4571989" imgH="5143584" progId="MSGraph.Chart.8">
              <p:embed followColorScheme="full"/>
            </p:oleObj>
          </a:graphicData>
        </a:graphic>
      </p:graphicFrame>
      <p:sp>
        <p:nvSpPr>
          <p:cNvPr id="6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TPCountdown" hidden="1"/>
          <p:cNvGrpSpPr/>
          <p:nvPr>
            <p:custDataLst>
              <p:tags r:id="rId4"/>
            </p:custDataLst>
          </p:nvPr>
        </p:nvGrpSpPr>
        <p:grpSpPr>
          <a:xfrm>
            <a:off x="8382000" y="6096000"/>
            <a:ext cx="635000" cy="635000"/>
            <a:chOff x="8318500" y="6032500"/>
            <a:chExt cx="635000" cy="635000"/>
          </a:xfrm>
        </p:grpSpPr>
        <p:sp>
          <p:nvSpPr>
            <p:cNvPr id="7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latin typeface="Tahoma"/>
                </a:rPr>
                <a:t>4</a:t>
              </a:r>
              <a:endParaRPr lang="en-US" sz="2400" b="1" dirty="0">
                <a:latin typeface="Tahoma"/>
              </a:endParaRPr>
            </a:p>
          </p:txBody>
        </p:sp>
      </p:grpSp>
      <p:sp>
        <p:nvSpPr>
          <p:cNvPr id="10" name="CAI1"/>
          <p:cNvSpPr/>
          <p:nvPr>
            <p:custDataLst>
              <p:tags r:id="rId5"/>
            </p:custDataLst>
          </p:nvPr>
        </p:nvSpPr>
        <p:spPr>
          <a:xfrm>
            <a:off x="843280" y="1645920"/>
            <a:ext cx="3518725" cy="1463040"/>
          </a:xfrm>
          <a:prstGeom prst="roundRect">
            <a:avLst/>
          </a:prstGeom>
          <a:noFill/>
          <a:ln w="25400"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~PP356.WAV">
            <a:hlinkClick r:id="" action="ppaction://media"/>
          </p:cNvPr>
          <p:cNvPicPr>
            <a:picLocks noRot="1" noChangeAspect="1"/>
          </p:cNvPicPr>
          <p:nvPr>
            <a:wavAudioFile r:embed="rId6" name="~PP356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OleChart spid="5" grpId="0"/>
      <p:bldP spid="6" grpId="0" animBg="1"/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61FD1AB4008E4311A14C635CE2BC62FD"/>
  <p:tag name="TPVERSION" val="5"/>
  <p:tag name="TPFULLVERSION" val="5.0.0.2212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9|2|6.2|67.1|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7D3E09D58664631BDC68B9E841A725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8D06725805F42B0BFABAF3454F3B386&lt;/guid&gt;&#10;            &lt;repollguid&gt;AE36CB0FA0D74A3C9470B75316A9B5BB&lt;/repollguid&gt;&#10;            &lt;sourceid&gt;EE39EDE3EDA94002A18DB75AE27CD263&lt;/sourceid&gt;&#10;            &lt;questiontext&gt;For some banks, the losses they suffered in the crash were more than they could absorb and they were forced to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43C8FC9F9F64382858F7E445AE09297&lt;/guid&gt;&#10;                    &lt;answertext&gt;a.   increase interest rates &lt;/answertext&gt;&#10;                    &lt;valuetype&gt;-1&lt;/valuetype&gt;&#10;                &lt;/answer&gt;&#10;                &lt;answer&gt;&#10;                    &lt;guid&gt;54EE251B0B7B44C49D73D92FFE77D324&lt;/guid&gt;&#10;                    &lt;answertext&gt;b. approve more loans. &lt;/answertext&gt;&#10;                    &lt;valuetype&gt;-1&lt;/valuetype&gt;&#10;                &lt;/answer&gt;&#10;                &lt;answer&gt;&#10;                    &lt;guid&gt;F8703A79D2464338AC067DE207751902&lt;/guid&gt;&#10;                    &lt;answertext&gt;c. attract more depositors. &lt;/answertext&gt;&#10;                    &lt;valuetype&gt;-1&lt;/valuetype&gt;&#10;                &lt;/answer&gt;&#10;                &lt;answer&gt;&#10;                    &lt;guid&gt;B908606E616446738893C6E46C0E84F3&lt;/guid&gt;&#10;                    &lt;answertext&gt;d. close.&lt;/answertext&gt;&#10;                    &lt;valuetype&gt;1&lt;/valuetype&gt;&#10;                &lt;/answer&gt;&#10;            &lt;/answers&gt;&#10;        &lt;/multichoice&gt;&#10;    &lt;/questions&gt;&#10;&lt;/questionlist&gt;"/>
  <p:tag name="TIMING" val="|2.1|0.4|0.5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ECONDS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|45|29.3|58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2A8ABD3FC50B46E7A8ABE1251CB1DB9C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691DF8AB9204F89A4E2F44AD0022DA6&lt;/guid&gt;&#10;            &lt;repollguid&gt;B9CB87DF6E3D46F1B4AFB6E843B6D42A&lt;/repollguid&gt;&#10;            &lt;sourceid&gt;378E0386BF624F1E850E1279E05A84E1&lt;/sourceid&gt;&#10;            &lt;questiontext&gt;In 1929 the top 5 percent of all American households earned 30 percent of the nation’s income, which is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2D6D5B33D4064DBA9B36B65D1F06E1D0&lt;/guid&gt;&#10;                    &lt;answertext&gt;a. an uneven distribution of wealth. &lt;/answertext&gt;&#10;                    &lt;valuetype&gt;1&lt;/valuetype&gt;&#10;                &lt;/answer&gt;&#10;                &lt;answer&gt;&#10;                    &lt;guid&gt;187814B99A284FB0B9C43343737D1A0F&lt;/guid&gt;&#10;                    &lt;answertext&gt;b. supply-side economics. &lt;/answertext&gt;&#10;                    &lt;valuetype&gt;-1&lt;/valuetype&gt;&#10;                &lt;/answer&gt;&#10;                &lt;answer&gt;&#10;                    &lt;guid&gt;2D0CD7AACFF8415E9466E96CBBC2ED34&lt;/guid&gt;&#10;                    &lt;answertext&gt;c. a bull market. &lt;/answertext&gt;&#10;                    &lt;valuetype&gt;-1&lt;/valuetype&gt;&#10;                &lt;/answer&gt;&#10;                &lt;answer&gt;&#10;                    &lt;guid&gt;5CDD8911CA0E45BA8638FEA5DC8A0C77&lt;/guid&gt;&#10;                    &lt;answertext&gt;d. a recession.&lt;/answertext&gt;&#10;                    &lt;valuetype&gt;-1&lt;/valuetype&gt;&#10;                &lt;/answer&gt;&#10;            &lt;/answers&gt;&#10;        &lt;/multichoice&gt;&#10;    &lt;/questions&gt;&#10;&lt;/questionlist&gt;"/>
  <p:tag name="TIMING" val="|2.6|1.4|1.2|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ECONDS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|109.2|51.2|42.1|12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4A41EF253C245AFA6F665C0A065FB31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4ECFDC2FBCF4DF29CBA12976496C3E1&lt;/guid&gt;&#10;            &lt;repollguid&gt;9991AE532A3F4B2FA8CF350EAFDB5EB5&lt;/repollguid&gt;&#10;            &lt;sourceid&gt;E30215FC579D4C11B0DD3D52EB8FB8F5&lt;/sourceid&gt;&#10;            &lt;questiontext&gt;What severely dampened commerce on both sides of the Atlantic and intensified the Depression in the United States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D8F6F3794BC4BC087B733A436A768B7&lt;/guid&gt;&#10;                    &lt;answertext&gt;a.  the bull market &lt;/answertext&gt;&#10;                    &lt;valuetype&gt;-1&lt;/valuetype&gt;&#10;                &lt;/answer&gt;&#10;                &lt;answer&gt;&#10;                    &lt;guid&gt;280E80D1E65A4824B10886CB3D761399&lt;/guid&gt;&#10;                    &lt;answertext&gt;b. the Federal Reserve &lt;/answertext&gt;&#10;                    &lt;valuetype&gt;-1&lt;/valuetype&gt;&#10;                &lt;/answer&gt;&#10;                &lt;answer&gt;&#10;                    &lt;guid&gt;9D84682263F44B4D980784222BD800E8&lt;/guid&gt;&#10;                    &lt;answertext&gt;c. Black Tuesday &lt;/answertext&gt;&#10;                    &lt;valuetype&gt;-1&lt;/valuetype&gt;&#10;                &lt;/answer&gt;&#10;                &lt;answer&gt;&#10;                    &lt;guid&gt;B56157861A274106A685456A875D06BF&lt;/guid&gt;&#10;                    &lt;answertext&gt;d. the Hawley-Smoot Tariff&lt;/answertext&gt;&#10;                    &lt;valuetype&gt;1&lt;/valuetype&gt;&#10;                &lt;/answer&gt;&#10;            &lt;/answers&gt;&#10;        &lt;/multichoice&gt;&#10;    &lt;/questions&gt;&#10;&lt;/questionlist&gt;"/>
  <p:tag name="TIMING" val="|1.9|0.9|0.7|2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ECONDS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|25.5|16.6|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269C300C14704DE58CD8EEA4F93F9687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5DD8793467B4BFDAF3AEF78EE4BA3F0&lt;/guid&gt;&#10;            &lt;repollguid&gt;9EBC70FFA2D64DB3B40AB8BF4C5CF64C&lt;/repollguid&gt;&#10;            &lt;sourceid&gt;FDCFC2CBE74346979DB2F4C710AFCF8F&lt;/sourceid&gt;&#10;            &lt;questiontext&gt;In order to protect loans made by stockbrokers to investors who bought stocks on margin, brokers could issue a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B994C6D14BFF4195B1D30B198FC51DB6&lt;/guid&gt;&#10;                    &lt;answertext&gt;a.  collateral. &lt;/answertext&gt;&#10;                    &lt;valuetype&gt;-1&lt;/valuetype&gt;&#10;                &lt;/answer&gt;&#10;                &lt;answer&gt;&#10;                    &lt;guid&gt;8731D83012064D2DA2F27E42D332EAB9&lt;/guid&gt;&#10;                    &lt;answertext&gt;b. speculation call. &lt;/answertext&gt;&#10;                    &lt;valuetype&gt;-1&lt;/valuetype&gt;&#10;                &lt;/answer&gt;&#10;                &lt;answer&gt;&#10;                    &lt;guid&gt;43E2C937852C44CEB712BFC27E0A23D4&lt;/guid&gt;&#10;                    &lt;answertext&gt;c. margin call. &lt;/answertext&gt;&#10;                    &lt;valuetype&gt;1&lt;/valuetype&gt;&#10;                &lt;/answer&gt;&#10;                &lt;answer&gt;&#10;                    &lt;guid&gt;C48F0E3A5D4E4319A19535FC1BB6D61C&lt;/guid&gt;&#10;                    &lt;answertext&gt;d. foreclosure.&lt;/answertext&gt;&#10;                    &lt;valuetype&gt;-1&lt;/valuetype&gt;&#10;                &lt;/answer&gt;&#10;            &lt;/answers&gt;&#10;        &lt;/multichoice&gt;&#10;    &lt;/questions&gt;&#10;&lt;/questionlist&gt;"/>
  <p:tag name="TIMING" val="|1.2|0.5|0.5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ECONDS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6DBE6E47597F4A578DB124F05F477676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3178855437F4D83A4FFB3BE0B7128C9&lt;/guid&gt;&#10;            &lt;repollguid&gt;A82B67BFFE4542139A7468E8AEA52CC3&lt;/repollguid&gt;&#10;            &lt;sourceid&gt;AB053DD886ED450E95FEE270803A20FD&lt;/sourceid&gt;&#10;            &lt;questiontext&gt;October 29, 1929, the day when stock prices took the steepest dive of that time, is known as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699A8F8450B149B28989C64401D8E8BB&lt;/guid&gt;&#10;                    &lt;answertext&gt;a.   Black Thursday. &lt;/answertext&gt;&#10;                    &lt;valuetype&gt;-1&lt;/valuetype&gt;&#10;                &lt;/answer&gt;&#10;                &lt;answer&gt;&#10;                    &lt;guid&gt;A578595D7CDD4C099898659D5835593E&lt;/guid&gt;&#10;                    &lt;answertext&gt;b. Black Tuesday. &lt;/answertext&gt;&#10;                    &lt;valuetype&gt;1&lt;/valuetype&gt;&#10;                &lt;/answer&gt;&#10;                &lt;answer&gt;&#10;                    &lt;guid&gt;5C89699216834758964D4D40129870F5&lt;/guid&gt;&#10;                    &lt;answertext&gt;c. Bloody Monday. &lt;/answertext&gt;&#10;                    &lt;valuetype&gt;-1&lt;/valuetype&gt;&#10;                &lt;/answer&gt;&#10;                &lt;answer&gt;&#10;                    &lt;guid&gt;A6F7D8290AE74C70A2872CD435853BAF&lt;/guid&gt;&#10;                    &lt;answertext&gt;d. Panic Tuesday.&lt;/answertext&gt;&#10;                    &lt;valuetype&gt;-1&lt;/valuetype&gt;&#10;                &lt;/answer&gt;&#10;            &lt;/answers&gt;&#10;        &lt;/multichoice&gt;&#10;    &lt;/questions&gt;&#10;&lt;/questionlist&gt;"/>
  <p:tag name="TIMING" val="|1.3|0.6|0.6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TPCOUNTDOWNSECONDS" val="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2820</TotalTime>
  <Words>278</Words>
  <Application>Microsoft Office PowerPoint</Application>
  <PresentationFormat>On-screen Show (4:3)</PresentationFormat>
  <Paragraphs>70</Paragraphs>
  <Slides>11</Slides>
  <Notes>0</Notes>
  <HiddenSlides>0</HiddenSlides>
  <MMClips>11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Median</vt:lpstr>
      <vt:lpstr>Microsoft Graph Chart</vt:lpstr>
      <vt:lpstr>Causes of the Great Depression</vt:lpstr>
      <vt:lpstr>Objectives</vt:lpstr>
      <vt:lpstr>Causes of The Depression</vt:lpstr>
      <vt:lpstr>In order to protect loans made by stockbrokers to investors who bought stocks on margin, brokers could issue a</vt:lpstr>
      <vt:lpstr>October 29, 1929, the day when stock prices took the steepest dive of that time, is known as</vt:lpstr>
      <vt:lpstr>Banks in Tailspin</vt:lpstr>
      <vt:lpstr>For some banks, the losses they suffered in the crash were more than they could absorb and they were forced to</vt:lpstr>
      <vt:lpstr>Overproduction</vt:lpstr>
      <vt:lpstr>In 1929 the top 5 percent of all American households earned 30 percent of the nation’s income, which is</vt:lpstr>
      <vt:lpstr>What severely dampened commerce on both sides of the Atlantic and intensified the Depression in the United States?</vt:lpstr>
      <vt:lpstr>Federal Reserve Mistakes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Great Depression</dc:title>
  <dc:creator>Jennifer L Sanders</dc:creator>
  <cp:lastModifiedBy>Jennifer L Sanders</cp:lastModifiedBy>
  <cp:revision>3</cp:revision>
  <dcterms:created xsi:type="dcterms:W3CDTF">2015-02-09T00:44:14Z</dcterms:created>
  <dcterms:modified xsi:type="dcterms:W3CDTF">2015-02-10T23:44:32Z</dcterms:modified>
</cp:coreProperties>
</file>