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62" r:id="rId6"/>
    <p:sldId id="259" r:id="rId7"/>
    <p:sldId id="261" r:id="rId8"/>
    <p:sldId id="260" r:id="rId9"/>
    <p:sldId id="263" r:id="rId10"/>
    <p:sldId id="264" r:id="rId11"/>
    <p:sldId id="265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C1E796-D2F1-4FA0-852C-61E6E98B0304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1A865F5-A105-44D1-948A-8212221C7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93J5xNkFAAQlOjzbkF/SIG=12v5mk54b/EXP=1302108151/**http:/politicallunacy.files.wordpress.com/2009/02/harry-truman-picture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hyperlink" Target="http://rds.yahoo.com/_ylt=A0PDoX_IJ5xNRUsAk9GjzbkF/SIG=12r7157m4/EXP=1302108232/**http:/www.americanrhetoric.com/images/dwighteisenhowerpublicdomain.jpg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oleObject" Target="../embeddings/oleObject4.bin"/><Relationship Id="rId2" Type="http://schemas.openxmlformats.org/officeDocument/2006/relationships/tags" Target="../tags/tag20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oleObject" Target="../embeddings/oleObject5.bin"/><Relationship Id="rId2" Type="http://schemas.openxmlformats.org/officeDocument/2006/relationships/tags" Target="../tags/tag24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oleObject" Target="../embeddings/oleObject1.bin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2KJkeutLZxNrA0AbuCjzbkF/SIG=11vb2ug5e/EXP=1302109741/**http:/ww2db.com/images/person_truman17.jpg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oleObject" Target="../embeddings/oleObject2.bin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2KJkexqL5xNyRcAQzqjzbkF/SIG=127bqcvq3/EXP=1302110186/**http:/theclevelandfan.com/images/stories/dewey.jpg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oleObject" Target="../embeddings/oleObject3.bin"/><Relationship Id="rId2" Type="http://schemas.openxmlformats.org/officeDocument/2006/relationships/tags" Target="../tags/tag16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Truman and Eisenhower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22.1</a:t>
            </a:r>
            <a:endParaRPr lang="en-US" dirty="0"/>
          </a:p>
        </p:txBody>
      </p:sp>
      <p:pic>
        <p:nvPicPr>
          <p:cNvPr id="35842" name="Picture 2" descr="View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362200"/>
            <a:ext cx="3200400" cy="3279098"/>
          </a:xfrm>
          <a:prstGeom prst="rect">
            <a:avLst/>
          </a:prstGeom>
          <a:noFill/>
        </p:spPr>
      </p:pic>
      <p:pic>
        <p:nvPicPr>
          <p:cNvPr id="35844" name="Picture 4" descr="View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2971799"/>
            <a:ext cx="3048000" cy="379104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did Eisenhower end that many conservatives had viewed as unnecessary federal control over the business community?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50800" y="3060700"/>
          <a:ext cx="9144000" cy="3168650"/>
        </p:xfrm>
        <a:graphic>
          <a:graphicData uri="http://schemas.openxmlformats.org/presentationml/2006/ole">
            <p:oleObj spid="_x0000_s4098" name="Chart" r:id="rId7" imgW="9143977" imgH="319088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3200400"/>
            <a:ext cx="8229600" cy="4525962"/>
          </a:xfrm>
        </p:spPr>
        <p:txBody>
          <a:bodyPr tIns="45719" bIns="45719">
            <a:noAutofit/>
          </a:bodyPr>
          <a:lstStyle/>
          <a:p>
            <a:r>
              <a:rPr lang="en-US" sz="3200" dirty="0" smtClean="0"/>
              <a:t>A. government </a:t>
            </a:r>
            <a:r>
              <a:rPr lang="en-US" sz="3200" dirty="0" smtClean="0"/>
              <a:t>work programs	</a:t>
            </a:r>
          </a:p>
          <a:p>
            <a:r>
              <a:rPr lang="en-US" sz="3200" dirty="0" smtClean="0"/>
              <a:t>b.	the GI Bill	</a:t>
            </a:r>
          </a:p>
          <a:p>
            <a:r>
              <a:rPr lang="en-US" sz="3200" dirty="0" smtClean="0"/>
              <a:t>c.	government price and rent controls	</a:t>
            </a:r>
          </a:p>
          <a:p>
            <a:r>
              <a:rPr lang="en-US" sz="3200" dirty="0" smtClean="0"/>
              <a:t>d.	union shops</a:t>
            </a:r>
          </a:p>
        </p:txBody>
      </p:sp>
      <p:grpSp>
        <p:nvGrpSpPr>
          <p:cNvPr id="8" name="Countdown"/>
          <p:cNvGrpSpPr/>
          <p:nvPr>
            <p:custDataLst>
              <p:tags r:id="rId4"/>
            </p:custDataLst>
          </p:nvPr>
        </p:nvGrpSpPr>
        <p:grpSpPr>
          <a:xfrm>
            <a:off x="7543800" y="2209800"/>
            <a:ext cx="1270000" cy="635000"/>
            <a:chOff x="7683500" y="5842000"/>
            <a:chExt cx="1270000" cy="635000"/>
          </a:xfrm>
        </p:grpSpPr>
        <p:sp>
          <p:nvSpPr>
            <p:cNvPr id="6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  <a:latin typeface="Tahoma"/>
                </a:rPr>
                <a:t>:10</a:t>
              </a:r>
              <a:endParaRPr lang="en-US" sz="2400" b="1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7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orShape1"/>
          <p:cNvSpPr/>
          <p:nvPr>
            <p:custDataLst>
              <p:tags r:id="rId5"/>
            </p:custDataLst>
          </p:nvPr>
        </p:nvSpPr>
        <p:spPr>
          <a:xfrm>
            <a:off x="701040" y="4534915"/>
            <a:ext cx="647699" cy="647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President Eisenhower's political beliefs, which he described as "middle of the road," fell midway between conservative and ____________________.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50800" y="3136900"/>
          <a:ext cx="9144000" cy="2517775"/>
        </p:xfrm>
        <a:graphic>
          <a:graphicData uri="http://schemas.openxmlformats.org/presentationml/2006/ole">
            <p:oleObj spid="_x0000_s5122" name="Chart" r:id="rId7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3276600"/>
            <a:ext cx="8229600" cy="4525962"/>
          </a:xfrm>
        </p:spPr>
        <p:txBody>
          <a:bodyPr tIns="45719" bIns="45719">
            <a:noAutofit/>
          </a:bodyPr>
          <a:lstStyle/>
          <a:p>
            <a:pPr marL="578358" indent="-514350">
              <a:buFont typeface="Wingdings 2"/>
              <a:buAutoNum type="arabicPeriod"/>
            </a:pPr>
            <a:r>
              <a:rPr lang="en-US" sz="3200" dirty="0" smtClean="0"/>
              <a:t>Liberal</a:t>
            </a:r>
          </a:p>
          <a:p>
            <a:pPr marL="578358" indent="-514350">
              <a:buFont typeface="Wingdings 2"/>
              <a:buAutoNum type="arabicPeriod"/>
            </a:pPr>
            <a:r>
              <a:rPr lang="en-US" sz="3200" dirty="0" smtClean="0"/>
              <a:t>Communist</a:t>
            </a:r>
          </a:p>
          <a:p>
            <a:pPr marL="578358" indent="-514350">
              <a:buFont typeface="Wingdings 2"/>
              <a:buAutoNum type="arabicPeriod"/>
            </a:pPr>
            <a:r>
              <a:rPr lang="en-US" sz="3200" dirty="0" smtClean="0"/>
              <a:t>Socialist</a:t>
            </a:r>
          </a:p>
          <a:p>
            <a:pPr marL="578358" indent="-514350">
              <a:buFont typeface="Wingdings 2"/>
              <a:buAutoNum type="arabicPeriod"/>
            </a:pPr>
            <a:r>
              <a:rPr lang="en-US" sz="3200" dirty="0" smtClean="0"/>
              <a:t>anarchist</a:t>
            </a:r>
            <a:endParaRPr lang="en-US" sz="3200" dirty="0"/>
          </a:p>
        </p:txBody>
      </p:sp>
      <p:grpSp>
        <p:nvGrpSpPr>
          <p:cNvPr id="7" name="Countdown"/>
          <p:cNvGrpSpPr/>
          <p:nvPr>
            <p:custDataLst>
              <p:tags r:id="rId4"/>
            </p:custDataLst>
          </p:nvPr>
        </p:nvGrpSpPr>
        <p:grpSpPr>
          <a:xfrm>
            <a:off x="7950200" y="1371600"/>
            <a:ext cx="1193800" cy="4940300"/>
            <a:chOff x="7975600" y="774700"/>
            <a:chExt cx="1193800" cy="4940300"/>
          </a:xfrm>
        </p:grpSpPr>
        <p:cxnSp>
          <p:nvCxnSpPr>
            <p:cNvPr id="6" name="CDLine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DBall"/>
            <p:cNvSpPr/>
            <p:nvPr/>
          </p:nvSpPr>
          <p:spPr>
            <a:xfrm>
              <a:off x="7975600" y="7747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B26B02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b="1" smtClean="0">
                  <a:solidFill>
                    <a:srgbClr val="000000"/>
                  </a:solidFill>
                  <a:latin typeface="Tahoma"/>
                </a:rPr>
                <a:t>10</a:t>
              </a:r>
              <a:endParaRPr lang="en-US" b="1">
                <a:solidFill>
                  <a:srgbClr val="000000"/>
                </a:solidFill>
                <a:latin typeface="Tahoma"/>
              </a:endParaRPr>
            </a:p>
          </p:txBody>
        </p:sp>
      </p:grpSp>
      <p:sp>
        <p:nvSpPr>
          <p:cNvPr id="8" name="CorShape1"/>
          <p:cNvSpPr/>
          <p:nvPr>
            <p:custDataLst>
              <p:tags r:id="rId5"/>
            </p:custDataLst>
          </p:nvPr>
        </p:nvSpPr>
        <p:spPr>
          <a:xfrm>
            <a:off x="934719" y="3440852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“Why it Matters” at the top of pages 690-691, and formulate an answer to the following questions:</a:t>
            </a:r>
          </a:p>
          <a:p>
            <a:pPr lvl="1"/>
            <a:r>
              <a:rPr lang="en-US" dirty="0" smtClean="0"/>
              <a:t>Why was the interstate system built?</a:t>
            </a:r>
          </a:p>
          <a:p>
            <a:pPr lvl="1"/>
            <a:r>
              <a:rPr lang="en-US" dirty="0" smtClean="0"/>
              <a:t>How does the interstate system affect business?</a:t>
            </a:r>
          </a:p>
          <a:p>
            <a:pPr lvl="1"/>
            <a:r>
              <a:rPr lang="en-US" dirty="0" smtClean="0"/>
              <a:t>How did the interstate system affect suburban sprawl in the U.S.?</a:t>
            </a:r>
          </a:p>
          <a:p>
            <a:pPr lvl="1"/>
            <a:r>
              <a:rPr lang="en-US" dirty="0" smtClean="0"/>
              <a:t>What was the “New Road Culture”?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Truman’s efforts on the domestic front</a:t>
            </a:r>
          </a:p>
          <a:p>
            <a:endParaRPr lang="en-US" dirty="0" smtClean="0"/>
          </a:p>
          <a:p>
            <a:r>
              <a:rPr lang="en-US" dirty="0" smtClean="0"/>
              <a:t>Describe President Eisenhower’s domestic plan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Peacetime Economy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6705600" cy="4525963"/>
          </a:xfrm>
        </p:spPr>
        <p:txBody>
          <a:bodyPr/>
          <a:lstStyle/>
          <a:p>
            <a:pPr marL="635508" indent="-571500">
              <a:buNone/>
            </a:pPr>
            <a:r>
              <a:rPr lang="en-US" dirty="0" smtClean="0"/>
              <a:t>I. Peacetime Economy</a:t>
            </a:r>
          </a:p>
          <a:p>
            <a:pPr marL="1010412" lvl="1" indent="-571500">
              <a:buNone/>
            </a:pPr>
            <a:r>
              <a:rPr lang="en-US" dirty="0" smtClean="0"/>
              <a:t>Post war =      spending</a:t>
            </a:r>
          </a:p>
          <a:p>
            <a:pPr marL="1010412" lvl="1" indent="-57150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GI Bill</a:t>
            </a:r>
            <a:r>
              <a:rPr lang="en-US" dirty="0" smtClean="0"/>
              <a:t> – offered veterans loans to start      businesses, buy homes, and attend college</a:t>
            </a:r>
          </a:p>
          <a:p>
            <a:pPr marL="1010412" lvl="1" indent="-57150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A. Inflation and Strikes</a:t>
            </a:r>
          </a:p>
          <a:p>
            <a:pPr marL="1010412" lvl="1" indent="-57150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</a:t>
            </a:r>
            <a:r>
              <a:rPr lang="en-US" dirty="0" smtClean="0"/>
              <a:t>1. Demand       = Price </a:t>
            </a:r>
          </a:p>
          <a:p>
            <a:pPr marL="1010412" lvl="1" indent="-57150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     </a:t>
            </a:r>
            <a:r>
              <a:rPr lang="en-US" dirty="0" smtClean="0"/>
              <a:t>a. Workers strike for better wages</a:t>
            </a:r>
          </a:p>
          <a:p>
            <a:pPr marL="1010412" lvl="1" indent="-57150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	</a:t>
            </a:r>
            <a:r>
              <a:rPr lang="en-US" dirty="0" smtClean="0"/>
              <a:t>-Truman works against strikes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239000" y="1722437"/>
            <a:ext cx="14478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2590800" y="2209800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352800" y="4267200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876800" y="4267200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39903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err="1" smtClean="0"/>
              <a:t>Sevicemen's</a:t>
            </a:r>
            <a:r>
              <a:rPr lang="en-US" sz="3200" dirty="0" smtClean="0"/>
              <a:t> Readjustment Act, popularly called the ____________________, boosted the economy by providing generous loans to veterans to help them establish businesses, buy homes, and attend college.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127000" y="3670300"/>
          <a:ext cx="9144000" cy="2516188"/>
        </p:xfrm>
        <a:graphic>
          <a:graphicData uri="http://schemas.openxmlformats.org/presentationml/2006/ole">
            <p:oleObj spid="_x0000_s2050" name="Chart" r:id="rId7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43000" y="3810000"/>
            <a:ext cx="8229600" cy="4525962"/>
          </a:xfrm>
        </p:spPr>
        <p:txBody>
          <a:bodyPr tIns="45719" bIns="45719">
            <a:noAutofit/>
          </a:bodyPr>
          <a:lstStyle/>
          <a:p>
            <a:pPr marL="578358" indent="-514350">
              <a:buFont typeface="Wingdings 2"/>
              <a:buAutoNum type="arabicPeriod"/>
            </a:pPr>
            <a:r>
              <a:rPr lang="en-US" sz="3200" dirty="0" err="1" smtClean="0"/>
              <a:t>Dixiecrat</a:t>
            </a:r>
            <a:endParaRPr lang="en-US" sz="3200" dirty="0" smtClean="0"/>
          </a:p>
          <a:p>
            <a:pPr marL="578358" indent="-514350">
              <a:buFont typeface="Wingdings 2"/>
              <a:buAutoNum type="arabicPeriod"/>
            </a:pPr>
            <a:r>
              <a:rPr lang="en-US" sz="3200" dirty="0" smtClean="0"/>
              <a:t>G.I. Bill</a:t>
            </a:r>
          </a:p>
          <a:p>
            <a:pPr marL="578358" indent="-514350">
              <a:buFont typeface="Wingdings 2"/>
              <a:buAutoNum type="arabicPeriod"/>
            </a:pPr>
            <a:r>
              <a:rPr lang="en-US" sz="3200" dirty="0" smtClean="0"/>
              <a:t>Liberal</a:t>
            </a:r>
          </a:p>
          <a:p>
            <a:pPr marL="578358" indent="-514350">
              <a:buFont typeface="Wingdings 2"/>
              <a:buAutoNum type="arabicPeriod"/>
            </a:pPr>
            <a:r>
              <a:rPr lang="en-US" sz="3200" dirty="0" smtClean="0"/>
              <a:t>senator</a:t>
            </a:r>
            <a:endParaRPr lang="en-US" sz="3200" dirty="0"/>
          </a:p>
        </p:txBody>
      </p:sp>
      <p:grpSp>
        <p:nvGrpSpPr>
          <p:cNvPr id="7" name="Countdown"/>
          <p:cNvGrpSpPr/>
          <p:nvPr>
            <p:custDataLst>
              <p:tags r:id="rId4"/>
            </p:custDataLst>
          </p:nvPr>
        </p:nvGrpSpPr>
        <p:grpSpPr>
          <a:xfrm>
            <a:off x="7823200" y="958850"/>
            <a:ext cx="1193800" cy="4940300"/>
            <a:chOff x="7975600" y="774700"/>
            <a:chExt cx="1193800" cy="4940300"/>
          </a:xfrm>
        </p:grpSpPr>
        <p:cxnSp>
          <p:nvCxnSpPr>
            <p:cNvPr id="6" name="CDLine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DBall"/>
            <p:cNvSpPr/>
            <p:nvPr/>
          </p:nvSpPr>
          <p:spPr>
            <a:xfrm>
              <a:off x="7975600" y="7747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B26B02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b="1" smtClean="0">
                  <a:solidFill>
                    <a:srgbClr val="000000"/>
                  </a:solidFill>
                  <a:latin typeface="Tahoma"/>
                </a:rPr>
                <a:t>10</a:t>
              </a:r>
              <a:endParaRPr lang="en-US" b="1">
                <a:solidFill>
                  <a:srgbClr val="000000"/>
                </a:solidFill>
                <a:latin typeface="Tahoma"/>
              </a:endParaRPr>
            </a:p>
          </p:txBody>
        </p:sp>
      </p:grpSp>
      <p:sp>
        <p:nvSpPr>
          <p:cNvPr id="8" name="CorShape1"/>
          <p:cNvSpPr/>
          <p:nvPr>
            <p:custDataLst>
              <p:tags r:id="rId5"/>
            </p:custDataLst>
          </p:nvPr>
        </p:nvSpPr>
        <p:spPr>
          <a:xfrm>
            <a:off x="858519" y="4461932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Truman’s Domestic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18288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1295400"/>
            <a:ext cx="6705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B. Republicans take Congress</a:t>
            </a:r>
          </a:p>
          <a:p>
            <a:pPr>
              <a:buNone/>
            </a:pPr>
            <a:r>
              <a:rPr lang="en-US" dirty="0" smtClean="0"/>
              <a:t>		1. Taft-Hartley Act (1947)</a:t>
            </a:r>
          </a:p>
          <a:p>
            <a:pPr>
              <a:buNone/>
            </a:pPr>
            <a:r>
              <a:rPr lang="en-US" dirty="0" smtClean="0"/>
              <a:t>		    a. anti-Union’s</a:t>
            </a:r>
          </a:p>
          <a:p>
            <a:pPr>
              <a:buNone/>
            </a:pPr>
            <a:r>
              <a:rPr lang="en-US" dirty="0" smtClean="0"/>
              <a:t>II. Truman’s Domestic Plans</a:t>
            </a:r>
          </a:p>
          <a:p>
            <a:pPr>
              <a:buNone/>
            </a:pPr>
            <a:r>
              <a:rPr lang="en-US" dirty="0" smtClean="0"/>
              <a:t>	A. Proposals</a:t>
            </a:r>
          </a:p>
          <a:p>
            <a:pPr>
              <a:buNone/>
            </a:pPr>
            <a:r>
              <a:rPr lang="en-US" dirty="0" smtClean="0"/>
              <a:t>		-expand Social Security</a:t>
            </a:r>
          </a:p>
          <a:p>
            <a:pPr>
              <a:buNone/>
            </a:pPr>
            <a:r>
              <a:rPr lang="en-US" dirty="0" smtClean="0"/>
              <a:t>		- increase minimum wage</a:t>
            </a:r>
          </a:p>
          <a:p>
            <a:pPr>
              <a:buNone/>
            </a:pPr>
            <a:r>
              <a:rPr lang="en-US" dirty="0" smtClean="0"/>
              <a:t>		-full employment</a:t>
            </a:r>
          </a:p>
          <a:p>
            <a:pPr>
              <a:buNone/>
            </a:pPr>
            <a:r>
              <a:rPr lang="en-US" dirty="0" smtClean="0"/>
              <a:t>		-public housing initiatives</a:t>
            </a:r>
          </a:p>
          <a:p>
            <a:pPr>
              <a:buNone/>
            </a:pPr>
            <a:r>
              <a:rPr lang="en-US" dirty="0" smtClean="0"/>
              <a:t>		-national health insurance</a:t>
            </a:r>
          </a:p>
          <a:p>
            <a:pPr>
              <a:buNone/>
            </a:pPr>
            <a:r>
              <a:rPr lang="en-US" dirty="0" smtClean="0"/>
              <a:t>(Fair Deal activity [688-89] </a:t>
            </a:r>
            <a:r>
              <a:rPr lang="en-US" b="1" dirty="0" smtClean="0"/>
              <a:t>CHART</a:t>
            </a:r>
            <a:r>
              <a:rPr lang="en-US" dirty="0" smtClean="0"/>
              <a:t>)</a:t>
            </a:r>
          </a:p>
        </p:txBody>
      </p:sp>
      <p:pic>
        <p:nvPicPr>
          <p:cNvPr id="40962" name="Picture 2" descr="View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19400"/>
            <a:ext cx="2401824" cy="3048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1947 the conservative Congress set out to curb the power of organized labor by passing the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25400" y="2755900"/>
          <a:ext cx="9144000" cy="2517775"/>
        </p:xfrm>
        <a:graphic>
          <a:graphicData uri="http://schemas.openxmlformats.org/presentationml/2006/ole">
            <p:oleObj spid="_x0000_s1026" name="Chart" r:id="rId7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95400" y="2895600"/>
            <a:ext cx="8229600" cy="4525962"/>
          </a:xfrm>
        </p:spPr>
        <p:txBody>
          <a:bodyPr tIns="45719" bIns="45719">
            <a:noAutofit/>
          </a:bodyPr>
          <a:lstStyle/>
          <a:p>
            <a:r>
              <a:rPr lang="en-US" sz="3200" dirty="0" smtClean="0"/>
              <a:t>A. Fair </a:t>
            </a:r>
            <a:r>
              <a:rPr lang="en-US" sz="3200" dirty="0" smtClean="0"/>
              <a:t>Deal.	</a:t>
            </a:r>
          </a:p>
          <a:p>
            <a:r>
              <a:rPr lang="en-US" sz="3200" dirty="0" smtClean="0"/>
              <a:t>b.	Federal Highway Act.	</a:t>
            </a:r>
          </a:p>
          <a:p>
            <a:r>
              <a:rPr lang="en-US" sz="3200" dirty="0" smtClean="0"/>
              <a:t>c.	Taft-Hartley Act.	</a:t>
            </a:r>
          </a:p>
          <a:p>
            <a:r>
              <a:rPr lang="en-US" sz="3200" dirty="0" smtClean="0"/>
              <a:t>d.	GI Bill.</a:t>
            </a:r>
          </a:p>
        </p:txBody>
      </p:sp>
      <p:grpSp>
        <p:nvGrpSpPr>
          <p:cNvPr id="7" name="Countdown"/>
          <p:cNvGrpSpPr/>
          <p:nvPr>
            <p:custDataLst>
              <p:tags r:id="rId4"/>
            </p:custDataLst>
          </p:nvPr>
        </p:nvGrpSpPr>
        <p:grpSpPr>
          <a:xfrm>
            <a:off x="7823200" y="958850"/>
            <a:ext cx="1193800" cy="4940300"/>
            <a:chOff x="7975600" y="774700"/>
            <a:chExt cx="1193800" cy="4940300"/>
          </a:xfrm>
        </p:grpSpPr>
        <p:cxnSp>
          <p:nvCxnSpPr>
            <p:cNvPr id="6" name="CDLine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DBall"/>
            <p:cNvSpPr/>
            <p:nvPr/>
          </p:nvSpPr>
          <p:spPr>
            <a:xfrm>
              <a:off x="7975600" y="7747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B26B02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b="1" smtClean="0">
                  <a:solidFill>
                    <a:srgbClr val="000000"/>
                  </a:solidFill>
                  <a:latin typeface="Tahoma"/>
                </a:rPr>
                <a:t>10</a:t>
              </a:r>
              <a:endParaRPr lang="en-US" b="1">
                <a:solidFill>
                  <a:srgbClr val="000000"/>
                </a:solidFill>
                <a:latin typeface="Tahoma"/>
              </a:endParaRPr>
            </a:p>
          </p:txBody>
        </p:sp>
      </p:grpSp>
      <p:sp>
        <p:nvSpPr>
          <p:cNvPr id="8" name="CorShape1"/>
          <p:cNvSpPr/>
          <p:nvPr>
            <p:custDataLst>
              <p:tags r:id="rId5"/>
            </p:custDataLst>
          </p:nvPr>
        </p:nvSpPr>
        <p:spPr>
          <a:xfrm>
            <a:off x="1010919" y="4132748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73152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B. Election of 1948</a:t>
            </a:r>
          </a:p>
          <a:p>
            <a:pPr>
              <a:buNone/>
            </a:pPr>
            <a:r>
              <a:rPr lang="en-US" dirty="0" smtClean="0"/>
              <a:t>		1. Truman vs. (R) Thomas Dewey</a:t>
            </a:r>
          </a:p>
          <a:p>
            <a:pPr>
              <a:buNone/>
            </a:pPr>
            <a:r>
              <a:rPr lang="en-US" dirty="0" smtClean="0"/>
              <a:t>		     a. Democratic Party Divisions	</a:t>
            </a:r>
          </a:p>
          <a:p>
            <a:pPr>
              <a:buNone/>
            </a:pPr>
            <a:r>
              <a:rPr lang="en-US" dirty="0" smtClean="0"/>
              <a:t>			-attacks </a:t>
            </a:r>
            <a:r>
              <a:rPr lang="en-US" i="1" dirty="0" smtClean="0"/>
              <a:t>Do-Nothing Congress</a:t>
            </a:r>
          </a:p>
          <a:p>
            <a:pPr>
              <a:buNone/>
            </a:pPr>
            <a:r>
              <a:rPr lang="en-US" i="1" dirty="0" smtClean="0"/>
              <a:t>			</a:t>
            </a:r>
            <a:r>
              <a:rPr lang="en-US" dirty="0" smtClean="0"/>
              <a:t>    *Defeats Dewey</a:t>
            </a:r>
          </a:p>
          <a:p>
            <a:pPr>
              <a:buNone/>
            </a:pPr>
            <a:r>
              <a:rPr lang="en-US" dirty="0" smtClean="0"/>
              <a:t>III. Eisenhower Years</a:t>
            </a:r>
          </a:p>
          <a:p>
            <a:pPr>
              <a:buNone/>
            </a:pPr>
            <a:r>
              <a:rPr lang="en-US" dirty="0" smtClean="0"/>
              <a:t>	A. Agenda:</a:t>
            </a:r>
          </a:p>
          <a:p>
            <a:pPr>
              <a:buNone/>
            </a:pPr>
            <a:r>
              <a:rPr lang="en-US" dirty="0" smtClean="0"/>
              <a:t>		-Grow Business through Free Enterprise</a:t>
            </a:r>
          </a:p>
          <a:p>
            <a:pPr>
              <a:buNone/>
            </a:pPr>
            <a:r>
              <a:rPr lang="en-US" dirty="0" smtClean="0"/>
              <a:t>		-Federal Highway Act (p. 690-91)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722437"/>
            <a:ext cx="7620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1986" name="Picture 2" descr="View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2750" y="1219200"/>
            <a:ext cx="2381250" cy="19621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Truman won the election in 1948 with strong support from laborers, farmers, and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0" y="2209800"/>
          <a:ext cx="9144000" cy="2508250"/>
        </p:xfrm>
        <a:graphic>
          <a:graphicData uri="http://schemas.openxmlformats.org/presentationml/2006/ole">
            <p:oleObj spid="_x0000_s3074" name="Chart" r:id="rId7" imgW="9143977" imgH="2533597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66800" y="2332038"/>
            <a:ext cx="8229600" cy="4525962"/>
          </a:xfrm>
        </p:spPr>
        <p:txBody>
          <a:bodyPr tIns="45719" bIns="45719">
            <a:noAutofit/>
          </a:bodyPr>
          <a:lstStyle/>
          <a:p>
            <a:r>
              <a:rPr lang="en-US" sz="3200" dirty="0" smtClean="0"/>
              <a:t>A. wealthy </a:t>
            </a:r>
            <a:r>
              <a:rPr lang="en-US" sz="3200" dirty="0" smtClean="0"/>
              <a:t>socialites.	</a:t>
            </a:r>
          </a:p>
          <a:p>
            <a:r>
              <a:rPr lang="en-US" sz="3200" dirty="0" smtClean="0"/>
              <a:t>b.	Southern Democrats.	</a:t>
            </a:r>
          </a:p>
          <a:p>
            <a:r>
              <a:rPr lang="en-US" sz="3200" dirty="0" smtClean="0"/>
              <a:t>c.	the new Progressive Party.	</a:t>
            </a:r>
          </a:p>
          <a:p>
            <a:r>
              <a:rPr lang="en-US" sz="3200" dirty="0" smtClean="0"/>
              <a:t>d.	African Americans.</a:t>
            </a:r>
          </a:p>
        </p:txBody>
      </p:sp>
      <p:grpSp>
        <p:nvGrpSpPr>
          <p:cNvPr id="8" name="Countdown"/>
          <p:cNvGrpSpPr/>
          <p:nvPr>
            <p:custDataLst>
              <p:tags r:id="rId4"/>
            </p:custDataLst>
          </p:nvPr>
        </p:nvGrpSpPr>
        <p:grpSpPr>
          <a:xfrm>
            <a:off x="7823200" y="958850"/>
            <a:ext cx="1193800" cy="4940300"/>
            <a:chOff x="7975600" y="774700"/>
            <a:chExt cx="1193800" cy="4940300"/>
          </a:xfrm>
        </p:grpSpPr>
        <p:cxnSp>
          <p:nvCxnSpPr>
            <p:cNvPr id="7" name="CDLine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DBall"/>
            <p:cNvSpPr/>
            <p:nvPr/>
          </p:nvSpPr>
          <p:spPr>
            <a:xfrm>
              <a:off x="7975600" y="7747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B26B02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b="1" smtClean="0">
                  <a:solidFill>
                    <a:srgbClr val="000000"/>
                  </a:solidFill>
                  <a:latin typeface="Tahoma"/>
                </a:rPr>
                <a:t>10</a:t>
              </a:r>
              <a:endParaRPr lang="en-US" b="1">
                <a:solidFill>
                  <a:srgbClr val="000000"/>
                </a:solidFill>
                <a:latin typeface="Tahoma"/>
              </a:endParaRPr>
            </a:p>
          </p:txBody>
        </p:sp>
      </p:grpSp>
      <p:sp>
        <p:nvSpPr>
          <p:cNvPr id="9" name="CorShape1"/>
          <p:cNvSpPr/>
          <p:nvPr>
            <p:custDataLst>
              <p:tags r:id="rId5"/>
            </p:custDataLst>
          </p:nvPr>
        </p:nvSpPr>
        <p:spPr>
          <a:xfrm>
            <a:off x="782319" y="4154402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DB3EF2A0EC747E5A6A0EBA0095F93B2"/>
  <p:tag name="SLIDEID" val="0DB3EF2A0EC747E5A6A0EBA0095F93B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In 1947 the conservative Congress set out to curb the power of organized labor by passing the "/>
  <p:tag name="ANSWERSALIAS" val="A. Fair Deal. |smicln|b. Federal Highway Act. |smicln|c. Taft-Hartley Act. |smicln|d. GI Bill."/>
  <p:tag name="VALUES" val="Incorrect|smicln|Incorrect|smicln|Correct|smicln|Incorrect"/>
  <p:tag name="COUNTDOWNSECONDS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3"/>
  <p:tag name="FONTSIZE" val="32"/>
  <p:tag name="BULLETTYPE" val="ppBulletArabicPeriod"/>
  <p:tag name="ANSWERTEXT" val="A. Fair Deal. &#10;b. Federal Highway Act. &#10;c. Taft-Hartley Act. &#10;d. GI Bill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2701974E08F41EA961C5A879F5AF0C1"/>
  <p:tag name="SLIDEID" val="12701974E08F41EA961C5A879F5AF0C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Truman won the election in 1948 with strong support from laborers, farmers, and "/>
  <p:tag name="ANSWERSALIAS" val="A. wealthy socialites. |smicln|b. Southern Democrats. |smicln|c. the new Progressive Party. |smicln|d. African Americans."/>
  <p:tag name="VALUES" val="Incorrect|smicln|Incorrect|smicln|Incorrect|smicln|Correct"/>
  <p:tag name="COUNTDOWNSECONDS" val="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0"/>
  <p:tag name="FONTSIZE" val="32"/>
  <p:tag name="BULLETTYPE" val="ppBulletArabicPeriod"/>
  <p:tag name="ANSWERTEXT" val="A. wealthy socialites. &#10;b. Southern Democrats. &#10;c. the new Progressive Party. &#10;d. African Americans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858151D26B640F19B4E5CC6C5A097FC"/>
  <p:tag name="SLIDEID" val="C858151D26B640F19B4E5CC6C5A097F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What did Eisenhower end that many conservatives had viewed as unnecessary federal control over the business community? "/>
  <p:tag name="ANSWERSALIAS" val="A. government work programs |smicln|b. the GI Bill |smicln|c. government price and rent controls |smicln|d. union shops"/>
  <p:tag name="VALUES" val="Incorrect|smicln|Incorrect|smicln|Correct|smicln|Incorrect"/>
  <p:tag name="COUNTDOWNSECONDS" val="1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98"/>
  <p:tag name="FONTSIZE" val="32"/>
  <p:tag name="BULLETTYPE" val="ppBulletArabicPeriod"/>
  <p:tag name="ANSWERTEXT" val="A. government work programs &#10;b. the GI Bill &#10;c. government price and rent controls &#10;d. union shop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E60F6996B364D15B3488B0F8D6921DE"/>
  <p:tag name="SLIDEID" val="7E60F6996B364D15B3488B0F8D6921D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President Eisenhower's political beliefs, which he described as &quot;middle of the road,&quot; fell midway between conservative and ____________________."/>
  <p:tag name="ANSWERSALIAS" val="Liberal|smicln|Communist|smicln|Socialist|smicln|anarchist"/>
  <p:tag name="VALUES" val="Correct|smicln|Incorrect|smicln|Incorrect|smicln|Incorrect"/>
  <p:tag name="COUNTDOWNSECONDS" val="1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7"/>
  <p:tag name="FONTSIZE" val="32"/>
  <p:tag name="BULLETTYPE" val="ppBulletArabicPeriod"/>
  <p:tag name="ANSWERTEXT" val="Liberal&#10;Communist&#10;Socialist&#10;anarchist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C576888D9D34BA69FDB6980AEE878A5"/>
  <p:tag name="SLIDEID" val="9C576888D9D34BA69FDB6980AEE878A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The Sevicemen's Readjustment Act, popularly called the ____________________, boosted the economy by providing generous loans to veterans to help them establish businesses, buy homes, and attend college."/>
  <p:tag name="ANSWERSALIAS" val="Dixiecrat|smicln|G.I. Bill|smicln|Liberal|smicln|senator"/>
  <p:tag name="VALUES" val="Incorrect|smicln|Correct|smicln|Incorrect|smicln|Incorrect"/>
  <p:tag name="COUNTDOWNSECONDS" val="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5"/>
  <p:tag name="FONTSIZE" val="32"/>
  <p:tag name="BULLETTYPE" val="ppBulletArabicPeriod"/>
  <p:tag name="ANSWERTEXT" val="Dixiecrat&#10;G.I. Bill&#10;Liberal&#10;sena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</TotalTime>
  <Words>251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Verve</vt:lpstr>
      <vt:lpstr>Microsoft Graph Chart</vt:lpstr>
      <vt:lpstr>Truman and Eisenhower</vt:lpstr>
      <vt:lpstr>Opening Activity</vt:lpstr>
      <vt:lpstr>Objectives</vt:lpstr>
      <vt:lpstr>Return to Peacetime Economy</vt:lpstr>
      <vt:lpstr>The Sevicemen's Readjustment Act, popularly called the ____________________, boosted the economy by providing generous loans to veterans to help them establish businesses, buy homes, and attend college.</vt:lpstr>
      <vt:lpstr>Truman’s Domestic Plans</vt:lpstr>
      <vt:lpstr>In 1947 the conservative Congress set out to curb the power of organized labor by passing the </vt:lpstr>
      <vt:lpstr>Election of 1948</vt:lpstr>
      <vt:lpstr>Truman won the election in 1948 with strong support from laborers, farmers, and </vt:lpstr>
      <vt:lpstr>What did Eisenhower end that many conservatives had viewed as unnecessary federal control over the business community? </vt:lpstr>
      <vt:lpstr>President Eisenhower's political beliefs, which he described as "middle of the road," fell midway between conservative and ____________________.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Truman and Eisenhower</dc:title>
  <dc:creator>Jennifer L Sanders</dc:creator>
  <cp:lastModifiedBy>Jennifer L Sanders</cp:lastModifiedBy>
  <cp:revision>9</cp:revision>
  <dcterms:created xsi:type="dcterms:W3CDTF">2011-04-06T08:39:52Z</dcterms:created>
  <dcterms:modified xsi:type="dcterms:W3CDTF">2013-03-18T00:06:27Z</dcterms:modified>
</cp:coreProperties>
</file>