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2" r:id="rId11"/>
    <p:sldId id="271" r:id="rId12"/>
    <p:sldId id="265" r:id="rId13"/>
    <p:sldId id="270" r:id="rId14"/>
    <p:sldId id="266" r:id="rId15"/>
    <p:sldId id="267" r:id="rId16"/>
    <p:sldId id="268" r:id="rId17"/>
    <p:sldId id="269" r:id="rId18"/>
  </p:sldIdLst>
  <p:sldSz cx="9144000" cy="6858000" type="screen4x3"/>
  <p:notesSz cx="7077075" cy="93853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ACBBC75A-4A03-4E06-90DB-823A58D48675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987A392C-BBD1-476D-8AB8-4349189840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76D85B-AC83-4112-9D83-2487EE8A45B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5E7864-4BFD-4B6B-8C5C-D2C98A07EC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hyperlink" Target="http://www.google.com/url?sa=i&amp;rct=j&amp;q=&amp;esrc=s&amp;source=images&amp;cd=&amp;cad=rja&amp;uact=8&amp;docid=twbj2pZg9Rw2oM&amp;tbnid=z124HbvjRCSJhM:&amp;ved=0CAUQjRw&amp;url=http%3A%2F%2Froadtoparnassus.blogspot.com%2F2012_07_01_archive.html&amp;ei=S_GpU8WgN8KmyASdiIGQAw&amp;bvm=bv.69620078,d.b2k&amp;psig=AFQjCNH1XD4ILeC4J_Pzp_3nPGBrDX144Q&amp;ust=1403732671401510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uact=8&amp;docid=rF36LiWgta3HfM&amp;tbnid=VwD6ydobZoUQVM:&amp;ved=0CAUQjRw&amp;url=http%3A%2F%2Fwww.travel-studies.com%2Fcategory%2Fsense-place-topics%2F5-suburbs&amp;ei=8vCpU_P8EoOgyASbu4CIBA&amp;bvm=bv.69620078,d.b2k&amp;psig=AFQjCNEEzcG_UHCuH-WgR4drnKZOYoOXOQ&amp;ust=14037325716452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L5N9AiJ0YaQQQM&amp;tbnid=rIvxgUEZtDqpKM:&amp;ved=0CAUQjRw&amp;url=http%3A%2F%2Fmrkersey.org%2Fnotes%2Findustrial_rev.php&amp;ei=ZPKpU8zGFYSlyATl24CIBA&amp;bvm=bv.69620078,d.b2k&amp;psig=AFQjCNEsJw6o14EyjKtYzdWDy5qe8RI-KA&amp;ust=1403732911611949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xuG2hr_IKizkgM&amp;tbnid=HKnXJp6sKZV9tM&amp;ved=0CAgQjRw&amp;url=http%3A%2F%2Fen.wikipedia.org%2Fwiki%2FWilliam_M._Tweed&amp;ei=hvOpU7vbI4mdqAa_h4CYDA&amp;psig=AFQjCNF4AEL_Xp4qoeIY6S-48OQ0qxYNiw&amp;ust=1403733254668747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hyperlink" Target="http://www.google.com/url?sa=i&amp;rct=j&amp;q=&amp;esrc=s&amp;source=images&amp;cd=&amp;cad=rja&amp;uact=8&amp;docid=UJ7OeSKT3e9gmM&amp;tbnid=KPD9u_r4YHVOxM:&amp;ved=0CAUQjRw&amp;url=http%3A%2F%2Fparentseyes.arizona.edu%2Funivneighborhood%2Fnewgate.htm&amp;ei=9e-pU6DxAoynyATqmoHgDw&amp;bvm=bv.69620078,d.b2k&amp;psig=AFQjCNFaGBmCmVAVql9gB7kv0fRRmT8jVg&amp;ust=140373232847956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docid=FY5QQRQ8K4V7dM&amp;tbnid=tKWiXMO6_EIoAM:&amp;ved=0CAUQjRw&amp;url=http%3A%2F%2Fwww.destination360.com%2Fnorth-america%2Fus%2Fcalifornia%2Fsan-francisco%2Fcable-cars&amp;ei=ru-pU57uMYStyASQ5YCgBQ&amp;bvm=bv.69620078,d.b2k&amp;psig=AFQjCNFWgDzjJh2r6ek1WaSjCHVQ_lJ3pw&amp;ust=14037321954738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829761"/>
          </a:xfrm>
        </p:spPr>
        <p:txBody>
          <a:bodyPr/>
          <a:lstStyle/>
          <a:p>
            <a:r>
              <a:rPr lang="en-US" dirty="0" smtClean="0"/>
              <a:t>You’re the Art Critic!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772400" cy="1199704"/>
          </a:xfrm>
        </p:spPr>
        <p:txBody>
          <a:bodyPr/>
          <a:lstStyle/>
          <a:p>
            <a:r>
              <a:rPr lang="en-US" dirty="0" smtClean="0"/>
              <a:t>Ch. 10.2-Urbanization </a:t>
            </a:r>
            <a:endParaRPr lang="en-US" dirty="0"/>
          </a:p>
        </p:txBody>
      </p:sp>
      <p:pic>
        <p:nvPicPr>
          <p:cNvPr id="23554" name="Picture 2" descr="Why do art critics always carry around a magnifying glas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4572000" cy="34480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one contributed more to the design of skyscrapers than Chicago’s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43010" name="Chart" r:id="rId5" imgW="4571989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a. Frank </a:t>
            </a:r>
            <a:r>
              <a:rPr lang="en-US" sz="3200" dirty="0" smtClean="0"/>
              <a:t>Lloyd Wright.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b.	Potter Palmer.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c.	Louis Sullivan.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d.	Frank J. Sprague.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alleviate congestion in city streets, Chicago built an elevated railroad, and both Boston and New York built the first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743200"/>
          <a:ext cx="4610100" cy="4114800"/>
        </p:xfrm>
        <a:graphic>
          <a:graphicData uri="http://schemas.openxmlformats.org/presentationml/2006/ole">
            <p:oleObj spid="_x0000_s40962" name="Chart" r:id="rId6" imgW="4610050" imgH="4114867" progId="MSGraph.Chart.8">
              <p:embed followColorScheme="full"/>
            </p:oleObj>
          </a:graphicData>
        </a:graphic>
      </p:graphicFrame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-60960" y="4251769"/>
            <a:ext cx="647700" cy="6477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332037"/>
            <a:ext cx="41148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a. trolley </a:t>
            </a:r>
            <a:r>
              <a:rPr lang="en-US" sz="3200" dirty="0" smtClean="0"/>
              <a:t>cars.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b.	tunnels.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c.	overpasses.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d.	subway systems.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III. Separation by Class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High Society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dirty="0" smtClean="0"/>
              <a:t>American Castles</a:t>
            </a:r>
          </a:p>
          <a:p>
            <a:pPr>
              <a:buNone/>
            </a:pPr>
            <a:r>
              <a:rPr lang="en-US" dirty="0" smtClean="0"/>
              <a:t>   B</a:t>
            </a:r>
            <a:r>
              <a:rPr lang="en-US" dirty="0" smtClean="0"/>
              <a:t>. Middle-Class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Gentility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-</a:t>
            </a:r>
            <a:r>
              <a:rPr lang="en-US" dirty="0" smtClean="0"/>
              <a:t>streetcar suburbs</a:t>
            </a:r>
          </a:p>
          <a:p>
            <a:pPr>
              <a:buNone/>
            </a:pPr>
            <a:r>
              <a:rPr lang="en-US" dirty="0" smtClean="0"/>
              <a:t>   C</a:t>
            </a:r>
            <a:r>
              <a:rPr lang="en-US" dirty="0" smtClean="0"/>
              <a:t>. Working Class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sz="2600" i="1" u="sng" dirty="0" smtClean="0"/>
              <a:t>tenements</a:t>
            </a:r>
            <a:r>
              <a:rPr lang="en-US" sz="2600" dirty="0" smtClean="0"/>
              <a:t>–dark and </a:t>
            </a:r>
            <a:r>
              <a:rPr lang="en-US" sz="2600" dirty="0" smtClean="0"/>
              <a:t>    	crowded </a:t>
            </a:r>
            <a:r>
              <a:rPr lang="en-US" sz="2600" dirty="0" smtClean="0"/>
              <a:t>multi-family </a:t>
            </a:r>
            <a:r>
              <a:rPr lang="en-US" sz="2600" dirty="0" smtClean="0"/>
              <a:t>	apartments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19800" y="1481328"/>
            <a:ext cx="26670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by Class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637" y="4154906"/>
            <a:ext cx="2138363" cy="270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www.travel-studies.com/sites/default/files/imagecache/full-size/streetcar-superiorjpg-2f59c662d19232d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95600"/>
            <a:ext cx="2540000" cy="1905000"/>
          </a:xfrm>
          <a:prstGeom prst="rect">
            <a:avLst/>
          </a:prstGeom>
          <a:noFill/>
        </p:spPr>
      </p:pic>
      <p:pic>
        <p:nvPicPr>
          <p:cNvPr id="34822" name="Picture 6" descr="https://encrypted-tbn0.gstatic.com/images?q=tbn:ANd9GcTkst2gzGIOcmH9NWcsRdnhE52klDRbCOTAeCL6aOFTP16C9Rz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1010" y="1143000"/>
            <a:ext cx="3472990" cy="19526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America’s industrialization not only made some people wealthy; it also helped create a growing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127000" y="1460500"/>
          <a:ext cx="9144000" cy="2517775"/>
        </p:xfrm>
        <a:graphic>
          <a:graphicData uri="http://schemas.openxmlformats.org/presentationml/2006/ole">
            <p:oleObj spid="_x0000_s39938" name="Chart" r:id="rId6" imgW="9143977" imgH="254304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a. tenement </a:t>
            </a:r>
            <a:r>
              <a:rPr lang="en-US" sz="3200" dirty="0" smtClean="0"/>
              <a:t>system.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b.	middle class.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c.	agricultural system.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d.	political machine.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>
            <a:off x="1112519" y="22521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Urban Problems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A. Crime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B. Disease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C. </a:t>
            </a:r>
            <a:r>
              <a:rPr lang="en-US" dirty="0" err="1" smtClean="0"/>
              <a:t>Nativism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/>
              <a:t>D. Child Labor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E.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Problems</a:t>
            </a:r>
            <a:endParaRPr lang="en-US" dirty="0"/>
          </a:p>
        </p:txBody>
      </p:sp>
      <p:sp>
        <p:nvSpPr>
          <p:cNvPr id="35842" name="AutoShape 2" descr="data:image/jpeg;base64,/9j/4AAQSkZJRgABAQAAAQABAAD/2wCEAAkGBhMSERUSEhQWFRUWGRsXGBgYGBsdHxwXGh0aGhwYGBwXHScfHRwjHBwbHy8gIycpLCwsHSAxNTAqNSYrLCkBCQoKBQUFDQUFDSkYEhgpKSkpKSkpKSkpKSkpKSkpKSkpKSkpKSkpKSkpKSkpKSkpKSkpKSkpKSkpKSkpKSkpKf/AABEIAMQBAQMBIgACEQEDEQH/xAAcAAACAgMBAQAAAAAAAAAAAAAFBwQGAAIDAQj/xABDEAACAgAEAwYEAwQJAwQDAQABAgMRAAQSIQUxQQYTIlFhcQcygZEUQqEjUmKxFTNygpLB0eHwQ1PxF2Oi0hY0kyT/xAAUAQEAAAAAAAAAAAAAAAAAAAAA/8QAFBEBAAAAAAAAAAAAAAAAAAAAAP/aAAwDAQACEQMRAD8AHZOOMTRIqkmRh8xpV3F2ws8zXLDsyUGmCNCF8IC+E2AB5E74Q0nD6cGnDq7a2saTTUCgJ23HI7YcPZrjwlYhd0NEXsfYi/8AlYA4XvbpjS8dZYDzHTHBgawHXvBWOizjT644JF4bJoY4yZ5Vbuwd65XzwE6LljQnpX1xCjzZsA73yAxLXMivrgI08BxV+O5Vipoe5Podv89vbFwYW14G8YyZI2rr9cApuG9lu+4glfKpLWdha76f1GGgMgsZLgVQ17/wiz+gr7Yidm+EMkzazqFA3VeNudfTBHtAxSDMSA/JFIfrpO33rAfMnDeJuJVlZiadZG35jVqb7i8FMvl9BljaUKVKshZq1RnUysLq/AQa9cDMrlwoZXFEeEiv1xzyuUY1W/ud/wDPlgDi5l78MoPPfWPvueXpjtNxOUyxoXChI2o69ixZbF+fP9cAWD7qACR0B5e+PZ4mrdT9K/0wBjNZxwQQ5I9HOxv0bEXiuZkVYrlbUzFqDH5dvI8ueAMida+/pjBHbXVX1wBeXicoOrvH35eJuVc7vbGqzTBXYyS0Fu9b9SAOZ2588cfxUtUNQrlsDt+uOmZz8jIFYbH+CrqvL1GA8XNTajUswAUn+scbV/a++NuD5yd5QBJKaV2I1yG9KM1AA89sSeEZHM5mTuoE7xuRJSgoY0dTHkL+/kcNbsR8Pxk5O9kAkmOwKghQDzCrZ9RrPTYVZwFY7LfDfOzKsmZzU0KmjoDuXr+K2pT6Uf8ALDEymReKFII3mZU5Nq33JPikar59MFU0jwkBmG5C/Ip9T5+nPzxA41mD3DMdyKUJ0GwY0vIkDlz3wHGTONvoePY8+9e9XqVsbY68M7XCIaJ7VwL1blTfI6hdDzJxtEWQLGTp0gM56Amy9f2RQA5b4xcss4UGxqYH1OkkgN9F5YBS/EH4k5jNsqRNJFFFsxVyuuTez4TZUVQ3350MVTKcand6bMzAeffOP01fyxe/iL2TgGcCIz0E7yRVBIjU345G3q6NULwB4z2ZjjKLrVjJTxd2a1Idr2Fg7EURgOH4zMCF3E8/7JlGrvZaYPdXv7/bFv8Ahh26khkMUjO6SG7dmJB2FgseVb0MVHtJkGh7skMsRAGhHBLdQSDspIB5g8sDuzc7HPZdVDANKo03ZonlZH64D6wDGhiMZCXO/X+Rb/bHaB6AvoMVyXtD3eZRGFq+wI6E0d/PqMBasZjXvMZgEHxyBmlMCih3jSB7AD6tLBWJbYDXQvlQxO7IcS0yMQPEoNC9rAP+t164DZnhzHMsu20p35+E0RsN63Pt1wzOF8CEAkd+7CiqbSF8O+93fXrv6nAWjg+Ydo1L7kjf0PvidLCD6HCz7E8P4l/SDLm+/wDw0RfurY92wsqgGg0y6TdMDvXljMvw/PJxxpIY8wuU1Nq1FijDumHhBJ8PeUQNvpeAYPEpQqqpICkgbmufQX1xR+zXFp5uKZ+CT+rg7sKvh8BYMdiBZ1c9ztgXnOF5mXicOY4gmtI2EeUjoKZGBLmZkBJUKOd8yF2HWT8O1Mub4pmerZvu6scotVGuf5ueAYEuVGkjemFWDR38iMceIZYNGRZ6ciQenMjfHY5tbAo+XLa/IHGyoDfLn6YDjkpt9NHff0GOXGOMwZdV/ETRx6jS63C36bnngLx3tMozkPDYz4pBrlbfaOmpAQdmYg79AD5jCy458Js02bIB7xJGLiXUTpBItWDHp+v0wDw4bpYGRaIaqI5EeYI54g9qEV8u8J1XmP2XhNFQfmYGjVAXy50OuF38KOLSZFp8lmGpI3WlI3QyEgMD+6xrboThrZyG9z05e/X/AJ6YBf8A/pNkyCzSTl+rWpJoD+HyHXHOD4O5NrIkm+oj69fkxfhFQAH646o1UDzOAWed+DeVCELNMG86Umr9Bv5YFy/BpNSr+IzG97iNaAq979unnhxKoO/PHN2X/bywCUzXwhCD+umYHYfsxfU9DW4/XEc/Ccs2lZ3U0Tvlz+h7wYeisK5HHUKMAjD8IJNgub23rVCQR9pMdf8A0n7pkE+epW6LCQx8wC7FVA8yP54avaLjkOTXVIRqbdU/Mx9PTzOFxk+2EuYzOnNqXy7WuhNP5q0czbDaj/awFx7L5LK5WAGDaJjetju55Xv0PTzHIYPvI8qnT+zFbEg/7Ej7e+AUvEHSRV0wo5JCa7Jofu9FNeV4kJm1EgMs2otySOOR6JrrVD6KMAShVVWTqAAt1W58vK6xwmZWmhWttVn2AJB/+IxG4dKZDJEBJ+yksu4Kgg2y1rpmrldVYO+CaZb9qT0UNX2UV+mAH52a1nYf9tqPq9gAf4VwEyGfVvwkSswcSBdRI1alRw7EEedjcVveD+Y0CJw+wtASeX5P8zhe/EXiycPnyUsSgkFncDYm1oW31/TAX+fshG34xizM+bXSzNVqAmhVUgClFX7k4REuZjWWSLPo2XzCAKZEVmDUeejUApIo6hsbOww8OAcezU0EcpgW5EWRf2goBhfiBAYbb1v7+Q3jXAMtnwyZ7LsJo9knT8452hQ6gLJ8LD2vngFjmoMnnMoWypl/ERn5ZWLPINhQCkopPRR5euNPh/wl14vlY500FC0pDHcDS2nz3Jo1iFxzs/Nw3Mq8DOEJJjkdSvldir2sb1jXI8UduJSzxu1hT+0APkoJo9Lvn0wH0ln88FR2WjpQ0L5t0X3JofXFeyUDT55Cw09yobTV3r10SeW2BvAuILm1jsv+yAFnrIRuxrnVX9cWLgWYYPKXTSS6RqR+YAXft4sBZ8Zj28ZgFfnOzCNmO/M7xd4hcsgAFbE34SBR0npd88H+C8MleORfxKyLuELQnYnkSS1OOu36YqnaPs8/fN3A/IoCBq1UGGjy6bA1vW4xaOyqNlmihmnjHexhlj8IYuo/aaT+YC7wEz4fZxvw34eWu9y5MTaeTKPkkXzDLX1DDpiznFI7UGZphLkipZQqvT6ddsbTYnxAHUDXSrNkAzwni0/dFs3GIit76wwIF0QQAbroR98BAzvFlXiLErqEUXdrRXUXY949KxBICqm46kjFX7F9jswcosseeaEZtvxT93HGWBlAOkO4bkK5dbwu+2fbGOeS4P2a6mkDqWEjar/rDsQfExoeeIHAfiVnckgigkHdA2EdAwHmF5EA+V4B5p8OUY3Lnc9LXK5ylf8A8Qt/XGue+HuWRC/4jNxUPnOcm29bZ6xTezfa/i2aiObOYgWEd6pVYl1alRyOYPJtLVe4xD7eZricKRwT8QjnEvi7tIlRvAwIJKi9N1ve52qsByzXY9pOLwpFmnmEiFzKX1sgQnwswO38P1w6YMksY0qDXv1+uE52N7dRZKUnNREGUANKtkjTZA0Dmtkkld/TDS4b2xyckbOmYj0oaYs1V76q6dcBUvi52Tlnyy/hogZTICSpVWJogWzEXvVAb3WL7k4isUYc2wUajd21Cz98J34h9tMtmM1lPw0skximWeQq1xiNSPCoBrUKu6vfn0xfU7WJmoVbLt4wOTggWa++An57tEI2ZStEVVmgR1JJG1DfHLPdq0VdXdzvXJo4yymxdgjmK6jbFS4rm8xmNKSfhwAf3iGI5bWp3/0wwuCQBcrAF5CNPtQwADKdsI5yEiEiyadeiWN0JUbGtS71tdXVjBHMZorp0oXJYKwBApSd23515DAntfMU4lkaALGPMbkkeG4bAq97rpiTlFddt72ok3ubvp5EAYA3CL5mjvQv1NHbFZ7a9thlB3MIWTMkcj8qA7am8zW4Xr6Y49s+134KDwKfxEgIjBPIDnIwHQeXU4U+SZpHtjqdiWJa7N8z64AhmpJZ5WlmLOxFk9T5ADoPQYmZJUVQtep9+qk9B7YKxTosILeEVZHO99/a/PEGCQOHmUaV1UOf23+uAvvZ3jccyKi0SBQD0TY/KfUefM42z/F3QFQY4x/BDM/v/VoPtf1wrMzn3Ru8TSrarNDY1exW/Prg5P8AEhpMqFctDMKHeBWonrrCHYmuYB+mAt/AOKRzTNokkkljXcGMR2pP5RuxFgXqO1+uD75lO/0k6TIjFQwrVYFgX9eWEcvacfi8vmGGYKJeorIykWReg2NS2ASCaI54aHBu3WUzkDIHkerDCSJiaYE0Si6K98AclyAaJ0PIuoo+VLt58xhSfGQomaysTqzRIoZgBVrsCiv1NA7A7YYvFs80UTNlUklpNWju2Kgiyad6VfUX7b7FXfEXPNm8hk864VTLI40r0ABH1+XngGn2X47l81EpgI7sAADyofKQdxXL7Yp3bDthPwzPs+hZop4x3Y1FSoQm15MLBY71uCPLFI7J9oWy+XKI1FpCT50B9sTOKcbXNZV0mNsP6u/yPzDA+R+U/TAFO0HaLL8YSMRkw5iLUdEg+dSPEqspqtgd/LG3BeyEEYYd5fe1bKfyj8oXmN7vzws8pKySKw2Km/Y4sEeeZ3Q3VkBqvfc4Bs5WSDIKFVhQJYihdEBgormQL97xYuyfGGzGkkUCWb232HqaG5wpMqkmZzDFtooDWn95jtz9BRw6ey+U7uCNTWpVq/8AxgLDjMQ/xvofscZgKtJm2EsRkoKEth5MfECfojf85eTcKE+Zgd45u8ypk7tojHpIcAHWHN7jw7evLAN5CuaIk3WVdrOrZTRHp4WfbHTtH2hfKo80dFwE3YsRprcHTy3Nj1wE7jObGU15iZkRkT5NTbktQ3U+dC/XC07Z9tM3KWidiofpsFQaATGprpVljv4qBxAy+dzPEFmkctI0CiZT/CjDvEIJJPgN1/B1wK7ZcbGazLZhVIWQDTa0PCqqQvmAev6DACc9l5EYLIpVqBo+R5HHCWFlVXNaW1VX8Jo35G8bRZsh1ka20kc7Ow5j7XjtOKhMR/6cpI/suuk/qi/fAXjIs6ZFuHRTnvWleyBSgBGltTd+JFNmjzAsYB53jUuamE7HxMFUfwqBQUbbjcmupJxFzGZljmy+aEi65YUIZVojZ8uw5m2AUgnbnyGCGQyKgBa3NaTewHXbzwBOPOBECyeLz1LqFdNq8J2wI4lklIMkF1VOL5A1yPMry2wRnzXeqVAGtBR0m+Q2HTU5G+52vEfK5eIRsTqJU3yvUorUmxreyB98Bv2bnhVwZ4TNEVZO5jO7yEgpSiiw2IIHnyOCWX4pPA8K5nKywRSAa27oR1Ix3KEA7cgFNHc7csDe1mWTKNlp8u6kCp4mrcgEMgeufqeteuLzxbtnxLMwmL+jhEHA8ffxtQPXSQPQjcUcAU4VFCWrTJYFguVvl56QevXFr4XxFdCU/KNLXnVgAFdI5WDZ3wq5+D54p449WwJZpUqv3QA1Dz5Yj8L4bmEIIMS1Q/8A2BsPTTJy8hgGJx9Q/E8nqtguXzDbVz1wDE1e0UALA6hpBLWOVbkk8hsMUuLNFGBaaNmUabfMdCflUF9he+3OsVztZxYrFJUsT97+zpZAzaTuS2kbjYi76jABOP8AaZs7mnzDGgxqMX8sY2Vf8z6k455OUqSwO43FnzwJhHP/AFxLExBUefPAW+N3aFVot3jBdKiyeZNda5Y0jy8pbuVFKDfiBWiN/ECaG24HXljrkM0VCtGd40Dr5amY1zvlpvE3i/GEzUELM2h5XIlWPbUFJ3Zl6XXPfbbAC+FZEz29rs+kaQNJO5O3tvgfnM86ySJFEJDQLroJ0hLOtidgCL3NDFylljihMkSgNpoAcqAoc9rAJ9dsTeE9n8vxLg/4eGTu5lP7VgNJ74WSswB8aG+t2KIwCgzuaWRo0hLFwpDEnws5/LEPIbizuTWHD8ASPwM21N+IYMfPwR1flQ2++IPwx+FbQytms6g1oxWKMmwCCQZT52fl9N+ZFWjsxlEynEM1CpFTqJ1X+MEq59NimAubLqBUiwQQb8iMIP4s5T8NlMllT+VpCP7K7D9CMPyWalYnoD+gwi/j22qbKV0ic/cpgFllNRsL7/TG8bMppwaO3++LD2XyymdZdJaEkRvtVWEXVR8m/mTi79p+waOC0SjwC7F2QNxtXUXy5VgE6zGxeJmRnJdV8zgrx/szOhRhFIQ/KkY7+Ww9MDYMi6vUiMhHRgVI6g0aPTAXDg2aPiVhzZQR6Lzs11OHbwF7VXvw6dv02+nLCF4HmmL86N0ffezhpZTizQ5bMtKfFGFZQevUfc4Bi2fIYzFA/wDWTL/u4zACu188Oo6vmVlCBR0Oi78xWo3jjmuFtm0dW0lSoZUB+dYgJfEOgsxr/ewtos5m8yxYhmEKMSdBAAjUtoJ6EgcjhidgMvHkknzXEMzGO/jVQWY7DxWq2KY1Wy38uArPYnvFz8SQtIsbNqkhFddiGXclRyIrbrWKr20yM2XzkmWmYnuTpjH5REfEmgAAAaSLrreLbxj4kQ5YSZfhEYRH3bMuD3jE89OqiKugW+gFDFBhgkzEyoCZJZXCgu27O2w1M56nqTgIyMOR3H/Bt64l5dO8LXpsoPEdgGWtz/dVrPli8dsPhK+UygzKMCI40Mtmy0jNTaQNlRARW5J39yvYHAYE7jcEDqCCCPsTgLZx7hzZVYMnmKE+XaQgrurRS6HVg3PZ+8FViHPndOlW+UjTYPlfzGvUe+OvazjL56WOdFrRDFCxsbyKCWJ+rfpgYDMKtbI3BFH79dxtgCuUmpKCgaeX1O9315m/XGcNzsXysD4Tz6HkbI+/LywJTiT7juyeh57VzxrmM6hTw2Hsiq/KfpVj/PAc85xUuugfLZO/Pck/Qb8sbZeJGiU6F1d44Y1+XTGVHl1b745LkDtuL8untjXSy2OW/LyO2A0z0QD0FA2Bqh1xH0jyGJscq76lUmxuR0+v1xMGcVSNIiA/sKdvW+mAEaR5D7Ykwge2CD5gncha5WEUV5chiGOd+uAJRREpzxzZ7Jb/AE2x2ZQIx7716f74iye2x3wFgj4oyxr3bf8ATCn38Xl5Y7ZaVINaD/tqLBvdtz7UOmBsUAMex3Cgn9b98dsyhNMvIhSfTod/fATs1xzWoH5Aw8t6IPLn7n2GInDe2cuSzsmahoiR2Lxk0roWJ0nbYi7BrY/UYh8TlXYLsAAP9fviJnIQbA8rwH03wHj8Oey6TwG1YcjzU9UeuRBxS/iFmnycmXzycopNMvrG+xB/n9MKnsT23l4dPrTxxtQlivZh5jycdD9Dtyf4bK8VyZaMiSKVSp6EXsVYc1YffAb8Q4uGyjuh+aMkfUHCv+JXDGzCZWWIBx3WhaI+ZtNDcgWawd7KNKkc3DZATJBcYZvzRMLVvL5T+h8sWDh/B+5RIxvHYKAA6kN2LJ5gN1G4FYCvfDPsLJHlwudiQxsGPdvTXqII1LyGw5b4ZyQItAKBXKgMDshxQMXU2dLBb9SoP6XzGCRkBGA2aQVeKl2+7LpnYA9ASxWVY+XMofQ7exo4s4QEVZHUnrv64Cdq+MLlogdiWIRFJ2ZzZ360FBY+gOAWWS7H6ZNckgjRPE2mjRB6sxCgfXHbtV2lgkyrR5V+8QskZk6lx4iBtuKrfCu7R9ops5KzSyl1DHQoGlALNFU5CwetnzJxNCyDh0AA1Bp5HUAb+EaTZ8sAT/At+4f0xmO/cx/9+b/A2PMAV+HuZDPnEaVlZ4XkG7c1DqzUDV6XHMdBjv8AEIRvkmaMBVjeOtNi71Jem9IBJHIDHvw14D3krO1KkYliP7zF0BKJzJpWLGga253jt8QMihTOiJw3dLF3iWQYwGj0laGlgu6kbFT03wCmGPA5BBBIINgjYgjcEHpj0jGj+eAY3EPiTmm4WImjB75CjyswJYWVLaNGnff164X0UY0m99SkLW5DgjndV9L2PLyuE/D2OVjjbfTGK57GrO3neKvk+FTuqEIyxsSQ5XwkrsxDVvXKrwG66gCwIF/k9PQk+p546Sz66LBhVDrVeZI646RQ6LWw3W/L09cdyi3uCLvz25/8r1wGkbqdu8VR6mhWNoHh31svOrsV06476G0gxmqHy/8AOvLEacW1vsaqzyv0sYDpFDdlSNPobH/nELiOUYU5HhPX15Ucd1gLMF1kg+VD6bDfE3IFgSQzX8m5I9CQVrAV2FxdkYIwyRHTa8vm+n/BgfLFpZl8jX2xkaXywFm/GQkFdIIb7j08sAmj/Xf9ceDLN16+eJarekHAbCPZR+9QxpNuWsdaHpiUqbk+WwxFeI8zzvlgJeXfSQCdqrHRMzzSwK33rz5YydOXLz/5642fIrJWmg3+WAHSAs9LuQcdM3mbY0B8tE+2JbfskIC+I2Cx/wAsBZTV+2Ajg74tHYDtxJw7MBh4oJCBNH/Dy1qP31/UbeVVVhjVrwH1YOHQ5iRM5A4JK6WK1TpzCt5MpJI8rIPPE1M5HyPhPkw32wpuw/EJEtodbIVUgaqccrAHKQc/msjkNuVs4UzSTTSSruzkrrWrjVUXwjceYP1wB/hCM0ZZgQzO7UwohSW0gj+zQ+mOmcUlfEBtyBr7E+R5Y4/iUNEWANiAygfWjivy8eb8W+WtymlZFurAvcAqaI5c8BYj3i6TEw034lPUbWL6MB9MVf4sdn0zPDp5Q57yGpqLnR4dmpTYBKFgAK3I87xPm4sI1Y2TdgMDHS77bM25H64XPxL7Wt3JyihLlCSTOHuwCaUKOVlATuaAHngFsYBo1XvfL09MGuMv3EOTRWDXCJiBzDSMTX88BxAWjZt7LKiAcixskH6V98WfinZ9v6Qgyxjo3BGQPLwk37i8AY0+q/4f9sZhuf8A45H+4MZgFT2S4ik6SZdmZZo0zHcgWNaTRKrAMOTqUHl4T746cUVIeHZ5o46DFcsgG9K571yxvyFA9T74hdgZdEsktC4wzg15RSXQG55DbBntPCO74lCg8JjXMxgkDZDbMAOdJIDv5YBSscexkWNXLr7dcYwxzfYYC+ZrjcBVAJkYABRZ5D1DCxjjny6QpBdop2XUdlJ1FQOgbfl0OKzx/JLFmHiT5VCD3JRSSfqTjEbMRRJLv3TkqhJBFrsQBdiqI6DASmzpD0VAO/pzrbyx0DWASbHtf198DDmA/P5rv0OCMK0KBN+fpgJCT9eVXv16cx1x3VjuTZU/qd+eImrUelbf+f8ALGvFc0VjWjRax9OuA8znEEVzzN7n3v8A03x7lOJryogAWWANDEDJ8Lea+5Uuws6ALOgC2f2HL64O9nOz3fp3D2kkjkAHUCtIGEzCt4xutDqRywAqPumkcvpKm6GuumxFGzgnnxkzCWWUCddPdqqnTp2tWa9zuTqN/XATN5FInKmQSgEg6AyMCOpEqcvviMWF7CvS7/XbAHWzUfdDcGUUK6V1N4iO24P+eIeoE2oI9ziQoN4CdI9Jv7+uOeuwu/2xpmm9dh6Y13AA+uAlSr63/Ly/niRECPFtsL/y54gvNQ3x4kw0m/f3/wCHAb8QzRP/AI2wKkk546yyc/U4jM2xwGpOPCcZeCPB+D9/ZZ9CAgXVkn0vbbzwFr7DzO0ICDdSwBvruRhocF4mNKI1lqqit8yW5gcqwp+AZZoS8YvnYBPPlvt7HF44Ln2ViSBZNaSa07b8sBZZXjYue7B2BI/evrXn74iTZVCfAg2osSdgK+X94nltyxKXNAIXAGogAk7dTuftiHxDPwxW0r6KrcnmRvpVefT/AJeAF8aykQgMhjCRRqWYuSeQ+VRz3GEpxDOGaRpCKvkAOQGwH2/XF2+I3bmLMxJBAzFdWuUlSNR/Ku4BIFDFFgQk7C6BJ3A2HPn/AJYDosjIyAG9LK4HQNsTt9KwwOyHFFznGIDKo16ncsCfEwHhB8qHI4oHDso000cajUzuoA87OGB8J+GEcVmZxXcq4/vM2kb/AEOAe34ceR++MwI/p8eb/bGYBHdjFJzDKAPDrs2bAMM4rY0RY5VgwH/aZJ3bWs0Qy8tbglgco4N8hq0tfLblgR2Oes49tpoOWFWTs6kAczu30xL4kH/DHQfEJFI80EqWBRHPvYi1ebYCgTQsjFHFMpKt/aU0R9xjfIwF5EUWbZRsCdrF7Dnt0wS7SHvMxLNpA73u5xX/ALqhj/8AIn7HAqyu42v13wBHjsDGaRtDKC7MmpSuqO6QgEXuB/PHbj2Z/wD82TiGoIEZxfVmIs8vQjrgOhsi78ufT0xKl4nJut2LoWq3Q2A5bD0wELHVM0w649ObbyX/AAjHsWYANlFb3v8ASjtgOqcQ3GpfqDv+u2OeezQdrF0PPBXs9wQ5+dIIYtLHdmDMVRNrdgeg/U0OuDGa+FHEEzPcxR94AbWbZVNb6jd6aI5e3PAVHKZ+SM6onKN0ZTR32q+o9MMXhfEY8yY5NUjdyNRBendgtMbX5fDRokkqp67GqZTg8uez3cyFIpSdMpKBAGXYsUWvExrlVk3h3disomQy5ys7QnuyTqBAu97KtuDgPn/i+aR5CyIU52GfXuTzBIG3ljeDudPjVifMMRXoAPPzw0O3XFlzXhy2R1NIFiE7w7gSkqrRsR1s7g9bwW438FstJEpgZoJlSiRujtXN16Enqtc+RwCWZkJ8A0j1N/qcdopLOOEkZUlWFMpKsPJgaIPsQcd4FHmBgPJW3xq0m43xpJKL88aM2A6ysTjWR6/8Y8Zq8saN74DC+OT1+uNWxreA8JxZeGzBolIAAU6SaOzAAgGuhB5+/liuLHeJBlaNABtqbVY6gCt+nXAXvhOfMcnij12ACBRsfwkdfL9cHn7UZWFgRDMVW9RIXYkiiQW6b8sKuHjci7HxDyNj9RgzkO0kRvUGRm6tTLzHX29MA3ssFzMROX8aUvIH5rY6TdVsf1wK4j8Mc1nHV5ZVgWPUBp8bsGo7jZUojzbFN7Mdv3yWakbSsmXkYa0QAEhRQZDsL58+fmKGGr2q7VEZZDDqi70qBa+IKd2sdNqFjz54BM8e4XDw6fNZdJi8+lIVDbbSDU9lRp2Gkbkex6Cc1kxloXQnU8xChh8ndqQXo6tzrAXcHlsR1veR+HOb/FfioJFcOC+uRgCGckMjBkcPQFEbc+eJfaDsHk0gubNyO2WTVKIAjMveOWZzGbISyFG40gb2MAseATiLNQu35G1bHyBOG18HnRnzE7jXrcIDX977WcK3hmXhkzTlNaQKsjrrKswUChqOwuyLr9cN/wCE+RCZWAAq/eyyOSOmnwke4IrANP8ADp+6PtjMSLxmAVHbHswmRz346IERT6hKo3qU2bUdNVlvcHzxTsynd6xRqaHYgad4alCi+bae8o+ROHt2lyIly0isOQLj3UWP9MIjiuZUJFIy/Jp1atVBLAbbr4GPi6/TAUziRDZWB1FFTJC/91u8j/8AjIwv+H0xG4lBoWME2wWj5AWTt9SdvTB1ez2YihlaaN1i1CSJ2AAco2k6eu6Pq5VscReG8Okm1yKliwAQDsb6AdemACQRHc0aUaifS6vfmLxkGTd/lUnmb5DbnudsSOIwP3vdsAGXah5nfz51goyGMLGoJ0jcaSBvzJur+mAC5vIPFQkFEjUNwdjyO1jEfBx87qQh3TYFd1sgGtl8vfat8B3jrrY86wDe+Cuagji0qGeeWRu8CAExxoPAXsikJO1WSTy2w3oqIscjvhTfA7hAWOSc/O52/sKSB92DHDGn4kElSI7d6WVTytwusAHluob/AAnACM72EhlWRzS5p3Z0mrcNbEDmLSjRF8vIgYr2e4vLEyfjuGTSyxGkljjEwo/9o+tXvXthiKt2xN9F/wBfqf5YhJxa5gnuCN9tufL0wA3gkcubnGZzUJg7raCJtma/+rKASLAJAWzVsTzFHOKzOIpO7IElUhZSwDHYWARe/rjTi2fWNNywawF0qWJPSgoJN8j6Y6LreOyNDML0miVPlsSP1wHy3xfOGWeSRkEbMx1qt6RJ+ci9wCwZq3q8R1G2C3bTh3ccQzMJPKUkE1yfxjl6MMCSNsBybGEkY2bGrDywHhOOiQWmrckkhQOZrmfbpeNFQmhvuQKAu7PIDr5YcParhMMYOZkhpMu0MRSxTI2kgqB+XUaPn9MAsc32YmSCLMinhm2VgRswuwws6ao9ccstwoSo+korxqXILEBgvzBbBBbrzHI4a0faHh2eUZRgYFLahYCqpG4A6A1R3HXAbOdipYZWzMTo0SswSNDdnTW52Arr7YBZyxAEBTqB8gf5Vd468Ry7Rt3biioo7g/Yr0/XBzjHB4ongmTZHY94oohG5gKCNgwursbHEPJwR5nOlZnKq7GmLAG+SgsQVHl0HLlgAuMwxe0nwk/D5WTMpM2mNS+l1FkeXh69ML2GFnYIiszMaCqCST5ADAT+zuV73NQR/vSrfLkDZ5+2Hb2xy6adWygwMFb5vzJe3lsN8IuBny86lldHjZWKkFWHI8m5WP54f0nBvxuTVsrKhilAZWa7UGtYoexBXbf2wCq7aZvMQTRaJnKd0svhc6fFz+U9SNwf8zioTZpmJJJ3FHc8udHz333w0Ycgv4uTKO8bfhsrIkkjUBqfxgAE2dIvfphVJGdN9BQP19OeAP8AZfKoRnDI+kJlyNhYOp068hy/XD5+HPCViyuWBXTIIgSp5jXuT6XhA8HasvMXHgkeONmrZSNwb9MfSvZrLsqL4r0qo1H81Abj0wFirGYh/iR5nGYCc62KOPnHtrw1o5XhII3IXY0U3AAJrlsPLfnj6QOKV8RuCxz5SRu71ugOkgCxuLF+W2+ARfEuNPNFlRLRSGNoNjbEverUSelgD2PntZOzDJFFECocuyqm9WzGgDZAsnz88UzOxyEyo/5GMhF2brbfrsefl5Y9yuekWLdomClHCvIAw7tvlQWGs6KocruxeAN8UeH8VLmGDh3sKLGkFfA4Wgb+XTfvgTxDjDO2p73FKCaNLQ8VEAmq6b4snC+BDPRqIi8xQU4y8LAAneu9zLRpqBNn5r573gn2s+H7ZXJtLFD3ulRJL35B0Kt3o0BRfnp5+1YCgcM4O2bk0oNKqNcjAM1L56epPILe/wBMCpFKkqwojpz3Ptt9sFOy3BvxuaXKmXuu91EGiwLKLAK2AeRwdk+G8kM0mt42y+XdRJILBIJGyrvR3F2dt8A0/hflAvD4tquNTvtyJJr0s4ndr8gkyLETzdWUEWPB+0s+g0n7+uJ/ZjLiLKRBBtp2F+e+KG2SzOaknSSQyEyhVZFKxxxoN/mFEhiRQJLHY0NsBact2s06zJGRHHpGsEHmNrBqvKrNYr+c7ba5A2Xil3ZTrGk3vRFMaA3A+uNeP5fSDlgrFFUGR7/6rXp1HzA5L/Ev0hTQaoIUjpQ5Q89+7LNy9DoLfUnAGeLyz5sKrFsu1x6VU+MOzMCSwNfl2G+43u9r7lgwFHy+v1wouK8bEmYEXdmRA8dqh0tSsxV1ulsM2qjhq5TMKE8OxG1NfP1vfAIn40ZUpxQsR/WRRsD51an+WKNrOL18Xo5JM/JLrMqIqRFgAFjetXd7cgbBs8y1XiiYD039MaFvPBjsz2WzGfm7rLrfV3PyoPNj/IDc4enZTsJluHxgFVlmN6pSgDG6OleZCiuV++AU/YLITwSrxAxXFATqDLbFaIdkU8igs36EDDyORgzUAB0yxuLVtjWrfwn0vbyxTe3PaIZbMxBVtZAWkBIOqO9xpJ5EBt6xWuwMebYyjJTxwx69QhlQtpVyW8NHpsPvgAfapJ3kn15dUEUiAgCi1qVDjbTugW99thXUVPM5mQgozNp1F9BOwY3vXK98O3tpwPMvlJleRaZAW7sMFeQHYad2Go9LIwuOKdg54/23zR6Vd9Q3BA8S6VB1VRG3n1wFey8U7IEj1MDq8Ciz4PFZA36kivXG+Qnyx096sysCD3kTA9b3Rxt9DhifD0wQxzZ7MK0Kw2UJ2vUNtN/OTRUX7YWfE89300k2hU7xi+leQvehgGNl+PT5uCbLLxSGVZV0aMxF3cgB3OljpBJA3+bGvAOC5nhInmfKmWQIe7lSmXUSP71VR5Hl0wsSMFeEdqc3lf8A9fMSxgflDWv+FrX9MB7x3hssYimzDgy5pTMVJtghPhdyOr7kDoB9BJ7P9us7kUaPLTaEazpKqwDH8y6gaP6emCq/E55V0Z7K5bNgDYsgR76kMooH2AwOzTcMmA7sZjJvW4NTx372JP0wBDsPxBz+PkOqSRoS7MQGJNsWYlsVzgHAZc3IIoVtq1E9FXzJ6D3wXyuaGRMyRzRTiaEhXjs+YCsrAFTudsCf6SKZdYYmZdYYz0x8ZshVPoF6cjeAL57gkWXCQNmkmEkg1CI2qkeHxEEjVj6E7O5krCzBjIqkKtijpAH398fMeVyJKxMFJtiaA56TW/2x9T9mI1XKIwBA03vttVixgB39K+p/59MZgxrTyGMwBk4oQ7RD8RnoptolYoLUhaVFL70Vs6i12LFbbXi/YTfaYmWTP5WMXP8AiVkUDw2WRFtm5Vpo/St+WAX/AGyyAMgzUcsLLPpVkEg1q6JRLpzCnTd+beuK+MolSMNbBAviUDSC23jJ5W2w86OLRxPh0WXChw82YngYlG0KkbPS6zZv5Ra3v12sUJyfG8xlY8woUEZmPunaRSRyK6xW2sAtV+fLAO/sDw+aHhuWOXMZVoRIqSKyHW41EFlJ2LXvpJ5c8V343dpMxDl4srca/iFfvQuosVUrWljsFO4N7+XXFH4V8TuJQqlTqyrpWpEDHSNhemiaHrewwP7ddqkzzRS6pHlRGSR2CqjCwU7tV+UfMTe/iA6bAT+EvZ9p808u4EaEBg1U7DqAbIC9OW4w0OPdno2ymli+hCrsLo0D4nevmarbfb254ldhuycfDcnV3NIA0rkc3I2Rf4V6D3PXBHhMR7lA9SaluQgbMzfMa6jn7bDAZw7MmONI3GoooXUBsxGwoXe4o+WK9N2iEkk0UGlO7YO8koYoJW/IoUUzigxTUpN+9Tcn2ngiWLLQK88gAVkQMTEnLVIWHSqo72PfHbh0EGajmWSNSjTNrBXSTINNM5BvWoAAIPQYAA+RDMcuveMLaSRyfH3hG7sR+atgooDVQAC44cT4eVyvfRMYwrhkatlijQqdROwFht9+friwJ2YeJ/2GamSPkEYRyVZ/eddZN/vMcCZeBzlWQZhHhZjrWRdAVl3YxlOSWDatd+YwATshwwNnWfvPFGqoV/etQxvb1oEHneLHx3iD5elj1TSOf2UZPWqGs9EF6izHoBveBXZTPZWKObMTPHt4I5EtNcaDZtFk3qLVd7ViZw7JyxZiOWcs8mY8CgbCNAGcKbJujz8/LYYDnw3sTHHkMzl55LbMm3kK1UsgUr4SejkVhW9newWbzc3crGyaTUjspAUXRq+Z510NYcfanj8eRQTEimzCKdRNVQ1HSqktQBNCtxgBx7t9xBdObycmUOTlbRE0tKzMBur62FeINvsAOdYCTxztTleAqmSy8TSSaQ7bgc+sjebUeQP8sUHjHxV4jmjoRhEGIpYVOrbcDVuT9AMQ/iLx1c3m0nGnW0KLKqsCEmQurqD1G1giwQQQTjr2G7TLlhKgVBJIDokYdeQQm/DvuOQ3N9DgJHbfimbnjgkzESJSmN2Tl4tJUMD8jbHblz9hE7McfaF6DFG6EbGgOXPrXLDg4b23yEgTLyPGXal0uukEnoNQr0rzxTe3Xw6SFTmsmD3dFnXdivXw9a5+3tgJGX49mcxIArUirvI5qjsCEAsFjyuut4sQzTCPQ2laGphuaUk873sj2r9MUXhnaTQUTLx62CjQ2gkKRdqDyNit7AG5xOftj3Q0Ojaydw5G5WiFJXYC6FdRv64Df4lyd5A0JajH4kUbatj83LZb28yfTCkIxc+2/GhmplcGiLQaTal1otuDvuee1bc7xXs7EQpLAeLxAj7E+x5VgBuMxmMwGY3hiLsqKLZiFUDqxNAD3ONMSOH594JUmjrXGwZbFix0IwDH4F8EJJU1TZpEY7aY0L0fViyi/QDHPtZ8EJsrl2zEE/4gRjU6FNDaR8zL4iGrnWxq+fLDh7J8QizWVjnhI0vuQOasPmUjoQbGDOYKqjFyKo3fl5YD5s7G5F5M7BA9gImqga8I3/mQa57Y+ioAqZbfdVWvfCY+H2VWfis0sYQJG5QDe9LEix7AHDe7V538PlGcclBPTyOACf01D+/j3CP/APyifzX/AJ9Me4D6sOEX/Sr/ANO5pESMSNK5WUsbCoiLpVWDLqOn5tNgauY2w9Tj504nLLl+L55u7lE0rSJCVFeGQ0XBatqGzDqDvscBI7WcJidxK0kpmkbVKpYSBCKDE+DYBaoD02wK7U8SyWjMRwy5p1LAolBFEgTSJJWlt3rcUKGmh0GJU0MskMBHgIIUCZgdVUWdq+bUANr3JNc8AuNtDKk07TwyMbAEKmM2FUAtGyghb2O1bcxeAEZjs/mUi72SCZIiNnKMF36kkbDfmcR+IcSlkZmmbUaCnYAUvIAKAAB6YsfaHLZtYwJs4ZFKAFEzDPShVpJFHgU1Rqzdb+tSjjLEKObEKPKyaH88A9OC57MS8OjyEzBMxLAGysuokSFVDiN/zLIBsehFkHYgG+x3aQPlysn7OSAaZEJ3VlOmj5fSxuKwsPiPmqzSmIGNoggSQMdQ7sADR5AefX6YEcP7b5lJpJXkL99p73kCSgGlvCKugATW49sAwPijxVlzMAjkeNkiZmEbANpc7k3zA0bbVZxVuzXajNQd9PokmgIXvSyhist0ptPl8As7cq23BwRk7W8OzskaTh10imdtw1NqVVrxt5bkC+hw18vCkeVT8JpCyHZSLLkitI6WAOZ2AXe98Bwydulk0WF+3LT/ACv64qXxF4fLJAyJEzRloy1HS276pKUczpAX2J54umfzUUbKj6EY3pJIHlsPPfywI49lVzULQM5QmqZWo+Eg7EHruPvgKPn3yjZdoNLIyRv4WYlo3o1sNiVZa8qOLVn80kcmXUm9Lu4JvwqI2uzyoEj/AIMVbi3ZZf6RafMzxpliyy1rABIGwNnkWskeuB/aD4iZVs4BoknyyKVIUhe9Y9DYvuvTbV7WCFl7TQxcRghWVmX/AKwKfvOyxqu4o7SD7Yqcnw2R+7TRNli1guzd4rNV2VKjTsCOeN+KfEKXPyRLDF+HhR4kc6gxUvKhVhyAooPPqNsb8U4/ncuXd5BKqTmMEuzF27otekeEqFvegQTW9E4BaqB/oemNTjusA0jff2+3Xrj3LqgYGQMydQpo15j2wGxiuMEIaHNq22oUPXl64ZHw4+JPdVlM2+pDtHIeg6Kx8ugONPhx2aSUSJKytDGyz2SNLqysoDH0ZA1egxx+I/ZCONYmymWkSJL1TUNJ1W24J17HkxAFGhe2AbWVyMCK00KKQws6QDe9kgcr5nbnin/E7IxzcOMioxbUjIF2cqzUSduRW23GFN/S2dgUwiaVU5UHNUfLruPXHfIcckZljlnmkSMfs0JZtPhI3A3AosPYnAc8llYJNUk8i5eJF/ZxK2pmvr5+t1vttjIcjmXikkEYWIAnXIaND9299wfLFhk7Q5dQuoByKNaB8396q22wM4x2qm4h+zsRQINT9LrqffkFwFUOMxgxmA8vGEXi4cM4bGIEZzp70nR4b5+bbV9cceK8HhVygu25MPykdT5j/XANjsHmNUMedy1jUAuYhr+sCqB3ii6Eq+nzLsd6IXfbfNZuXip/EsTHqZ4QGYx92qkgqNqIrxWLBu8SPhNnZ4sy+W5q1Erq2sg7r0sgfXF7+JSxpk2cjTJKe7JA+YEEWR5gdeddcAvPhKjNmwTYU/MQfzcxe+4w1Pihx9I8mUK6tYOm+W1Cyb2NnCs+FuTR847PN3ZhRiAObFvCKB50CenUYOfFrjCMqwgk6FFG/wAzcyb60P1wC10n/wBr/H/vjMQ7x5gPtTCv412RjnzxaSWahLaoHAVQd2CjTYDEWd+d4zGYCVD2ejjzaMCxWCJ2SNtJTUQbYjTd/XoMVzinZlZ9RkllIZ7rwAAXekUlhelXy++MxmAEt2Eg06Q8lAD/ALfOiNX9Xzo/yxx4V8N8suYiOuY1IholKNMDRpMe4zAFe03ZWKdmLvJYuiCNgGNAWpxVz2DhH/Um+6f/AExmMwB3sf8AC/KTzMsrTMoS61hd7rcooP64YHG8uMp+Fiy5KAfslYnUyoQLrXYvYbkE4zGYCqZnPSus4kkMjwsdMjKmojVVMFUIdv4bwG4JweJxmJJU73QoZUcnuwxO5CKQtn1HT3v3GYCoSdloiS1sLJNDTQvegNOwHTHJuzcd/M/3X/64zGYAzwDg6JFPRbd4RvX/ALvLbz3xPhyA7tzbX3U3l/2nHl5YzGYCpS8LQHYnoOn+mPJuFoCRv9/9sZjMBpDGYmGhmADK+m/CWU2Cy8jR33w6uD9o5Zcv+00sGIUgrsVNAg/c49xmAonxP7K5fLGB4VKCWwyA+EUB8gO6+wNemKVkOKyQsdB5itwDt7nfGYzAaSap5R3rsxOxO119qxpxRtB7ldkG58yf4j1x7jMAOGPDjMZgLLwSUtkpYyfCsi6R5ahvV8vphk/B7s/l87HNNmIw7RuI03IAFar2O5JPM+WMxmAZHDOzOXy6ywwp3ayHvGKk6tR66ue1Ch0wpfiTn3bIAsbZcw0erqQrUGNbavYAemPMZgKLwLOGMrMoBZbXfcEaboj3GOfabiUk4heQ2zIGP1vYeg6YzGYAJpxmMxmA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http://mrkersey.org/images/laundr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675" y="1447800"/>
            <a:ext cx="4886325" cy="3743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2514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76600" y="1481328"/>
            <a:ext cx="5410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V. Corrupt Urban Politics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A. Political Machines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ex: “Tammany Hall”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B. Party Bosses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1. George </a:t>
            </a:r>
            <a:r>
              <a:rPr lang="en-US" dirty="0" err="1" smtClean="0"/>
              <a:t>Plunkitt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2. William “Boss” Tweed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/>
              <a:t>C. Graft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</a:t>
            </a:r>
            <a:r>
              <a:rPr lang="en-US" sz="2400" dirty="0" smtClean="0"/>
              <a:t>gaining money dishonestly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     through political means.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Corruption</a:t>
            </a:r>
            <a:endParaRPr lang="en-US" dirty="0"/>
          </a:p>
        </p:txBody>
      </p:sp>
      <p:pic>
        <p:nvPicPr>
          <p:cNvPr id="36866" name="Picture 2" descr="http://t3.gstatic.com/images?q=tbn:ANd9GcRt-MV752pOp7ZqFNiqBDyfaMgqmQr0DyxvbmX0MIPr4iN2BquqH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97340"/>
            <a:ext cx="3733800" cy="4044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rose to be one of New York’s most powerful party bosses?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37890" name="Chart" r:id="rId6" imgW="4571989" imgH="5143584" progId="MSGraph.Chart.8">
              <p:embed followColorScheme="full"/>
            </p:oleObj>
          </a:graphicData>
        </a:graphic>
      </p:graphicFrame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>
            <a:off x="-60960" y="3910076"/>
            <a:ext cx="647700" cy="6477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dirty="0" err="1" smtClean="0"/>
              <a:t>a.Thomas</a:t>
            </a:r>
            <a:r>
              <a:rPr lang="en-US" sz="3200" dirty="0" smtClean="0"/>
              <a:t> </a:t>
            </a:r>
            <a:r>
              <a:rPr lang="en-US" sz="3200" dirty="0" err="1" smtClean="0"/>
              <a:t>Pendergast</a:t>
            </a:r>
            <a:r>
              <a:rPr lang="en-US" sz="3200" dirty="0" smtClean="0"/>
              <a:t>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b.	Cornelius Vanderbilt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c.	George </a:t>
            </a:r>
            <a:r>
              <a:rPr lang="en-US" sz="3200" dirty="0" err="1" smtClean="0"/>
              <a:t>Plunkitt</a:t>
            </a:r>
            <a:r>
              <a:rPr lang="en-US" sz="3200" dirty="0" smtClean="0"/>
              <a:t>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d.	</a:t>
            </a:r>
            <a:r>
              <a:rPr lang="en-US" sz="3200" dirty="0" err="1" smtClean="0"/>
              <a:t>Zalmen</a:t>
            </a:r>
            <a:r>
              <a:rPr lang="en-US" sz="3200" dirty="0" smtClean="0"/>
              <a:t> </a:t>
            </a:r>
            <a:r>
              <a:rPr lang="en-US" sz="3200" dirty="0" err="1" smtClean="0"/>
              <a:t>Yoffeh</a:t>
            </a:r>
            <a:endParaRPr lang="en-US" sz="3200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was the famous New York Democratic political machine called?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679700"/>
          <a:ext cx="4610100" cy="4114800"/>
        </p:xfrm>
        <a:graphic>
          <a:graphicData uri="http://schemas.openxmlformats.org/presentationml/2006/ole">
            <p:oleObj spid="_x0000_s38914" name="Chart" r:id="rId6" imgW="4610050" imgH="4114867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dirty="0" err="1" smtClean="0"/>
              <a:t>a.Tammany</a:t>
            </a:r>
            <a:r>
              <a:rPr lang="en-US" sz="3200" dirty="0" smtClean="0"/>
              <a:t> </a:t>
            </a:r>
            <a:r>
              <a:rPr lang="en-US" sz="3200" dirty="0" smtClean="0"/>
              <a:t>Hall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b.	Tammany Tweed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c.	Thomas </a:t>
            </a:r>
            <a:r>
              <a:rPr lang="en-US" sz="3200" dirty="0" err="1" smtClean="0"/>
              <a:t>Pendergast</a:t>
            </a:r>
            <a:r>
              <a:rPr lang="en-US" sz="3200" dirty="0" smtClean="0"/>
              <a:t> Machine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d.	William M. Tweed Hall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>
            <a:off x="0" y="1524000"/>
            <a:ext cx="647700" cy="6477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 #1 – How the Other Half Live </a:t>
            </a:r>
            <a:endParaRPr lang="en-US" dirty="0"/>
          </a:p>
        </p:txBody>
      </p:sp>
      <p:pic>
        <p:nvPicPr>
          <p:cNvPr id="26626" name="Picture 2" descr="NYC 1890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239000" cy="55418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 #2 – How the Other Half Live</a:t>
            </a:r>
            <a:endParaRPr lang="en-US" dirty="0"/>
          </a:p>
        </p:txBody>
      </p:sp>
      <p:pic>
        <p:nvPicPr>
          <p:cNvPr id="27650" name="Picture 2" descr="NYC 1890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683633" cy="579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 #3- How the Other Half Live</a:t>
            </a:r>
            <a:endParaRPr lang="en-US" dirty="0"/>
          </a:p>
        </p:txBody>
      </p:sp>
      <p:pic>
        <p:nvPicPr>
          <p:cNvPr id="28674" name="Picture 2" descr="NYC 1890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6988016" cy="5562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#4 – Lewis Hine </a:t>
            </a:r>
            <a:endParaRPr lang="en-US" dirty="0"/>
          </a:p>
        </p:txBody>
      </p:sp>
      <p:pic>
        <p:nvPicPr>
          <p:cNvPr id="29698" name="Picture 2" descr="Indiana Glass Works. Midnight, August 1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738394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#5 – Lewis Hine</a:t>
            </a:r>
            <a:endParaRPr lang="en-US" dirty="0"/>
          </a:p>
        </p:txBody>
      </p:sp>
      <p:pic>
        <p:nvPicPr>
          <p:cNvPr id="30722" name="Picture 2" descr="At machine is Stanislaus Beauvais, has worked in spinning room for two years, October 1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728767" cy="5562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Explain the technological developments that made the growth of cities possible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Analyze problems that were caused by mass urbanization during the Industrial Revolution time period in the U.S.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Learning: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1228" indent="-571500">
              <a:buNone/>
            </a:pPr>
            <a:r>
              <a:rPr lang="en-US" dirty="0" smtClean="0"/>
              <a:t>I. Migration to Cities</a:t>
            </a:r>
          </a:p>
          <a:p>
            <a:pPr marL="681228" indent="-571500">
              <a:buNone/>
            </a:pPr>
            <a:r>
              <a:rPr lang="en-US" dirty="0" smtClean="0"/>
              <a:t>  A. Causes:</a:t>
            </a:r>
          </a:p>
          <a:p>
            <a:pPr marL="681228" indent="-571500">
              <a:buNone/>
            </a:pPr>
            <a:r>
              <a:rPr lang="en-US" dirty="0" smtClean="0"/>
              <a:t>	</a:t>
            </a:r>
            <a:r>
              <a:rPr lang="en-US" dirty="0" smtClean="0"/>
              <a:t>1. Immigrants</a:t>
            </a:r>
          </a:p>
          <a:p>
            <a:pPr marL="681228" indent="-571500">
              <a:buNone/>
            </a:pPr>
            <a:r>
              <a:rPr lang="en-US" dirty="0" smtClean="0"/>
              <a:t>	</a:t>
            </a:r>
            <a:r>
              <a:rPr lang="en-US" dirty="0" smtClean="0"/>
              <a:t>2. Rural to Urban</a:t>
            </a:r>
          </a:p>
          <a:p>
            <a:pPr marL="681228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      Migration</a:t>
            </a:r>
          </a:p>
          <a:p>
            <a:pPr marL="681228" indent="-571500">
              <a:buNone/>
            </a:pPr>
            <a:r>
              <a:rPr lang="en-US" i="1" dirty="0" smtClean="0"/>
              <a:t>*What are some </a:t>
            </a:r>
          </a:p>
          <a:p>
            <a:pPr marL="681228" indent="-571500"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push &amp; pull factors</a:t>
            </a:r>
          </a:p>
          <a:p>
            <a:pPr marL="681228" indent="-571500"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leading to this </a:t>
            </a:r>
          </a:p>
          <a:p>
            <a:pPr marL="681228" indent="-571500"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change?</a:t>
            </a:r>
            <a:endParaRPr lang="en-US" i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 in the U.S.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090" y="1981200"/>
            <a:ext cx="480291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038600" cy="452596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481328"/>
            <a:ext cx="49530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dirty="0" smtClean="0"/>
              <a:t>II. New </a:t>
            </a:r>
            <a:r>
              <a:rPr lang="en-US" sz="4500" dirty="0" smtClean="0"/>
              <a:t>City Environments</a:t>
            </a:r>
            <a:endParaRPr lang="en-US" sz="4500" dirty="0" smtClean="0"/>
          </a:p>
          <a:p>
            <a:pPr>
              <a:buNone/>
            </a:pPr>
            <a:r>
              <a:rPr lang="en-US" sz="3600" dirty="0" smtClean="0"/>
              <a:t>  </a:t>
            </a:r>
            <a:r>
              <a:rPr lang="en-US" sz="3800" dirty="0" smtClean="0"/>
              <a:t>A</a:t>
            </a:r>
            <a:r>
              <a:rPr lang="en-US" sz="3800" dirty="0" smtClean="0"/>
              <a:t>. </a:t>
            </a:r>
            <a:r>
              <a:rPr lang="en-US" sz="3800" dirty="0" smtClean="0"/>
              <a:t>Skyscrapers</a:t>
            </a:r>
            <a:endParaRPr lang="en-US" sz="3800" dirty="0" smtClean="0"/>
          </a:p>
          <a:p>
            <a:pPr>
              <a:buNone/>
            </a:pPr>
            <a:r>
              <a:rPr lang="en-US" sz="3600" dirty="0" smtClean="0"/>
              <a:t>    1</a:t>
            </a:r>
            <a:r>
              <a:rPr lang="en-US" sz="3600" dirty="0" smtClean="0"/>
              <a:t>. </a:t>
            </a:r>
            <a:r>
              <a:rPr lang="en-US" sz="3600" dirty="0" smtClean="0"/>
              <a:t>Material Improvements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   a. reinforced concrete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   b. steel beams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2. Designers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   a. Frank </a:t>
            </a:r>
            <a:r>
              <a:rPr lang="en-US" sz="3600" dirty="0" err="1" smtClean="0"/>
              <a:t>Loyd</a:t>
            </a:r>
            <a:r>
              <a:rPr lang="en-US" sz="3600" dirty="0" smtClean="0"/>
              <a:t> Wright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   b. Louie Sullivan</a:t>
            </a:r>
            <a:endParaRPr lang="en-US" sz="3600" dirty="0" smtClean="0"/>
          </a:p>
          <a:p>
            <a:pPr>
              <a:buNone/>
            </a:pPr>
            <a:r>
              <a:rPr lang="en-US" sz="3800" dirty="0" smtClean="0"/>
              <a:t>  B. </a:t>
            </a:r>
            <a:r>
              <a:rPr lang="en-US" sz="3800" dirty="0" smtClean="0"/>
              <a:t>Mass Transit</a:t>
            </a:r>
          </a:p>
          <a:p>
            <a:pPr>
              <a:buNone/>
            </a:pPr>
            <a:r>
              <a:rPr lang="en-US" sz="3600" dirty="0" smtClean="0"/>
              <a:t>    1</a:t>
            </a:r>
            <a:r>
              <a:rPr lang="en-US" sz="3600" dirty="0" smtClean="0"/>
              <a:t>. Cable Cars (SF)</a:t>
            </a:r>
          </a:p>
          <a:p>
            <a:pPr>
              <a:buNone/>
            </a:pPr>
            <a:r>
              <a:rPr lang="en-US" sz="3600" dirty="0" smtClean="0"/>
              <a:t>     2</a:t>
            </a:r>
            <a:r>
              <a:rPr lang="en-US" sz="3600" dirty="0" smtClean="0"/>
              <a:t>. Electric </a:t>
            </a:r>
            <a:r>
              <a:rPr lang="en-US" sz="3600" dirty="0" smtClean="0"/>
              <a:t>Trolley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 3. Subways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Urban Environment</a:t>
            </a:r>
            <a:endParaRPr lang="en-US" dirty="0"/>
          </a:p>
        </p:txBody>
      </p:sp>
      <p:pic>
        <p:nvPicPr>
          <p:cNvPr id="32770" name="Picture 2" descr="https://encrypted-tbn2.gstatic.com/images?q=tbn:ANd9GcQo76WZFGvFe516uQ_80QQSTzKcR-jVHJV9qu0WKiZB5QQsZQhH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2074704" cy="2590800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xQTEhQUExQWFhUXGBcYGRgYGR4fHBsdGhwcHBccHR0aHCgiGBwlHRofJDEhJSkrLi4uHCAzODMtNygtLisBCgoKDg0OGxAQGywkHyQsLywsLCwsLCwsLCwsLCwsLCwsLCwsLCwsLCwsLCwsLCwsLCwsLCwsLCwsLCwsLCwsLP/AABEIALcBFAMBIgACEQEDEQH/xAAcAAACAgMBAQAAAAAAAAAAAAAEBQMGAAECBwj/xABIEAACAQIEAwQHBgEJBwUBAQABAhEAAwQSITEFQVETImFxBjJCgZGhsRQjUsHR8HIHFSRDYoKSsuEzU4Ois8LxY3OTo9LDVP/EABkBAQEBAQEBAAAAAAAAAAAAAAEAAgMEBf/EACsRAAICAQMCBQQCAwAAAAAAAAABAhEDEiExQVEEE2GhsSJxkfCBwTJC8f/aAAwDAQACEQMRAD8A9SwWGw697sgHjVn7zHzZpJ99HHi9hSF7VS2ndU5m+CyaQ47AW7z443AWyZVQEtlX7pWMKNJk9KfHCratMLaKgCtoAByPSlgTcPxoujMqOq6QXXLmB1kA6x5gUDxb2v41H/KP1pnhreVVXkAAPcIpVxU/9T6BBQuSYDeuKqksQFG5OgHmaEv8PRyHXRuTqSG9zLrHhtRd46bFvAbn40owmEU3LgtO1pswhRoDopPcOh31I+NaMneW5bIJXtAAQCsK4Bie7ojyQNsh8TQ2HdlJNoq5hiyMCrCbjODlPeEFiJAI09ajRj7iMVu280AHPbE6Gd0PeG2ylqIfDW7yK0BgQGVhvrsQd1PiINQmrDD7lZHdB28FK/Cpr9hTeWeVt9Ry1SgzZuoZB7QCfWMPrv34Obb21J/tCt28cGuSZVsjLlIhiSVOgkh9vZZvdS2FCDC2yArCQT2KkgnUG2hIMcu9v46RRdnHBZt3pYBjBInKAqHU+sPW336mt2LgVQjAhwLYAjTRUJ15EZSCD02qK5bzdsRzmPeqny9ijqJxc4aCxaw5VxoV2PkQRDA+I18aDu3Rqt1RbbXWDkJIiSN0geY61YW4aWdjE5YAIkEcztrseW/SgVxCkKt8gggZXIg6zoSNBtzgcoodPkuOAO1ee33Y7S2dQjGdCYXIw2PPSR5U74XxeR3SbijUo3+1Udf/AFF8RSh+GkSbDhlkym4nnoPVbxGtBnKSN0cHQTqNh3GETAWANDJO9W653H7Fj9J+In7OGsuQS6iUJB2MjTUbU24Ox7CzmJJ7NJmSZgTM6zVTwXEnVoff/eAcxGjrs28SAD4c6smD4qGC5oGb1XUyjeR5HwNVKtiGs0DxPBm6IBA7rCSNpj9KLoHieJZAShAIR21E7RHPxqQs6PC5MlzuToOsjn50xU0h4q15MsO5loiAORP4QeXWnamp31BULcZLXivRVP8AzqfyrvFySsezfXQnrG3vP72reMtgXA+oJUDXYw6D3HWPfzrMeQMgABzXkPlDAmPhFKJkqnuow2bsY/fkaE4bDpv6hZhp/wC6sRy3onBOQiBp0WyPeRH1HxNAYJYAYe0SD7heM/H8q0gH3o1PYif7P+RKa0o9HMQDZXUT3fmqx5UTjeILbdQ5gNMQCSSNdlBrnLkVwGmuO1Exvv8ALf61pHDqCCcrAEbg/PUeVdhaBAeJ2GaMoBM6bdAOdBW+FNKOQvaKAOYAEGfrTVm7siTqOvXWo7gPfhSe+nLwXbwqEX27RtErbyZ8gGpOw1jfx+XlRWCwl0ibtwyfZSQB4Sd/lRjL3thqDJ8oj86h4Y/dj8J+XKj1IIFhfwj4VlSVlNgIcP6uKP4sQB/00prxI/dXP4G+YigOH4FgtxW9q+1yfDtA6j4AU0u2swg7GlgdWzpSPiR2/jf5GPyp6oqv486p53D8WapEyBnAif3pXWAsq/bSAwNzn/Bb60Pig0DKAxBmCYn3wYPupbh8a1pmLjJqzANpJykDviU3j1isUuwQbcslLtzK21u3o8nc3J31G3WNal4MIw9kf+mn+UUFiMfPaMRuijl7OaNtD600ywQi2g6Io+QpT2IWtibqvAy3VIJ6MNRoCBDb8wNtTXX2i1c+7fQn2HAk+U6P7iamOW5cDKChAAPjJHx9+lLMepy4iVDDsh/3wY2O3hQmQZdwDD1TmERluSdOYDesB4Elf7NA9nk0BNqe6Q8ZYnYNop6Ccp8DVgxIIQ5YzQInUfUUNg7vaWs7KBq4ImR3WKnUgaaVCFcPbvXd9/I+qvWqzeUOy5Y0tJ03KsPq31poLEANZeF5Aap7gD3f7pWgHtlWzD7shQs+skAECeY35gDQd6gjeJtsjoVcgOiAgKDsQgOx1iSPduK5xwtM7W7xUmAysBGYEkajbNp11nTpR2NvIWtgZmBCQQJBIc8xoRBnMJHjQnEsPmxTFTqEtbfxE/l86b32KtgBsGykMrdpbjQzqByhuY8D7qBw95kLG0wg+ujDunX2lO3nPL1uVMOEB8pJZ93I5gd8iI3iB7q3ew63GhoR9Sroe60RqOY0O31poArhPHtQux/3bHf/ANtzv/A0HpT9XF4HK0d1kYEd4ZonQ7HSqBjsOU0uLKnZwJHXUD6jrtzonBcUdIJLOvsupGcDwJ0uL4N8RoKvuRfsTh+0jOxMGRsPDlUy1W8DxAPDM7OkEFwxAB0jOsjsz56VYlNDFC/F3C13IToqoR77lsn6VHjH1Tl/SVGm2pjXz+tE422A6tBBYKM3JouWxG+m8bVDxBg3Zgbdskx1U/rSiCLSZkQjc9iTr0g/SguGPlDrvvB5b3Tsf4akwtwoFXp2CDTcZRP78BUeCSd4lSW05g9qo1/vT7qVwXUN4fgkbDEyRKnYwf8AZgbjwPxpNgCt1MJdRrqrdNzKuaeTmD1HcOg5mmXDmcWBrHLbfuJJobC2lUWFtsoRC3ZgAADRpj3Zp8Jovcq2G3Bce2bs29USFEayDzJMbEaedO0DEy0DwH686o7caUlssi6hAIyZsrEgGACJMbdafni7p3SQ76mchHMRoCY9YaTJrMl1Fdhz7O58x5+FDXryqxBznMyxoYGwidgCfmaDx+Nu20Nw5QJAgb6mBuaF4ljLtsW2LZsxmABsBJ5fuBXPUaSLBHe266/CguDt646R+dE4e8HysNiJHTYUJwfd/d+daQDOsrKyoBWvEsp+9ITTcnT51q76R4VZ+/Ro3CHOdTA0STuRVCwlrDOlu44Nx2vd45GLQVYhZaAdR12p7xRBbt5hYcANaWGZBMFTHdzRoJmtUZst+DxIuIHWYMxmUqdDGzAEbc6Q4s/7P+En4lv1p/hWJQFgAY1AMge8jWq9id7f/tr9B+tSFkNy8qxmYCTAkxJ6CdzUhWaW8ZjKAysQQ2wBjTcidR5T5Uo4XBUdjeK5sxVc0e0IAtvpEE7LS2A7u8JtnNllMwIOQ5ZnqBo3vBo8CFgchHyqv2eM3UB7RFYAxIlT6oOxkE79NvdVgZgASTAG5puyENl8lxcxKap/tO77QkAyVOgmA3Ou8U3cvAgiUA/6n605Kq45EH3ig24QmoWUB3CmAfdt8qKRBHGXiyx/h/zCouEr/R/M3fm71NxOzntkQTqDAMHQzz8uorjBIVsAMIMGQeUkn86u4ihbOUXG7yNmPeU6HQbjZtuYo/hV5rgYPlOUKcyiJkHlJ2jf6VA2lpz1Jn4x7tqn4QI7U+XyWsxJnGGtJcBeyxGusaa6esrCJjmRPQig8YpRzcYlSQAzJ6pAPtKZK+YzHxFScEA+zuSNC2w09lOYj5RXYYm3emWCNADbxA0JjXffWtELOF8TtrCl1B172sGST0gVJxLChmkRobrbbljvS7H8Pt924p7NnUFZjWRt0J8Kkw/bhZEEgDYaEk96RPiTp0ipMqCVZlUqApUKSARpo35g+6gH4dLMLXccalDqpiNQfeNdCPCmgYlGEDRdSDMGRoQQGB5waCx1gG6fDtT/ANMH5H61qwFYuvbf2rVzYEc/DoR4H516Bwa9eZfv0CsIgj2h1y+zVf4RbJuqjGQqK4DalSCuzdNedWoXKyxQBfvMbxUk5VCQOkvaJ+lTW7WZSzD1byxyOrhQR1oXFn74GIkW9ev3lvf4xWsVis3ZESAbwHSSrR79RWgC8NcW4qjmvZGfHKrD5GgcCYI1gMxED/jE6c+Xwru1ZKweReyR7kVfyrrCwudeQ2nca3J19xqEOwD/ANHWDOuh691DMcvKhBhoayB6qOxPkUuDrrq1ScPULhljblz/AKu2B4mlnD2vqmFW603SzC4QNCezusNwNAQvTasdR6GzhrffbKMxJCv0kj9NDVgdJJKjNJ1X3gfKZ91VH7ARcuOHbMWY5QB7okGBO9WC1w8faGuC72ZyrrIAiV67SNNIma1J7MFyG2+27C4yKXuhyFtsxjQjqw5a71H6UWzks7hu8TqT7Oo1Jomyv9HuTfC/eGbmbQajScw8t649IPVsd6Rrr17m9cGlR1XJH6K42ZtztqPfy936Uw4N61z3fU1Ty5suCPh8iPI/pVt4E4JcjYhT8ZNUH0CSob1lZWVsweZ8FT7nC+N5T/8AWf1qz+lR+6tDreTb+Bj+VBcK4CbaYftHQBIbf1iVG3SI8aecQw1u7kD3FHZuHABnUAjXwhq6N7mUhgphJ8DVexXrjwRf8q06u4hcjKpLEggQp5gxsDFVLiPHrK33RnyFYWHBGwA3iOVZRMnxjbeR/KlfB8MGwtvMsgok85nLU+JxOcTaC3RB9VxIPLTY/EVPhcStrDWrbq6EKoJZTEqNe8srE9SKWgK+bEWmysw+/VcsmI7UKYB0GmkjWrZi27j/AMLfSqwtwNZEEEHEjbxvyNvCrJiTKN5UvgkVjBlRcuEF7ZDGTqBOWRmKEqdx6x5UxwfFLv4lup2iW50nvZROZe6YzbZeVa4Rq1/bV/8A+a/rQVqwM6nKM3brrz0yaTWUtxstWKxS2xmcwJiYJ38hXYZXSQQysNCNQQfqCKWekQm2o6uPof3yrq0f6Gm/+yt+rv6o2pE1e4P3SLbsgM90ar7lMgeYANTYPDMi3MxBLEnugj2Y5k/WkWG4rcVJF0MZMLcGpEnbZjy1M08wXEM6OzrlyEgwZ2UNO3Q7VED8MslbBUzOaNRE+qPyqPF3It4jke0UfK2fzphbvW71uRDI0jUbwdRBHUUu4nYCWmFtQZIMEnXYb6xoB8KgF2MSRhhAgKsz/D9KK4XchXj2ULAHaZYAb6bcutVzFccZWUXLcBRAM6bR0138KN4HxC2yuweMyQA5g7QJ1gnyP1qtCP3FtrSXrkWywU5gT3S3LMI0+VB3+HtOYd8Ge8hAYgxMj1WnKNsu3OiMan9FVT/YH0oPh6m2cRlMd2RG0665TzrQE2AgXi0/1WWDoQRl5HWNN6bJepQmOLyrqhKqGDD+7yOqnvbzUtq9WWaR02NnEOuhy9lsddTbMHlvHKub5ZVtDl25JH98xt0mlN7BqcYr6jv/ABIOny5VvinF+zWyxDgF7xOXX2jAgbyeVPIFi4fi9ADya2gjxthtdf3pQ/D/AFQ07ElpJnTtR79TWYdfVI5vbY//ABkbAact/wDSoGxe5mFKvJMbAXTJj3GmgsZ4W8fswMSZBgeKW4+JoS1iWPYm4jI1wsAkqSsI7amYMhOXX31DgkRrSXCWMi1s7RtbjugxMc6KxTHPaaGhCTLbgwyiY9aQxE+806FyWpiVb97M8qCgZiraAkCd4iNOUSasC4Zjfcu/3WVPuwP7aazI5waS3eI2lJh7cmO6LgL6iTKcqJxvH7mFvM5C9l3VLNJOup5gez+96zJbMUWS3cs/ZbpZGe32hlZ1PeHQ9fGtekTDLhyB1geGTavMeLfypO0iwDbQkmV9Y+J5DTlS2x6dYhmBe5mGp70GPKNR8a8byyr/AB9zWtJno9xJyhdO+mUnz/7asXCbsPd931P7+Fee+jvpGt64EYyxdCkciCJB6giem3Orlhpa62UhT3jOWYg+J7p5c61CVqzdqSLD9tUEhu6QefPxHhWVU+L281yc06ASVTfnHd2rddLZaUVjhGLwouBw6q0RmtYe40+LZiROnrAa1c8Hdn1Di3B/DbtqPiVH1ovBcJm2hAytGon3mY5++i0s9iMxfQbiOpjrXV0zkDCyx/qr5/jvsB/yt+VVTimKdXdbmDdlDEApcW5Ou+V4r0S1cDCVMiqbxG594/8AE31NCSbJlQxFzAkyway39u26H4pC0RadmA+z4xmA2GdbnyeI+NNMRcGxpLi+GWHOtpCesAH4iK3p9TFnWLxF62Q121ZukEZSEYXJnuxAIJmNjTHHcTY2QTmTNvlmR5xGUdZ8BpSjA4bsJ9UGTlVrrFlA35Nl2Ox5/Fbh8e+Ixq4cJdbKGZgIaN5Y9AZHSJJ0mvjZ/E5M0nGH+K9/sKHVnFmwjM7O+VrmnrFgSpVzlOgAAHz30FYuelty4ylbRYZyywxMlpUDaVBI2MT40y9KeC32Tslu4SxaDNAuXVB1BWTAYliCZnXbnSbCcBVEyfzjhF7oAKs789fZAIiQPOuOOCcdU3v2vg6rFN8JnWI4+zhS7upjvhiYL65CC0AL3o8gfOieG+mDWy1oHkIB1Gg0AjkaYW7KMluy3EcEbSAAgKVZ95Z8477eZ67VVcXwa6Lk2hZuggA5LisPGAxkz5V6FpT2lv8AcnhyLo/wWm16QnsxbuICCQAAPGeu3u5irRwm6pwt9kiJuGOQ7ogeG1eUXxfRVzWnQAayrAHprEHnz/KrB6P8WZWZQZtOrKRpozCCdtRMab16MeWUdpHLh7lxwwH2RARINw6f8Qx7qjXFFcKz59n7pfXppry30+lcNcy4ZJgQ5PeOX2mI32rzHi3G7l2LZYgKfVB0kRuOsb165Ohsv/F+JWFYK+U5gCSGGh10g+XWuMHxPAKBLK06GU2kDkRptvXllzvOYMEcm6866sudQW+Xyrlrlygs9xvX8PdtC3avWgJAEMDtOg18DrUdrDOovk65l0g5uvQT8q8bsXXAJ5DSeX+g8aacD4/dsvKtE6ZdwfjzrSzb7oLZ6Lbvy1w/2I/6dVf0q9KWsfdWxDkA5528qsX87pdR4kOFGYFSDqRz2I8ia8r9Kr5OKuSOmh5CBHh7vGuuRdhvYntcfvAyLr5pLTmO53351jcavHutccqORJIEmefjVfBk9K7TLtJnxrg4ozRe7/p3fXDgJpcDa3IB7sEDQzB1+VVT+eLmvfaNZgmNZn6n40HJykTH/n/Whs0aGt8rcqLJgfSi8uVS75Nozaabf6e6gsZxu+7MrXrjDaCTqPFZilNhMzKqjvMRGvM7b1zfJDsCNQxB15gwfOrSNFs4L6VXFZVdiUnvZhqZ0Pe32Pyq1+lPpJh8QezBzJm1aDBABgaQRXmmH4dduAlUbuET4SCfdopPuopeH3jBCkjT5sV+oIra1IkmLluNsQVgbH960Vaxf7G81YvRvgzXcStm6QoGV2DaypO2nkZ10p/wdMJw7EI91UNllAuO2YlZa9IVROYwoE+Vc6uzSg+pXvQ/Fs2KtdmNUKuYO4Uywk6CRI161dcH6VOuOAxFvu3H1XRhBkAiNCBIJJ6E0ViOE2XhME9uwrKCqqohmdUyf1mYExtHWl3oz6P4m2xvYglLksqplN3wLNkbQakCJ2OmkVh42n6e4ptcF04rhQz5l7NwQII25iNJ2iKyq/w+5iO/2tklg7Cdgeemm0k1lWujsmiu4j0nxTYO0Dib4fPeYuHZSQEt5VlWBIBJ0rOO8RLjDgXbrBLYBLuSWLPcJJ1g6CJqs4pyMONfYePebY/KpcRdPZ2p/Da+l016tKs4WeuejGNZLFrKSO4tc4u/JJ6kmkvCOLWlS2mcZgEWOc6DnvrRuKetbWZZQePcWvDE3Vt3XUDMd5AypOgMjcdKd8D+2XsQxCZsOjKCcpJMrJAK7GfhIqocVecVe/4n+WPzr0L0JxN04fFhLtu0FxGUG4mZSSgOveBG0COu1c8z+h/0axxt7hmMt35Zltd4nQmDyhiRcKxPgNe7tQCWMSV1Wc09p3lVnmQAchjYSZO8dKIvW+IO4tnFYdS5ABUMJnaJSkvGTirDlX4gSV0IUGBH/Dj518teGxLamemOJLe/cj4n6I5lLW8qOCRkLbiBEMCYIJI13iaXXfRm4OSDzf8AQGjuHYTF4kkW8aSQGYiWXQCTH3YH/mq8739ZvYg9YvPA+DaVuOKHG56VldVfuSYnA9kozMuefVhoyxvmy7zyj31LwXBW2J7QKykaeenWPGtcM4U+IuKk3Xmd3Y7Andj4Ul4vxN8Nibtu2Wyo8ATpyPMTXSMI3Suy8zbcveF4WA7ZLl+2MoIyu0aTm0kjao4vdkHN1LjEgZbtpGOrZTqAG5zVT4V6V4i48d06MdRrCqW3nWYinlv0vup61kx111naNNaHjS5QJKXUZ2cRfDsgtqSFBJt3nUQSRor51G20VVcVh7DFiHxNkmCZtpcXvCf6sqRoelPbfpvZJhrLA6CYHMx57mubvEOFu/3qZbgXLJzLAjToNAaXq9fn5M+VB818FW/mQXCGtYrDuB+ItbM9CHUCf71Zc9HsToewZgCSWtEXB/8AWTVr4ZhcDke3ZuSjatJzkHQD3aCpb/CrLElSmZsoBXulY5yOVTyNOv6Zl+HT4+TzzEZklXVkObRSCOXQ+e9E8Hw124rG1buMqQXZVJCgnnA+W516Ve8dhb6I/ZXrh17iswddB3hFyRyNb4Ut9LIV0sp2jkunZhRInKxNoqpOg18RT5qrj3MS8M/1GuHnW7DbgRMkDUHroKU8W9GziLgudoFMAEBSduknQ08t3gJJsEFgk5LpJ7xgDLcG8760Vh4uCLYctqAhTXTT2WNelZYy2RxeJx5PMOJcGuWWglSJIEc9SBykbUH9lYctSQNx8/Crzxn0WxrX2dcPeyFZ9UxmCmBrv7qqGJUoWW4rq0+rlkjbcEiOdVPscmOuGcAsvauG42aNcy8usSKSXrFpiMobIPWE69Fj9/Gr56J+jxxOCum0xUtKQ65ZMDvZs0KDMCeY8qqeI4cqXDbZwrc1uQJiddSBGh56muml8EM/QzDh7oQYUXYObMATcUDTcHXfnz91d2PRMYh712zORBmyOQLrOSZCrziDodazAcRS2q9ndDlYJyD1Z1Aj2iT02jxozDPjLjXCi9nmY98aZs5lm1JIPOIE1VW3IxWwa3ov2eHZu0uLfeO42WHgwFykamJI70aUDxHh5w8C3ea5mUAZbZYoVn1lWYliTMmdaMwXoxcmbuJdm3MGATtOpOsaSOVOsDwpbQhNAd9SZ5c61SJCrhjwsW7Lve0+/uo1uNNRvqJE7e14UXxDgoxLB77uWE91DCDfUA6A6kyBuSacph+jA/H9IqU4aPXaB0G5obSFWAYbhiqAAXMbZjJ+J1rrE8AtXWD3AzECPXbQAzqAYXXnvRpuAaKI+bHz6VG7sdCYHQUJtiFW3VAEDQFAAHrQBtq2pNZQA/hHvn8qyrSgsrOO4CwOWbahBAXVhqQY70zGm/xrizwVmIzkFdAQBGizEdN+Vepel3o2D95b9bvSOR5wPHfzqm9mVMMCCORFEZMGju213KlsZMqsDJBzQGzRvHhttRuJrjD13era2B7lJ4rwJzcZrS5i0lpmRrJiOXnVq9FrBtYO61y2oz4lXKzmmUG+8eUe6u8XxH7NYuse72gQLqJaHXNA3IiZI6UyvXi2Dt5wQ2ZJDCDsSNDqNDXHJPp9vk7Qh9OoGwUHFYYL7F2CI2GaQJ5xJ1qvenOGf7TceTlZ7kAdQYNWjhVr+koddLq/NqA4q4dsU0ybLsAsaGczsdNhlWPE1xySUZpmopyixd/J7bPbXC06WXPwGlJMCpzs2TMFgsOq5teXuq5eijk52IAJs3ZA/hrvh2GBwhIGsLqN4I1j6+6n/ZtdkSVJJ9xV6Gj+nHl3GIEeeb57eBFVD+UOwty9YfD2couW5LNlVrjglXABjMVgbZjqJ5CvQ+DYS1bxOa3nU9mQVcgnYamANfdzqtfygcJN1cGuUwDjSdphr+hAO8xWE15n8HSpRjSKrjOCHCOc4KE2nMsfxI4UEZRBkdTTnivB73a27ZuowuI7KcsQFynUDeQ29deilsvcHaObrLfRQXMkAW7kDXXQgczFMsdxtbuPcC02S2ty2H5SzISYjQDLl31zUxt88onKt/2ynvggt5luDMyPaVSpgCYMmQSd9tK3xPg/fLm2XBLCQ3NTB5abUz4xgiLrMynJcZcp6wCvu1U6UV6Roou2UQBRlUgDq1u0xOu0liffWW3X09zae6vsMP5OrL22uDDgqbi2zDZSQCWzakAex+9qsB4vcBxAezZu9msoWQSe8qwSI/FPwrX8nJBvXp9m0Pk7gfU1JgrIz3g7BRBliYHr2Tv8vM03xZmfLIMPiLTAm7hLYITOOzLJzVYME/j+Vc2vszq8peTLGi3AwOY6euNNj1rfFBCEA5osgCB/6tsc99t6A4RehWzDdrKfHtNfPnWmjMZMWelnGfswtNZDXA/aZhcUSpXLzXQgh96SXfSg52RrbmJGVGkbamImOe9NvSZg2VFBaWvDbWFFvMegqLh3BCb2JDHK3Z2nJTWO0VmyiR0PyojGN7HV5JaefzuPfQv0ga7iDYykDLNzNKEIpE5WRhGpA0o7jXHrQxI7LCm+irkm0UKnLp3i0EMpBX1vZE9KUW+Fsb9q1dBuhrL9xmBVQzowA0AjaR1qw2MIFEIgUeAAHyr0Y5M8uSn0FGMxeKxERbFpIICXMpCidICE5iQTJJGw31rpeCWCZuWrbHqUDH4mnf2U+1pWiyjQCT+/3rWnIxQHYwNtT3UCjwVR9BUpUCp1ts3l4fv9fOjLfDQurmPPf4frWXkSFRA8OVMdxj4yB+VEfYkGryPCZ+XX9xXV3FhdLYjx5/H9KDJJPU1nU2NInfEwIQBR1O/78qFEk6T58/dU64brqen69BW7hjb4/oOVaQMiyhPE/Tz6nw/8VCLZJ51MmHmpcsaDatWANk99ZXF+1cnuWrTL1Mz74U1la3DYvnBsd9oswYLrvm+REVXfSjhFxXz95k0AJ1jw8uQpTwrir2zNttOcGvQ+D49cTa7wBOzD8658bjyed4SBOYGY08/Gu7zAbkDzNWjjfAApe4CYgnloR16+dVazikS8+dSQUt7Kx9p/wqfnFauzNFT9O8SLL23Zc5a3CajKpGkwBqwkHvTPTaDfRfiovdnYxLue0VbxaTmzZesGdB8p84P5QcavZjs7cFgVMgyBvsV0nr4UP6LYVGv4Z7oK5UtCJEEdmCD4TO1c8u0LZ6vCxU5uPo/Y9Lw+IwtrZ9Sykkg5tCDGqCBInTWq/mRmvDMxW4zMwGqtJ5gruBGu/jTXHcZw9mO4BMawffqo/OgbHpVbIOVWIkDbrAjUjmR5TXhlk6/vweuOC1cYuiPCC3ZnK5AKXFhj1QwBoIkxWuG8SW1bVReVYAk50G3nsfHwru96T2oVSOYJDD2CDJ2IO4+FY1rB39VAE815f4fzpjka+q/38BLBHjJFpfYgw2Ls/aWuG4MzggsXTKdN+7sfOJnnXXpEy32wyOcrD7RlyiJW3dKkeBgAkjxqscctLav9mjFlhTMzvy0rv01uteXC3cLcRrlpbzMikE5blxmUnmDlEkRzPSuuNa5NsvEYY4ow0vZ7muD4BMJcRe2Fy4+KTNa1lFYlFJPMw4J8TSb0lus9sXDcYqb5z97ViSY1n6mPKKj4TxZTjLWJutbtkXLBub5YR0JY+5fjNdYPBN3gWtFXZyUuExqf4SN+VdFhnb6v/h5vMjXa0WS6c2Hys4XKwiS0kZyVDbZmhj1BjnWek9iwly27XlJUJ3VZZP3aCApadQAR50G/DDZssFGhKXAqEkZUjNlEmYJmB8NqTem2MFzIyE5SFjceqiqdDqNRXmljlCVbq3Z9HB4eGaOpSTqO/wAFx9B8eO0xJQFs1tBAgkZmcmYO42I60xvWjFybc5lOjAwxL2zt1AWYnlVG4TfS0AGEE27RkabgmdPrV14FxWzZ4bbRVBvOHuZsoMZ3ZtSdZykeUiusY6nfZHnz4nD+XRA9u44dcpEW1VOWzo35E0Da4beRCFIzdpZYTpIVbmbn1YfGmmIOe1hwcugeSSoJlyBqSJ0Wh+KRlZwQYUzqm/gFMDlS9gj4e0m33/iiPA8KtuzC8TmVcQ6gHQhl7ubyIGvgeWyb064klkWgiFGurbLEnKStpA1oHWP60g77AaRQOLvk4jIHNsi1ccvO+VWZbeWZOYgCenWq96XsblvD33eWcBMu4GRVViCRMkqDB/F8ekFFs8+RyXX95PVOE45b2Is3FUx9n89iubXwII907EEnviyfVHv5fH9JqjfyYLca5kDEBbZaGE6XCJgSNwRB6RvXqFjhwXVt/n/pRqUW/ucnvQot4Z33n5j/AFPy8qYWeHKol9PD9Byoq7i0TRRr86VYnEFjEmeg/M8qvqfoQXexqrpbHv5/HlS67cLak/p/rXVnDs2g7x8BoPhuf3pTLDcHeZKkny/Xb971pJIBZaw5bwH7/f6UZbw4Xy68z5U2XhVwbr7tPnrQ2I4de/D8x+taAXXSNogdP16mohamjF4LeJ1X5j9aPt8FuRGUfEVWQpgCo8PebtIyrEgAkzvzMxEdNasH8yvGw8dRXn2P9JLqMUUIFDHW4hPWdtd9AIrcaYaW1t8pfJZbnHLqkqMkDQd0f61lK+ENiL1pbjDCDNMA3FUgeIJ0PPyIrVb1x7nPSxhe4LnM20tE+a/l+tEcOtYvDmUtqfAEn6k01AstvbsnyC/pXZwyRChUnmq2z/mUivPTR1sH4hx2+9pkfDMCRErJ/KqHiHvdq+6dxPZO0vG8+NXq9wcmMt+6vktr/wDFRfzE/wD/AKL3iYtyfeF8a0m0FI8047cK2HZjmOZRJ5aN8NY+Nc4HAtdIVWC5bFgyfCym0c6ffyi8KNjDq4uPczXFU540kEgjLGsqKrWK44HMgshIUE8+7tqD030qy3KFI7+En5eXVdepa7WFIQreuo22vWes7x1qrYi24xiYbDMi9rs1yYEDMAII1MaUHexysINwHnrm/NaGGELDMACBqGERI/iEaV5o4qdtbHvtaZacit/wuR9wXAi6C1495Wa3l9mbcyOWmlNcfhLyqRY7Mx4xAidBHQjw1ql20IUKrSBqArbHmdDvRmExl22O7nM7hpI/UfGsyxnVxlKnrTrp0MxNi8t1TeVgS4Ekg6+40P6d3mVcHkJXTHDumNPtV0RpyjSmF3iTXQguCGFxCuh2kzqT4muPSzhr3kw/Yq10oMSGCKWgvibjQYHdMEGDGmtdMTq9jz+OlKenVs/Tgq/DbcdqCZJssY6aiKKto9y4hJOSZj+LX6RUy8BxQuOXssquOzUmBqSoURMjWnTeh+PYKbYS3BJIc89hGVWERXfHOSr1ab/B4J6PwnX5GNrEE37NsaCB7pJJ+SrU/pB6A3jhsM6vb74BgsdMyg8rf50FjPRjHJOIa7bSFUG2BMAAAwxAMmOQ9o16JexbXLFkXSihFU6HL7I3JmumZLI02nsWDxWTw8WsbW/JR8X6CYlnuQ1lfVA7zHZQP93sNuW1WfCcIbsLVlrFr7tLalwz94osSYUbjlPTpRd30mwqg58TZGrGBc6mY7pk0uxfprgFJly5MGFRiNQDPeEa6HxrMYRjt/ZZfFZcruT/AAgl+F3J9e3bRVACqGA3JmTcknXc12eAC4Sly6xB0yqd5AOu+lIr/wDKXhwTksXGPU5V5AcieQFLcR/Kfdj7vD21/iZj8hFFR7Iz5uXu/ZC70n4NcN7Jh7F1rVuBmgkEyXY5joYzR/doLh/Dy9lYdTbtBgAZkm6AQAQCsrkbUkHbeTVgxXHMY9sn7bhFECVQKu+4z3XAFK+DphbdrszjQ193T7u3bNxDBMS6K0HvsJBA11nkYoRhb7jkyTnV9Bzw3i9vh2JbFYwHssRbRLeTUnILeckToBqPdtXpD8RsMJnKCJiCzn491ffPuqqcP4UQqqgS4wAVmK5V0/tFz8JmrJZ4Wmktp+EEf5oB+AHnWJVewpdyTD3EfRYQfgTW63izeyPLb8QoyxaUCICr+FP+5uZ8B8WreHt20ELlUbwI1PU8yfEzRDXUHtAnoDp8azRNhNhlA0EAeEAfvpWn4ig6/A0sxOMnmPLlQVy7NaChy3FE8fgf0rExiHn8j+lJ7VsmmOHsgamog5bq75vnHyNTq68iPjQBWazJ0AqAZBx1FeQ8X4djGUi7buWytxhb7NLdw3FOss4uqd5gEEgCvQbz3p7qpHiTXdoMxGdVEa6U6muCrueFcSxeIsvkuWr6mJGa2ZI690n61lfQdZW/MkZ0rsefdz8Tn+6B/wBxrasnR/8AGB/212wUc0HgR+ZiuTdA5/4R/wCa3YUS23HsoT/eJ/yxXWv+7I/+T/8AdDduOpPy/IVx9oHKfex/WiyM4/gLmIsPZ1WYIOwDDVTMkjp5GvLcZwS/bum0DnZSIHJpIhS5IHwIjr09Ne48920D46H8prVzG3VGqkfwg/kKzY0eZ47gmMVM5sW0GwGfMWnkIYjbxG1Jb63gO9htdphp/wCUxp4zXrb45WHfzkdGEe+NPpNBYu5hhq1xEHVjlHxOlZ1Oyo874NZa/dtWTFsuWEuGhcqzLd3Y7CJ21io+M3VsXmt9otzLpmt6rOoI1jXTxq+YLDLcz9+2RnITKwaUgQTB3mflU7+j6ndVPmKXOiPOMPjiYys2pgbjX3Gn3ozxa/Zu9qlm9iNCAsPBJ0mcpGlBcewoweMtllzWyVuBFOXQRKzByzHTnTY/yjqNrD5eQN9Y8NrE/AitKT5RNDriPpDj7uQXMKlgZ0NuTMvmGUHmB7qOu8Q4kxtm5iMJYykEqis2fUGGzkQOXdI336U7FemOKc9zCWhzGa3cuxpIM3XZZ/uigMT6UY71O3ddp7HLaGvL7lVq1vuZ0LsXnG4DGNbANy9flyxPZlF1ju5py5RGgJ0k03xnCrd4TcwuGXuhSxFoDQEbqWZTr4HboI8jsO7Nndrj3OTMxYjyJMij7Vh33DHzE/WsPc2kkek8O4bgcOhQJhc5BBy3XuEqxkggageGXeNKqGO4LZAc2ryNyCtFsrrOrXCCTy0QaRoTuPYwNwiMzAdJMH3CKJs8FUVlQldmtSK/isKwWVewSNlU3S3zthfnQCYfENuCP4YE/ATV8t8MQcqJXCDpNdEmZbKJY9H2IHcIbTWfiRoI981YeFcNu2xAfKNzESfPTXarAmHHMURaw06AEnoKqCwKyj+07MfGjLRaiRgrnK2/+E12MDc523/wn9KdiIu0NdqrnYH4VKMG/wCBveDXX2cjfT3UgQjDOfZPwNT2cI/4G9wNYQIrtbukDboB9aSCbaldYaemvzNSLi2nWfiaEVQamA8aiDxjdIgz4H/St4e+xOjEe80BNbF5uRPxrOkbLHaxbACHPxNSDHP1nzquDGMOc+6pF4kelNAWIY5vD4VlV/8AnQ/hrKzpQkAW1y18q0162PZ+Jj60LB/CP7zE1huR7SL5AfnSQV9sHsoPgT/lBrl8Y/JY8YX8yCPhQ5aedxvKQPoKgYJPqLP9th9BmNBHd3HnncQeTSfgF/OhWu5v9438Nsj53DFELfI9XKPJSf8AMV+laJY8295C/wCVZ+dVDsBXMAX/AKk+b3APlbFK8b6OWn0ZrK+ABZvm35VYTh+oH96WP/OTWdkNsx9xIHwWBRpKylv6C4cSfvT5gIB5ZgoqFfRS4p+5xFxOn3hP+QR86vVvDJuAJ61MEp0sLPOL/ofiHMveLk7ltz8zXA9Bn5x769KKDwrkJ+9KdIWUNPQ9zGYzG3OPKaLt+i6jdTVyyeNcGyvhTRFbt8LRfZA91TjCjlNPdBsPgK1vsKaITraA8/3412LY/ZpqbPX8q2EA2FRCxVj2amRJ/cUyFoczH78amTDjcCfGohauFnb5EH867XCHy8xTLL4VNbJGxjyoIW28Mf8AUfvSpu1dfaf3E/Wju1Pn51o32/Cn791VkCDHXeRf/F/rUtniF78dz/F+tGJiv7K/4R+lEJieqrQ2IIcZdj17n+BSPjP5VBeusdCQf7i//mmyYheaD5/rUoxSD2Pmf1oIrhsiultjxqxfabXNPmf1rO0sc0Hz/Wmwor8VnZHoasK/Z5Byj4mpxcw/4R8T+tWoqKubR6VwbZ6VaLmGwr+yQfBj+ZqP+asOdnI8/wDzTqRUVo4c9KyrMODWfx/Wsq1IqKKLhO4HvLN+YHyredhsxA6KAPoJ+darKaA4d15knzJP1Ndrd2AFarKiJgG8K7E86ysqI7yjnXVq2OWlbrKBJFFYQKysqIktWQdjr5VzewrASIit1lFiBzPUnwgCuRaPOB5VlZVZUToPD51N2Dc6yspI7S0o3ogWukGtVlZbokaZDMVo2wdwPhWVlRGhZHT4SPpXXZDq3x/UGt1lQm8se0R7gf0rpR1b5R9Ca1WUoGTLa6EH4/mK6NkgTH0rVZUyIe1reesrKgMLVyz1lZSRzNak1lZURo3a12njWVlRD/gnB1vWhcuFpJMZTGg0+oNarKyii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data:image/jpeg;base64,/9j/4AAQSkZJRgABAQAAAQABAAD/2wCEAAkGBxQTEhQUExQWFhUXGBcYGRgYGR4fHBsdGhwcHBccHR0aHCgiGBwlHRofJDEhJSkrLi4uHCAzODMtNygtLisBCgoKDg0OGxAQGywkHyQsLywsLCwsLCwsLCwsLCwsLCwsLCwsLCwsLCwsLCwsLCwsLCwsLCwsLCwsLCwsLCwsLP/AABEIALcBFAMBIgACEQEDEQH/xAAcAAACAgMBAQAAAAAAAAAAAAAEBQMGAAECBwj/xABIEAACAQIEAwQHBgEJBwUBAQABAhEAAwQSITEFQVETImFxBjJCgZGhsRQjUsHR8HIHFSRDYoKSsuEzU4Ois8LxY3OTo9LDVP/EABkBAQEBAQEBAAAAAAAAAAAAAAEAAgMEBf/EACsRAAICAQMCBQQCAwAAAAAAAAABAhEDEiExQVEEE2GhsSJxkfCBwTJC8f/aAAwDAQACEQMRAD8A9SwWGw697sgHjVn7zHzZpJ99HHi9hSF7VS2ndU5m+CyaQ47AW7z443AWyZVQEtlX7pWMKNJk9KfHCratMLaKgCtoAByPSlgTcPxoujMqOq6QXXLmB1kA6x5gUDxb2v41H/KP1pnhreVVXkAAPcIpVxU/9T6BBQuSYDeuKqksQFG5OgHmaEv8PRyHXRuTqSG9zLrHhtRd46bFvAbn40owmEU3LgtO1pswhRoDopPcOh31I+NaMneW5bIJXtAAQCsK4Bie7ojyQNsh8TQ2HdlJNoq5hiyMCrCbjODlPeEFiJAI09ajRj7iMVu280AHPbE6Gd0PeG2ylqIfDW7yK0BgQGVhvrsQd1PiINQmrDD7lZHdB28FK/Cpr9hTeWeVt9Ry1SgzZuoZB7QCfWMPrv34Obb21J/tCt28cGuSZVsjLlIhiSVOgkh9vZZvdS2FCDC2yArCQT2KkgnUG2hIMcu9v46RRdnHBZt3pYBjBInKAqHU+sPW336mt2LgVQjAhwLYAjTRUJ15EZSCD02qK5bzdsRzmPeqny9ijqJxc4aCxaw5VxoV2PkQRDA+I18aDu3Rqt1RbbXWDkJIiSN0geY61YW4aWdjE5YAIkEcztrseW/SgVxCkKt8gggZXIg6zoSNBtzgcoodPkuOAO1ee33Y7S2dQjGdCYXIw2PPSR5U74XxeR3SbijUo3+1Udf/AFF8RSh+GkSbDhlkym4nnoPVbxGtBnKSN0cHQTqNh3GETAWANDJO9W653H7Fj9J+In7OGsuQS6iUJB2MjTUbU24Ox7CzmJJ7NJmSZgTM6zVTwXEnVoff/eAcxGjrs28SAD4c6smD4qGC5oGb1XUyjeR5HwNVKtiGs0DxPBm6IBA7rCSNpj9KLoHieJZAShAIR21E7RHPxqQs6PC5MlzuToOsjn50xU0h4q15MsO5loiAORP4QeXWnamp31BULcZLXivRVP8AzqfyrvFySsezfXQnrG3vP72reMtgXA+oJUDXYw6D3HWPfzrMeQMgABzXkPlDAmPhFKJkqnuow2bsY/fkaE4bDpv6hZhp/wC6sRy3onBOQiBp0WyPeRH1HxNAYJYAYe0SD7heM/H8q0gH3o1PYif7P+RKa0o9HMQDZXUT3fmqx5UTjeILbdQ5gNMQCSSNdlBrnLkVwGmuO1Exvv8ALf61pHDqCCcrAEbg/PUeVdhaBAeJ2GaMoBM6bdAOdBW+FNKOQvaKAOYAEGfrTVm7siTqOvXWo7gPfhSe+nLwXbwqEX27RtErbyZ8gGpOw1jfx+XlRWCwl0ibtwyfZSQB4Sd/lRjL3thqDJ8oj86h4Y/dj8J+XKj1IIFhfwj4VlSVlNgIcP6uKP4sQB/00prxI/dXP4G+YigOH4FgtxW9q+1yfDtA6j4AU0u2swg7GlgdWzpSPiR2/jf5GPyp6oqv486p53D8WapEyBnAif3pXWAsq/bSAwNzn/Bb60Pig0DKAxBmCYn3wYPupbh8a1pmLjJqzANpJykDviU3j1isUuwQbcslLtzK21u3o8nc3J31G3WNal4MIw9kf+mn+UUFiMfPaMRuijl7OaNtD600ywQi2g6Io+QpT2IWtibqvAy3VIJ6MNRoCBDb8wNtTXX2i1c+7fQn2HAk+U6P7iamOW5cDKChAAPjJHx9+lLMepy4iVDDsh/3wY2O3hQmQZdwDD1TmERluSdOYDesB4Elf7NA9nk0BNqe6Q8ZYnYNop6Ccp8DVgxIIQ5YzQInUfUUNg7vaWs7KBq4ImR3WKnUgaaVCFcPbvXd9/I+qvWqzeUOy5Y0tJ03KsPq31poLEANZeF5Aap7gD3f7pWgHtlWzD7shQs+skAECeY35gDQd6gjeJtsjoVcgOiAgKDsQgOx1iSPduK5xwtM7W7xUmAysBGYEkajbNp11nTpR2NvIWtgZmBCQQJBIc8xoRBnMJHjQnEsPmxTFTqEtbfxE/l86b32KtgBsGykMrdpbjQzqByhuY8D7qBw95kLG0wg+ujDunX2lO3nPL1uVMOEB8pJZ93I5gd8iI3iB7q3ew63GhoR9Sroe60RqOY0O31poArhPHtQux/3bHf/ANtzv/A0HpT9XF4HK0d1kYEd4ZonQ7HSqBjsOU0uLKnZwJHXUD6jrtzonBcUdIJLOvsupGcDwJ0uL4N8RoKvuRfsTh+0jOxMGRsPDlUy1W8DxAPDM7OkEFwxAB0jOsjsz56VYlNDFC/F3C13IToqoR77lsn6VHjH1Tl/SVGm2pjXz+tE422A6tBBYKM3JouWxG+m8bVDxBg3Zgbdskx1U/rSiCLSZkQjc9iTr0g/SguGPlDrvvB5b3Tsf4akwtwoFXp2CDTcZRP78BUeCSd4lSW05g9qo1/vT7qVwXUN4fgkbDEyRKnYwf8AZgbjwPxpNgCt1MJdRrqrdNzKuaeTmD1HcOg5mmXDmcWBrHLbfuJJobC2lUWFtsoRC3ZgAADRpj3Zp8Jovcq2G3Bce2bs29USFEayDzJMbEaedO0DEy0DwH686o7caUlssi6hAIyZsrEgGACJMbdafni7p3SQ76mchHMRoCY9YaTJrMl1Fdhz7O58x5+FDXryqxBznMyxoYGwidgCfmaDx+Nu20Nw5QJAgb6mBuaF4ljLtsW2LZsxmABsBJ5fuBXPUaSLBHe266/CguDt646R+dE4e8HysNiJHTYUJwfd/d+daQDOsrKyoBWvEsp+9ITTcnT51q76R4VZ+/Ro3CHOdTA0STuRVCwlrDOlu44Nx2vd45GLQVYhZaAdR12p7xRBbt5hYcANaWGZBMFTHdzRoJmtUZst+DxIuIHWYMxmUqdDGzAEbc6Q4s/7P+En4lv1p/hWJQFgAY1AMge8jWq9id7f/tr9B+tSFkNy8qxmYCTAkxJ6CdzUhWaW8ZjKAysQQ2wBjTcidR5T5Uo4XBUdjeK5sxVc0e0IAtvpEE7LS2A7u8JtnNllMwIOQ5ZnqBo3vBo8CFgchHyqv2eM3UB7RFYAxIlT6oOxkE79NvdVgZgASTAG5puyENl8lxcxKap/tO77QkAyVOgmA3Ou8U3cvAgiUA/6n605Kq45EH3ig24QmoWUB3CmAfdt8qKRBHGXiyx/h/zCouEr/R/M3fm71NxOzntkQTqDAMHQzz8uorjBIVsAMIMGQeUkn86u4ihbOUXG7yNmPeU6HQbjZtuYo/hV5rgYPlOUKcyiJkHlJ2jf6VA2lpz1Jn4x7tqn4QI7U+XyWsxJnGGtJcBeyxGusaa6esrCJjmRPQig8YpRzcYlSQAzJ6pAPtKZK+YzHxFScEA+zuSNC2w09lOYj5RXYYm3emWCNADbxA0JjXffWtELOF8TtrCl1B172sGST0gVJxLChmkRobrbbljvS7H8Pt924p7NnUFZjWRt0J8Kkw/bhZEEgDYaEk96RPiTp0ipMqCVZlUqApUKSARpo35g+6gH4dLMLXccalDqpiNQfeNdCPCmgYlGEDRdSDMGRoQQGB5waCx1gG6fDtT/ANMH5H61qwFYuvbf2rVzYEc/DoR4H516Bwa9eZfv0CsIgj2h1y+zVf4RbJuqjGQqK4DalSCuzdNedWoXKyxQBfvMbxUk5VCQOkvaJ+lTW7WZSzD1byxyOrhQR1oXFn74GIkW9ev3lvf4xWsVis3ZESAbwHSSrR79RWgC8NcW4qjmvZGfHKrD5GgcCYI1gMxED/jE6c+Xwru1ZKweReyR7kVfyrrCwudeQ2nca3J19xqEOwD/ANHWDOuh691DMcvKhBhoayB6qOxPkUuDrrq1ScPULhljblz/AKu2B4mlnD2vqmFW603SzC4QNCezusNwNAQvTasdR6GzhrffbKMxJCv0kj9NDVgdJJKjNJ1X3gfKZ91VH7ARcuOHbMWY5QB7okGBO9WC1w8faGuC72ZyrrIAiV67SNNIma1J7MFyG2+27C4yKXuhyFtsxjQjqw5a71H6UWzks7hu8TqT7Oo1Jomyv9HuTfC/eGbmbQajScw8t649IPVsd6Rrr17m9cGlR1XJH6K42ZtztqPfy936Uw4N61z3fU1Ty5suCPh8iPI/pVt4E4JcjYhT8ZNUH0CSob1lZWVsweZ8FT7nC+N5T/8AWf1qz+lR+6tDreTb+Bj+VBcK4CbaYftHQBIbf1iVG3SI8aecQw1u7kD3FHZuHABnUAjXwhq6N7mUhgphJ8DVexXrjwRf8q06u4hcjKpLEggQp5gxsDFVLiPHrK33RnyFYWHBGwA3iOVZRMnxjbeR/KlfB8MGwtvMsgok85nLU+JxOcTaC3RB9VxIPLTY/EVPhcStrDWrbq6EKoJZTEqNe8srE9SKWgK+bEWmysw+/VcsmI7UKYB0GmkjWrZi27j/AMLfSqwtwNZEEEHEjbxvyNvCrJiTKN5UvgkVjBlRcuEF7ZDGTqBOWRmKEqdx6x5UxwfFLv4lup2iW50nvZROZe6YzbZeVa4Rq1/bV/8A+a/rQVqwM6nKM3brrz0yaTWUtxstWKxS2xmcwJiYJ38hXYZXSQQysNCNQQfqCKWekQm2o6uPof3yrq0f6Gm/+yt+rv6o2pE1e4P3SLbsgM90ar7lMgeYANTYPDMi3MxBLEnugj2Y5k/WkWG4rcVJF0MZMLcGpEnbZjy1M08wXEM6OzrlyEgwZ2UNO3Q7VED8MslbBUzOaNRE+qPyqPF3It4jke0UfK2fzphbvW71uRDI0jUbwdRBHUUu4nYCWmFtQZIMEnXYb6xoB8KgF2MSRhhAgKsz/D9KK4XchXj2ULAHaZYAb6bcutVzFccZWUXLcBRAM6bR0138KN4HxC2yuweMyQA5g7QJ1gnyP1qtCP3FtrSXrkWywU5gT3S3LMI0+VB3+HtOYd8Ge8hAYgxMj1WnKNsu3OiMan9FVT/YH0oPh6m2cRlMd2RG0665TzrQE2AgXi0/1WWDoQRl5HWNN6bJepQmOLyrqhKqGDD+7yOqnvbzUtq9WWaR02NnEOuhy9lsddTbMHlvHKub5ZVtDl25JH98xt0mlN7BqcYr6jv/ABIOny5VvinF+zWyxDgF7xOXX2jAgbyeVPIFi4fi9ADya2gjxthtdf3pQ/D/AFQ07ElpJnTtR79TWYdfVI5vbY//ABkbAact/wDSoGxe5mFKvJMbAXTJj3GmgsZ4W8fswMSZBgeKW4+JoS1iWPYm4jI1wsAkqSsI7amYMhOXX31DgkRrSXCWMi1s7RtbjugxMc6KxTHPaaGhCTLbgwyiY9aQxE+806FyWpiVb97M8qCgZiraAkCd4iNOUSasC4Zjfcu/3WVPuwP7aazI5waS3eI2lJh7cmO6LgL6iTKcqJxvH7mFvM5C9l3VLNJOup5gez+96zJbMUWS3cs/ZbpZGe32hlZ1PeHQ9fGtekTDLhyB1geGTavMeLfypO0iwDbQkmV9Y+J5DTlS2x6dYhmBe5mGp70GPKNR8a8byyr/AB9zWtJno9xJyhdO+mUnz/7asXCbsPd931P7+Fee+jvpGt64EYyxdCkciCJB6giem3Orlhpa62UhT3jOWYg+J7p5c61CVqzdqSLD9tUEhu6QefPxHhWVU+L281yc06ASVTfnHd2rddLZaUVjhGLwouBw6q0RmtYe40+LZiROnrAa1c8Hdn1Di3B/DbtqPiVH1ovBcJm2hAytGon3mY5++i0s9iMxfQbiOpjrXV0zkDCyx/qr5/jvsB/yt+VVTimKdXdbmDdlDEApcW5Ou+V4r0S1cDCVMiqbxG594/8AE31NCSbJlQxFzAkyway39u26H4pC0RadmA+z4xmA2GdbnyeI+NNMRcGxpLi+GWHOtpCesAH4iK3p9TFnWLxF62Q121ZukEZSEYXJnuxAIJmNjTHHcTY2QTmTNvlmR5xGUdZ8BpSjA4bsJ9UGTlVrrFlA35Nl2Ox5/Fbh8e+Ixq4cJdbKGZgIaN5Y9AZHSJJ0mvjZ/E5M0nGH+K9/sKHVnFmwjM7O+VrmnrFgSpVzlOgAAHz30FYuelty4ylbRYZyywxMlpUDaVBI2MT40y9KeC32Tslu4SxaDNAuXVB1BWTAYliCZnXbnSbCcBVEyfzjhF7oAKs789fZAIiQPOuOOCcdU3v2vg6rFN8JnWI4+zhS7upjvhiYL65CC0AL3o8gfOieG+mDWy1oHkIB1Gg0AjkaYW7KMluy3EcEbSAAgKVZ95Z8477eZ67VVcXwa6Lk2hZuggA5LisPGAxkz5V6FpT2lv8AcnhyLo/wWm16QnsxbuICCQAAPGeu3u5irRwm6pwt9kiJuGOQ7ogeG1eUXxfRVzWnQAayrAHprEHnz/KrB6P8WZWZQZtOrKRpozCCdtRMab16MeWUdpHLh7lxwwH2RARINw6f8Qx7qjXFFcKz59n7pfXppry30+lcNcy4ZJgQ5PeOX2mI32rzHi3G7l2LZYgKfVB0kRuOsb165Ohsv/F+JWFYK+U5gCSGGh10g+XWuMHxPAKBLK06GU2kDkRptvXllzvOYMEcm6866sudQW+Xyrlrlygs9xvX8PdtC3avWgJAEMDtOg18DrUdrDOovk65l0g5uvQT8q8bsXXAJ5DSeX+g8aacD4/dsvKtE6ZdwfjzrSzb7oLZ6Lbvy1w/2I/6dVf0q9KWsfdWxDkA5528qsX87pdR4kOFGYFSDqRz2I8ia8r9Kr5OKuSOmh5CBHh7vGuuRdhvYntcfvAyLr5pLTmO53351jcavHutccqORJIEmefjVfBk9K7TLtJnxrg4ozRe7/p3fXDgJpcDa3IB7sEDQzB1+VVT+eLmvfaNZgmNZn6n40HJykTH/n/Whs0aGt8rcqLJgfSi8uVS75Nozaabf6e6gsZxu+7MrXrjDaCTqPFZilNhMzKqjvMRGvM7b1zfJDsCNQxB15gwfOrSNFs4L6VXFZVdiUnvZhqZ0Pe32Pyq1+lPpJh8QezBzJm1aDBABgaQRXmmH4dduAlUbuET4SCfdopPuopeH3jBCkjT5sV+oIra1IkmLluNsQVgbH960Vaxf7G81YvRvgzXcStm6QoGV2DaypO2nkZ10p/wdMJw7EI91UNllAuO2YlZa9IVROYwoE+Vc6uzSg+pXvQ/Fs2KtdmNUKuYO4Uywk6CRI161dcH6VOuOAxFvu3H1XRhBkAiNCBIJJ6E0ViOE2XhME9uwrKCqqohmdUyf1mYExtHWl3oz6P4m2xvYglLksqplN3wLNkbQakCJ2OmkVh42n6e4ptcF04rhQz5l7NwQII25iNJ2iKyq/w+5iO/2tklg7Cdgeemm0k1lWujsmiu4j0nxTYO0Dib4fPeYuHZSQEt5VlWBIBJ0rOO8RLjDgXbrBLYBLuSWLPcJJ1g6CJqs4pyMONfYePebY/KpcRdPZ2p/Da+l016tKs4WeuejGNZLFrKSO4tc4u/JJ6kmkvCOLWlS2mcZgEWOc6DnvrRuKetbWZZQePcWvDE3Vt3XUDMd5AypOgMjcdKd8D+2XsQxCZsOjKCcpJMrJAK7GfhIqocVecVe/4n+WPzr0L0JxN04fFhLtu0FxGUG4mZSSgOveBG0COu1c8z+h/0axxt7hmMt35Zltd4nQmDyhiRcKxPgNe7tQCWMSV1Wc09p3lVnmQAchjYSZO8dKIvW+IO4tnFYdS5ABUMJnaJSkvGTirDlX4gSV0IUGBH/Dj518teGxLamemOJLe/cj4n6I5lLW8qOCRkLbiBEMCYIJI13iaXXfRm4OSDzf8AQGjuHYTF4kkW8aSQGYiWXQCTH3YH/mq8739ZvYg9YvPA+DaVuOKHG56VldVfuSYnA9kozMuefVhoyxvmy7zyj31LwXBW2J7QKykaeenWPGtcM4U+IuKk3Xmd3Y7Andj4Ul4vxN8Nibtu2Wyo8ATpyPMTXSMI3Suy8zbcveF4WA7ZLl+2MoIyu0aTm0kjao4vdkHN1LjEgZbtpGOrZTqAG5zVT4V6V4i48d06MdRrCqW3nWYinlv0vup61kx111naNNaHjS5QJKXUZ2cRfDsgtqSFBJt3nUQSRor51G20VVcVh7DFiHxNkmCZtpcXvCf6sqRoelPbfpvZJhrLA6CYHMx57mubvEOFu/3qZbgXLJzLAjToNAaXq9fn5M+VB818FW/mQXCGtYrDuB+ItbM9CHUCf71Zc9HsToewZgCSWtEXB/8AWTVr4ZhcDke3ZuSjatJzkHQD3aCpb/CrLElSmZsoBXulY5yOVTyNOv6Zl+HT4+TzzEZklXVkObRSCOXQ+e9E8Hw124rG1buMqQXZVJCgnnA+W516Ve8dhb6I/ZXrh17iswddB3hFyRyNb4Ut9LIV0sp2jkunZhRInKxNoqpOg18RT5qrj3MS8M/1GuHnW7DbgRMkDUHroKU8W9GziLgudoFMAEBSduknQ08t3gJJsEFgk5LpJ7xgDLcG8760Vh4uCLYctqAhTXTT2WNelZYy2RxeJx5PMOJcGuWWglSJIEc9SBykbUH9lYctSQNx8/Crzxn0WxrX2dcPeyFZ9UxmCmBrv7qqGJUoWW4rq0+rlkjbcEiOdVPscmOuGcAsvauG42aNcy8usSKSXrFpiMobIPWE69Fj9/Gr56J+jxxOCum0xUtKQ65ZMDvZs0KDMCeY8qqeI4cqXDbZwrc1uQJiddSBGh56muml8EM/QzDh7oQYUXYObMATcUDTcHXfnz91d2PRMYh712zORBmyOQLrOSZCrziDodazAcRS2q9ndDlYJyD1Z1Aj2iT02jxozDPjLjXCi9nmY98aZs5lm1JIPOIE1VW3IxWwa3ov2eHZu0uLfeO42WHgwFykamJI70aUDxHh5w8C3ea5mUAZbZYoVn1lWYliTMmdaMwXoxcmbuJdm3MGATtOpOsaSOVOsDwpbQhNAd9SZ5c61SJCrhjwsW7Lve0+/uo1uNNRvqJE7e14UXxDgoxLB77uWE91DCDfUA6A6kyBuSacph+jA/H9IqU4aPXaB0G5obSFWAYbhiqAAXMbZjJ+J1rrE8AtXWD3AzECPXbQAzqAYXXnvRpuAaKI+bHz6VG7sdCYHQUJtiFW3VAEDQFAAHrQBtq2pNZQA/hHvn8qyrSgsrOO4CwOWbahBAXVhqQY70zGm/xrizwVmIzkFdAQBGizEdN+Vepel3o2D95b9bvSOR5wPHfzqm9mVMMCCORFEZMGju213KlsZMqsDJBzQGzRvHhttRuJrjD13era2B7lJ4rwJzcZrS5i0lpmRrJiOXnVq9FrBtYO61y2oz4lXKzmmUG+8eUe6u8XxH7NYuse72gQLqJaHXNA3IiZI6UyvXi2Dt5wQ2ZJDCDsSNDqNDXHJPp9vk7Qh9OoGwUHFYYL7F2CI2GaQJ5xJ1qvenOGf7TceTlZ7kAdQYNWjhVr+koddLq/NqA4q4dsU0ybLsAsaGczsdNhlWPE1xySUZpmopyixd/J7bPbXC06WXPwGlJMCpzs2TMFgsOq5teXuq5eijk52IAJs3ZA/hrvh2GBwhIGsLqN4I1j6+6n/ZtdkSVJJ9xV6Gj+nHl3GIEeeb57eBFVD+UOwty9YfD2couW5LNlVrjglXABjMVgbZjqJ5CvQ+DYS1bxOa3nU9mQVcgnYamANfdzqtfygcJN1cGuUwDjSdphr+hAO8xWE15n8HSpRjSKrjOCHCOc4KE2nMsfxI4UEZRBkdTTnivB73a27ZuowuI7KcsQFynUDeQ29deilsvcHaObrLfRQXMkAW7kDXXQgczFMsdxtbuPcC02S2ty2H5SzISYjQDLl31zUxt88onKt/2ynvggt5luDMyPaVSpgCYMmQSd9tK3xPg/fLm2XBLCQ3NTB5abUz4xgiLrMynJcZcp6wCvu1U6UV6Roou2UQBRlUgDq1u0xOu0liffWW3X09zae6vsMP5OrL22uDDgqbi2zDZSQCWzakAex+9qsB4vcBxAezZu9msoWQSe8qwSI/FPwrX8nJBvXp9m0Pk7gfU1JgrIz3g7BRBliYHr2Tv8vM03xZmfLIMPiLTAm7hLYITOOzLJzVYME/j+Vc2vszq8peTLGi3AwOY6euNNj1rfFBCEA5osgCB/6tsc99t6A4RehWzDdrKfHtNfPnWmjMZMWelnGfswtNZDXA/aZhcUSpXLzXQgh96SXfSg52RrbmJGVGkbamImOe9NvSZg2VFBaWvDbWFFvMegqLh3BCb2JDHK3Z2nJTWO0VmyiR0PyojGN7HV5JaefzuPfQv0ga7iDYykDLNzNKEIpE5WRhGpA0o7jXHrQxI7LCm+irkm0UKnLp3i0EMpBX1vZE9KUW+Fsb9q1dBuhrL9xmBVQzowA0AjaR1qw2MIFEIgUeAAHyr0Y5M8uSn0FGMxeKxERbFpIICXMpCidICE5iQTJJGw31rpeCWCZuWrbHqUDH4mnf2U+1pWiyjQCT+/3rWnIxQHYwNtT3UCjwVR9BUpUCp1ts3l4fv9fOjLfDQurmPPf4frWXkSFRA8OVMdxj4yB+VEfYkGryPCZ+XX9xXV3FhdLYjx5/H9KDJJPU1nU2NInfEwIQBR1O/78qFEk6T58/dU64brqen69BW7hjb4/oOVaQMiyhPE/Tz6nw/8VCLZJ51MmHmpcsaDatWANk99ZXF+1cnuWrTL1Mz74U1la3DYvnBsd9oswYLrvm+REVXfSjhFxXz95k0AJ1jw8uQpTwrir2zNttOcGvQ+D49cTa7wBOzD8658bjyed4SBOYGY08/Gu7zAbkDzNWjjfAApe4CYgnloR16+dVazikS8+dSQUt7Kx9p/wqfnFauzNFT9O8SLL23Zc5a3CajKpGkwBqwkHvTPTaDfRfiovdnYxLue0VbxaTmzZesGdB8p84P5QcavZjs7cFgVMgyBvsV0nr4UP6LYVGv4Z7oK5UtCJEEdmCD4TO1c8u0LZ6vCxU5uPo/Y9Lw+IwtrZ9Sykkg5tCDGqCBInTWq/mRmvDMxW4zMwGqtJ5gruBGu/jTXHcZw9mO4BMawffqo/OgbHpVbIOVWIkDbrAjUjmR5TXhlk6/vweuOC1cYuiPCC3ZnK5AKXFhj1QwBoIkxWuG8SW1bVReVYAk50G3nsfHwru96T2oVSOYJDD2CDJ2IO4+FY1rB39VAE815f4fzpjka+q/38BLBHjJFpfYgw2Ls/aWuG4MzggsXTKdN+7sfOJnnXXpEy32wyOcrD7RlyiJW3dKkeBgAkjxqscctLav9mjFlhTMzvy0rv01uteXC3cLcRrlpbzMikE5blxmUnmDlEkRzPSuuNa5NsvEYY4ow0vZ7muD4BMJcRe2Fy4+KTNa1lFYlFJPMw4J8TSb0lus9sXDcYqb5z97ViSY1n6mPKKj4TxZTjLWJutbtkXLBub5YR0JY+5fjNdYPBN3gWtFXZyUuExqf4SN+VdFhnb6v/h5vMjXa0WS6c2Hys4XKwiS0kZyVDbZmhj1BjnWek9iwly27XlJUJ3VZZP3aCApadQAR50G/DDZssFGhKXAqEkZUjNlEmYJmB8NqTem2MFzIyE5SFjceqiqdDqNRXmljlCVbq3Z9HB4eGaOpSTqO/wAFx9B8eO0xJQFs1tBAgkZmcmYO42I60xvWjFybc5lOjAwxL2zt1AWYnlVG4TfS0AGEE27RkabgmdPrV14FxWzZ4bbRVBvOHuZsoMZ3ZtSdZykeUiusY6nfZHnz4nD+XRA9u44dcpEW1VOWzo35E0Da4beRCFIzdpZYTpIVbmbn1YfGmmIOe1hwcugeSSoJlyBqSJ0Wh+KRlZwQYUzqm/gFMDlS9gj4e0m33/iiPA8KtuzC8TmVcQ6gHQhl7ubyIGvgeWyb064klkWgiFGurbLEnKStpA1oHWP60g77AaRQOLvk4jIHNsi1ccvO+VWZbeWZOYgCenWq96XsblvD33eWcBMu4GRVViCRMkqDB/F8ekFFs8+RyXX95PVOE45b2Is3FUx9n89iubXwII907EEnviyfVHv5fH9JqjfyYLca5kDEBbZaGE6XCJgSNwRB6RvXqFjhwXVt/n/pRqUW/ucnvQot4Z33n5j/AFPy8qYWeHKol9PD9Byoq7i0TRRr86VYnEFjEmeg/M8qvqfoQXexqrpbHv5/HlS67cLak/p/rXVnDs2g7x8BoPhuf3pTLDcHeZKkny/Xb971pJIBZaw5bwH7/f6UZbw4Xy68z5U2XhVwbr7tPnrQ2I4de/D8x+taAXXSNogdP16mohamjF4LeJ1X5j9aPt8FuRGUfEVWQpgCo8PebtIyrEgAkzvzMxEdNasH8yvGw8dRXn2P9JLqMUUIFDHW4hPWdtd9AIrcaYaW1t8pfJZbnHLqkqMkDQd0f61lK+ENiL1pbjDCDNMA3FUgeIJ0PPyIrVb1x7nPSxhe4LnM20tE+a/l+tEcOtYvDmUtqfAEn6k01AstvbsnyC/pXZwyRChUnmq2z/mUivPTR1sH4hx2+9pkfDMCRErJ/KqHiHvdq+6dxPZO0vG8+NXq9wcmMt+6vktr/wDFRfzE/wD/AKL3iYtyfeF8a0m0FI8047cK2HZjmOZRJ5aN8NY+Nc4HAtdIVWC5bFgyfCym0c6ffyi8KNjDq4uPczXFU540kEgjLGsqKrWK44HMgshIUE8+7tqD030qy3KFI7+En5eXVdepa7WFIQreuo22vWes7x1qrYi24xiYbDMi9rs1yYEDMAII1MaUHexysINwHnrm/NaGGELDMACBqGERI/iEaV5o4qdtbHvtaZacit/wuR9wXAi6C1495Wa3l9mbcyOWmlNcfhLyqRY7Mx4xAidBHQjw1ql20IUKrSBqArbHmdDvRmExl22O7nM7hpI/UfGsyxnVxlKnrTrp0MxNi8t1TeVgS4Ekg6+40P6d3mVcHkJXTHDumNPtV0RpyjSmF3iTXQguCGFxCuh2kzqT4muPSzhr3kw/Yq10oMSGCKWgvibjQYHdMEGDGmtdMTq9jz+OlKenVs/Tgq/DbcdqCZJssY6aiKKto9y4hJOSZj+LX6RUy8BxQuOXssquOzUmBqSoURMjWnTeh+PYKbYS3BJIc89hGVWERXfHOSr1ab/B4J6PwnX5GNrEE37NsaCB7pJJ+SrU/pB6A3jhsM6vb74BgsdMyg8rf50FjPRjHJOIa7bSFUG2BMAAAwxAMmOQ9o16JexbXLFkXSihFU6HL7I3JmumZLI02nsWDxWTw8WsbW/JR8X6CYlnuQ1lfVA7zHZQP93sNuW1WfCcIbsLVlrFr7tLalwz94osSYUbjlPTpRd30mwqg58TZGrGBc6mY7pk0uxfprgFJly5MGFRiNQDPeEa6HxrMYRjt/ZZfFZcruT/AAgl+F3J9e3bRVACqGA3JmTcknXc12eAC4Sly6xB0yqd5AOu+lIr/wDKXhwTksXGPU5V5AcieQFLcR/Kfdj7vD21/iZj8hFFR7Iz5uXu/ZC70n4NcN7Jh7F1rVuBmgkEyXY5joYzR/doLh/Dy9lYdTbtBgAZkm6AQAQCsrkbUkHbeTVgxXHMY9sn7bhFECVQKu+4z3XAFK+DphbdrszjQ193T7u3bNxDBMS6K0HvsJBA11nkYoRhb7jkyTnV9Bzw3i9vh2JbFYwHssRbRLeTUnILeckToBqPdtXpD8RsMJnKCJiCzn491ffPuqqcP4UQqqgS4wAVmK5V0/tFz8JmrJZ4Wmktp+EEf5oB+AHnWJVewpdyTD3EfRYQfgTW63izeyPLb8QoyxaUCICr+FP+5uZ8B8WreHt20ELlUbwI1PU8yfEzRDXUHtAnoDp8azRNhNhlA0EAeEAfvpWn4ig6/A0sxOMnmPLlQVy7NaChy3FE8fgf0rExiHn8j+lJ7VsmmOHsgamog5bq75vnHyNTq68iPjQBWazJ0AqAZBx1FeQ8X4djGUi7buWytxhb7NLdw3FOss4uqd5gEEgCvQbz3p7qpHiTXdoMxGdVEa6U6muCrueFcSxeIsvkuWr6mJGa2ZI690n61lfQdZW/MkZ0rsefdz8Tn+6B/wBxrasnR/8AGB/212wUc0HgR+ZiuTdA5/4R/wCa3YUS23HsoT/eJ/yxXWv+7I/+T/8AdDduOpPy/IVx9oHKfex/WiyM4/gLmIsPZ1WYIOwDDVTMkjp5GvLcZwS/bum0DnZSIHJpIhS5IHwIjr09Ne48920D46H8prVzG3VGqkfwg/kKzY0eZ47gmMVM5sW0GwGfMWnkIYjbxG1Jb63gO9htdphp/wCUxp4zXrb45WHfzkdGEe+NPpNBYu5hhq1xEHVjlHxOlZ1Oyo874NZa/dtWTFsuWEuGhcqzLd3Y7CJ21io+M3VsXmt9otzLpmt6rOoI1jXTxq+YLDLcz9+2RnITKwaUgQTB3mflU7+j6ndVPmKXOiPOMPjiYys2pgbjX3Gn3ozxa/Zu9qlm9iNCAsPBJ0mcpGlBcewoweMtllzWyVuBFOXQRKzByzHTnTY/yjqNrD5eQN9Y8NrE/AitKT5RNDriPpDj7uQXMKlgZ0NuTMvmGUHmB7qOu8Q4kxtm5iMJYykEqis2fUGGzkQOXdI336U7FemOKc9zCWhzGa3cuxpIM3XZZ/uigMT6UY71O3ddp7HLaGvL7lVq1vuZ0LsXnG4DGNbANy9flyxPZlF1ju5py5RGgJ0k03xnCrd4TcwuGXuhSxFoDQEbqWZTr4HboI8jsO7Nndrj3OTMxYjyJMij7Vh33DHzE/WsPc2kkek8O4bgcOhQJhc5BBy3XuEqxkggageGXeNKqGO4LZAc2ryNyCtFsrrOrXCCTy0QaRoTuPYwNwiMzAdJMH3CKJs8FUVlQldmtSK/isKwWVewSNlU3S3zthfnQCYfENuCP4YE/ATV8t8MQcqJXCDpNdEmZbKJY9H2IHcIbTWfiRoI981YeFcNu2xAfKNzESfPTXarAmHHMURaw06AEnoKqCwKyj+07MfGjLRaiRgrnK2/+E12MDc523/wn9KdiIu0NdqrnYH4VKMG/wCBveDXX2cjfT3UgQjDOfZPwNT2cI/4G9wNYQIrtbukDboB9aSCbaldYaemvzNSLi2nWfiaEVQamA8aiDxjdIgz4H/St4e+xOjEe80BNbF5uRPxrOkbLHaxbACHPxNSDHP1nzquDGMOc+6pF4kelNAWIY5vD4VlV/8AnQ/hrKzpQkAW1y18q0162PZ+Jj60LB/CP7zE1huR7SL5AfnSQV9sHsoPgT/lBrl8Y/JY8YX8yCPhQ5aedxvKQPoKgYJPqLP9th9BmNBHd3HnncQeTSfgF/OhWu5v9438Nsj53DFELfI9XKPJSf8AMV+laJY8295C/wCVZ+dVDsBXMAX/AKk+b3APlbFK8b6OWn0ZrK+ABZvm35VYTh+oH96WP/OTWdkNsx9xIHwWBRpKylv6C4cSfvT5gIB5ZgoqFfRS4p+5xFxOn3hP+QR86vVvDJuAJ61MEp0sLPOL/ofiHMveLk7ltz8zXA9Bn5x769KKDwrkJ+9KdIWUNPQ9zGYzG3OPKaLt+i6jdTVyyeNcGyvhTRFbt8LRfZA91TjCjlNPdBsPgK1vsKaITraA8/3412LY/ZpqbPX8q2EA2FRCxVj2amRJ/cUyFoczH78amTDjcCfGohauFnb5EH867XCHy8xTLL4VNbJGxjyoIW28Mf8AUfvSpu1dfaf3E/Wju1Pn51o32/Cn791VkCDHXeRf/F/rUtniF78dz/F+tGJiv7K/4R+lEJieqrQ2IIcZdj17n+BSPjP5VBeusdCQf7i//mmyYheaD5/rUoxSD2Pmf1oIrhsiultjxqxfabXNPmf1rO0sc0Hz/Wmwor8VnZHoasK/Z5Byj4mpxcw/4R8T+tWoqKubR6VwbZ6VaLmGwr+yQfBj+ZqP+asOdnI8/wDzTqRUVo4c9KyrMODWfx/Wsq1IqKKLhO4HvLN+YHyredhsxA6KAPoJ+darKaA4d15knzJP1Ndrd2AFarKiJgG8K7E86ysqI7yjnXVq2OWlbrKBJFFYQKysqIktWQdjr5VzewrASIit1lFiBzPUnwgCuRaPOB5VlZVZUToPD51N2Dc6yspI7S0o3ogWukGtVlZbokaZDMVo2wdwPhWVlRGhZHT4SPpXXZDq3x/UGt1lQm8se0R7gf0rpR1b5R9Ca1WUoGTLa6EH4/mK6NkgTH0rVZUyIe1reesrKgMLVyz1lZSRzNak1lZURo3a12njWVlRD/gnB1vWhcuFpJMZTGg0+oNarKyii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data:image/jpeg;base64,/9j/4AAQSkZJRgABAQAAAQABAAD/2wCEAAkGBhQSERUUExQWFBUWGBgaFRcYGRgfHRgcHRgeHRocHBoaHCYgGhokGhcXHy8gIycpLCwsGB4xNTAqNSYsLCkBCQoKDgwOGg8PGikkHyUsLi0sLCwpLCwqLywsMCwpLCwsLCwsLCwsLCwsLCwsLCwsLCwsLCksLCksLCwsLCwsKf/AABEIAMkA+wMBIgACEQEDEQH/xAAcAAACAwEBAQEAAAAAAAAAAAAFBgMEBwIBAAj/xABWEAACAQIEAgYFBgYNCgUFAAABAhEAAwQSITEFQQYTIlFhcQcygZGhFEJSscHRIzNicoKSFSQlNUNzk7KztNLh8BY0RFNjg5Siw9NUdKPC8RdkhKTi/8QAGwEAAwEBAQEBAAAAAAAAAAAAAgMEAQAFBgf/xAA4EQABAwIDBQYDCAEFAAAAAAABAAIRAyESMVEEQWFx8BMiMoGh0ZGxwQUUM0JScuHxogYjJGKC/9oADAMBAAIRAxEAPwALh+N8Qs6ugvp9IANOn07Wp/S7qL8P6eWWMXFa2dNoYCDHKGG/dVb5EEYFZUyBKkqd43HnTTb6NPeTtm3d8L1sGO6HEMD414W07VSoECoYleoySJUVjEYe/qjox1Oh10M+rox9xq8eHCdNPDY6eX3UBxvo/TlZuW/Gy4cfqXO0N+Rqvb4XjLP4nFqw5W7sofLLdBXbTRhXMrsqDukHzRwmY4e4BoQ8HZhy8x9wpf6S2CFA6mM0hmnQQNNRIA+PdXrdKMXYH7awpj6ayBsOYzpHPcbV5iukuFxgCveazbOjqyEzqDo6kgGYGoG5pjTdC5shZ5wjib28UCmV1TOcjEdrQggaatzHkDyp66SPdv4cN1JSVWAuogH4eVB7GDtYPFO1oJeQz1WqsAobfMDKkSO470xcCxzajrLlzLPWuVQdWZBGZQdVykAtpsNIkigvvIUrWflJRjo3ai2SHO48R6uuh5cuVZtxGybOEv2iJbDYkwZPq3AyTl29ZUM79qK0zr+rQs4AUtGZJBJneOe3iaRuLYItiMVZEjrLQ9eQWK5GXUjcsAR3xS6ZglMqGyFYfh4Ldkuw6tLghgMxO5JbQDfwFfY7htm2WKg9lbck5iHL5TIJJBAEiRoZJGkV5gsRaKqWZjbtKqPK+t2i6g9yzv4L41e6QYxMUWKZlQ6qv0oA1MchBAUeO2lOxd5JloahPRTo4+La6VSVGmYglVY66kMDMDRQDMiYGo0a/wCie0cJmsXna5bBkhQRcAB7JVRIciBOp566UD9H/SEWLRtKgk3s4jcjKFIy94Kz9U1oXFLaYgIwuZAJBhmWTI7vWiDr50mpUIcbJrGtcLLO8D6O8a9nN1JXMwM3GHqkbEAyFnw1qHB9Hst8m7cW4y3BbyhiA8jXtETlB7JJiJor0lsyr27BN10NsXGDMcueTABiTAE9wZe/RcfoxetKrXLpCOAENs5oYjNkbSATPM++hD5BJsgewjK6PY7gQW5l69FUmV7YZbZMH1tOsjXfXbc602dGbViy5urds58o60O4nrQWQ7TCASQF7+c0o8L6KMcWyq3yi2AoZtSFzIdCQMpYaT5g8qYOFdFz1zZj2bZCNAXWAToJ01PM7GdZrC4tMi61rZzU3H+kKO2YOCvWDMB9EFTMFSTLT6uoHuqhbxOFudaGhdYQjMZAUmMyj1y2QExtVs8Ps2etL5hkuyNGICgiQdOz6x5mSAfCh3H8DZlXt9apOoQoQc42JHce7QaanWKTMkymuYYzS/jMQQSoOYQAsqQBrImTyA0FeWcRkZtCAVE5YUhlkz4DtD9Uiq4xA5EZnJLaiMwbchvdrG00RZDclcmbq8h9Y9oB1BG2hMga7RPKjaI3KQQTCgw+PAK50k5gSQO2siZUsYzbx56CnXoxxPD2i7ZWctliSkiBBG8DU8qWR0axN/rWa2ciNcmQBlIEvJnlP6WmtUOHXiphHzG5qhXdNoMHQaxoeU1kEXRCAZTf0w4hhrti4wslWUKHZWAJTOuZDA1BH2VQ6E4ZL3W2mRi/VIQSSFXKSrLoZgxHjrNVb+PuXkW3cEi9u2UBYt9piOcTl056aiuBjhbu3pZ1YuzKoHrEouYQAJJzHTSPbWl5iD1uTHEZgfFGcdiDcxlzIILdUljL6pdgolmiQUCrMfR7tavW8QMIWtC4bjg5Sh0BLKJubaDWACSIGlKPRvHdViFeH7RYm4e1lEZcwQyIExG5JE6SDqC4LC37Y7KXEMzcmcxj57etm12aiAxX3oWyRMKpj7PW4LFXAAFey7kFSWLKhA1YwIy7Ad0RWVPjAtpEug3SwkHM0q7DbTZYkaDTxrbeOADC4mAIGHeBy/FnTyrHr3DVfhy3yTmFwLEAjKmUkyQYOw9uvdVL6fdHWqG7irnAcWrKLRJDBtlMgKCAd9TqJ20k7Crdy7BIN9LZBIytdYEQdJAMCRB9tRYyUwOFvaLcdyEyj8JlhjDMB6uaTETJ37ibdHbg+aVkA5cy6SJ7t9dakfTLc1gBiAgt0y1sflr9daBw3Y+ys9Y/hLf5y/XWgcLnLrvpNfO/6gHeaeC9Cl4Sr1cXbQYQwDDuIB+uu6+r5Zri0y0wmKh+wtseoDb/ADGIHu2+FAuOdGrejOlu7JiSgVx457ZU02UO4yeyv532Gvd+yttru2htNzpB15IH5LJOPdFIebYdUaBGrwe+dDHMTtprV84rE4NTa+UJdTIECsrEwQQPWTMschMeNN3EeICxZa4UZxzCjbxPh7Kzni/TY3HJVEBHfqVjw9pr7U6XKnawmTa6tYPi2IW2beQm20g5ZcQw0hDOWAfAmKqXMJetvaa0DoAWZgFIO2Xt6HLGhjXSgd/pPdf57keeUe4a0W4TjOHqs4lrty4QZC5sokagSNSO+d6IMedwHr7IXCmBckrq1w1redUjWYJu29de4mJjTbkJiK9ucOu9XkW2GJiWFy2YEGVADbEke1RtrQfi1uwzZsK75MrEq66qQJBDZRIPwodaxLDn9Vb2dTUfA+64Npb59FovRDgDsoW4BZhX7TBiSzFtRkYCRm0JJiNBT7fwD9Qts4m2qpAUm3bEHKRoSSM0SdvZWD2+KXk1VyI/xypg4R01xYdUzZ51htdh40irTqwSY65p9MU5gErYMFbw1pAge0ANyCupOrGSZJJkknepcfxhbOEu3LYS7GYrKllzQNDGg5H271n3D/S0VMXbIPKVMH7fqpjw3pRwr2rlsMbZuBpDrI1WN1Mx7KRTaWmXCEyp3mw26BJ6QMThBrg7MuSc5ViWPiS3hGndU/BOP38TjCSHJJNw2rRy9o21SY3YBQNCRt40t4zA4i+0dct5V9T8IpO0A5TDA6DlTD0d6zBYi1btqjX3RhGs+rInTfcaaQo86qcGkW9FF3gYITDfu3LbP13Wu9xlUDKIJF2YHKSgmdoB7qGdMr7rbRwrBmc53OgBKkAb+qNY8jzOpPH8ZuG0rXbbrdDBpC6E5TsDrOu1ALvHTcwJDWwSrq0KAqwHGcAb7mDv+MqIZ+aqfGHDqEt2sStq4o0iTlJUEGSQSo5EzvFcPibiGbdwItw8pnsyYI7iWHPxqTjVhVchgBcByEbEmJAjcLHPxqPg1vK5LZCpzAkbrMideWwqoWEledhjNM+IxLDDvdNwkjKt1cx7QyQhIGjQVI39UnTQUI6OcPvW71tmWBAy6aEaAnYiD4g7HartnBLctWyxyHrEnUlWhoBZTpmUnyy5jrNVTxxeqNoHLEsplyeycsKOWk6n2zSyTEAJwIgEpl41jVsvhr4FoKj3OyhJzh1KsBpvMe2gzscRcvBbidq5cuh7ubNoigITGTMIZh35ZMxU4xP7SsXiA9rD3rTuGBLgLcAeOUQw0866wyseFs7BT12e6zsJzOXDEDWAVAIGk6bVjBAvyTnDGfJQ9C3t2XOe4rlrKmDrGa7cLKQBIMBT7RvTLYwfa6zCubFwz2ZBDAciNiPDXloJpc4dhrd1sViLVo3A7BE/IUQcw0n186iOSDvmvuit8nMxhVtkkiNSupZVnRuyD2SBQvmZQ4i2Gi40TovFrr2MTauWzbcWLpMa22AQjSTKHUaCRSPeYLwi3mnKb10AifXOTKD+TlFw+YWn35QnyW9czxabDvlzCCMwgDtSRy7PfWeYrhWJuWGtAOLOHcubRWGzOQtvP33CGWEGwkmCwFX0DLLoagh9kT4lh3XhuBJGUG4o3kscrHMe5QOyF8Se6tA4mPwh1Gy/zRSZxsfuVwwf7Rf5jU48Y/HN+j/NFOcLJTTdfnfhPSZ2cSW0MgyNCNRpHhTDZ9LN20T283erW1/9pB+NDMN0bthgflNlROogifCTFDMV0eHyxUU9YrHXLMKZ2YxoKlq7Ps9Y98Aqhpqhtlo/D/TCCJuWhpvlYj/lYH66ZML6QcKw7Re3+cs/zZrNr/RUhTltZie4T7pFeYboBiHskhClwtpqOyPEFwNo99ePV+yNifcW5FPBdothwfHsPd/F3rbHuDCfcdaj468IvifsrNrfo2xbm1lewoS1lZmiWfO0kga7GJnkKZOG9BL6rFzGIv0QikgeMM3+PhU9D7KpbPWbWY+Y3ei43EGy9x/Sqzhl7bdo7IurH7h51n/SDpcl9pNlBy7RLGNfox31omG9FeFzFrl+7dc6kkqJ9y/bRWz0BwKfMJ82b7K9o1Z/uFjQ1t9/JYSvEUG1hD/uvvJNSpjLZ9bDfqi4p9kNHwNb0vRXAj+CHuc10/RbARraX/mre16xLpHTViPDsBhXJHXXLEqVi6mZddPXWCP1KOD0TErnW51iHZrZVga0m/0W4b85FH6Tj7aothMHgXtthkeXcK4S+wUD6TqzZSoE6kcq41KhydHXJEA0mI+n1WbYnonataP18d4VY99WuC8Jsi6vVi6Wg6tljbXatZx97BXPWu2ge8Ov2nWhOC6O4cszYe6jExIUqQYnkG035e6lPFUsIJJ80TXMDgbDyWOX7APPnOoqt8mltCPYfGnjE+jPEqSQq3hPzXA+DR9dBLnA7ti+C1i8q5SGkEDX8oSI2qlpIGaFxB3JfbCuoJWdztU3COlGKt3VCXtVbs5pOWDoRRbBYG2tq4He2twg5DmOhg9yzvRfA8BwrYZXuMHcq3zuzIJGhgMJEQKF9drPEJ3LG0nP8Nl9iPSW+ZBjEV4JOZDvKlTMCRodso2q/wD5R4W9ZuLYjMQotiVBAzAtmJMExpm7gKW8T0Tsknq3uWz7HG3sI37zQ+/0PfdClw94OQ/EAfE0sdi64dB66zRtY+8x11omDjPDOrxV4lldASFZjKnMMxIcDWBAnzFV+HXT1iZQSWZRoCx747++hWGOLwysZugAbMCynTUTqCK03g3RvFKy3nw4JWCotQpYEd+gGjGdDuaYQTlccFJUowblKvFLhw7EoQS75OqBkA69nv1zCdtwYqz0e6sC5buWDctgkMYIOZfnNJERqYnfYTU/EOh92/bZsLYvnK9zMGZIZwcrQQ0lww31n20W4GtvFKLaqrEyrWmLBpCQ+Y6HNIJ3391M7MgJSrW+Pp1Jsm0TbIe22jaA6EnUkCSCNN5G+4q3x65+xgwMqLim4jxEotsMWY8yGQwD591HelfRy/ZsplsQi6M6nMROUa66yRO25O2lIIztibiqMzMuViNdlBciNvVPsmgp0iLZdfymY7rSsBcReGqcKpV8q54BjKSQQJMyNp8zrUPRzgxspcN9lvB1JUr2jBUiGj1JgiNtPDVl4c1rqUVEUABZNogkADZl379xQjo2pttfCW1zZpUjSZUwIMHcbaetU75khNEEhecexTMcNbw6Q1xwy2zBVTbBMkdwJz5dpQUe4c+HNvqXUpzbPrmacxZmMHOW7UmNdjVDgrm9xZmdQrWbAUiPnOZJ565RE+dOOJ4elwQyg93ePI7iraTDhkJNVwxQUs8c6K9ZYs2rMZbLZlBJ2iBB9vPTxqfi7zeYweXI/RFXf2Lu2dbLyPoNt7//AI86jPG3GjYd5G8bezQ0wu3FLA3i6/M9rjrpkFsBd48IA5iJ86vYXpViR6i+1WvD+bcFC8VwtrbqtxSpAJjTvEbUwcIsP1LdWJY3IAiZ7INZWcGCwmVTQaXAkkwFGOlONPzG/WxP/dr39nsafmH33/8AuV3iGxS7q48Smnvy1RPH76tGYabyo+6l/wC7ua319kWOkMy5X8HxfGPcW3IVm+kbvcTsX8KKvw3GmD1yiO7rR7+1UtuyBxC2PyQf/TNJvEsZcLwXdtDEsx3HnyNIa+pVIwECwOWsp1VrKQ7wJ803Hh+LPrXrZ/lB/Nda6HB8TyuKJ3MXG+Fy4wHmK96O8HtXGAuoH7EnMDv3zypZ4pYOHxnVLmETEMwDAnsGAdwInkSDyog2s7J/+ISjUpjNvqrmLu4kXjaDhmBgRbTXSeYr04HHf/KWvuo29n90/wBP/pUi9JbrfK74zGBccASe/Qb7UVKo+oQ0R4Qcv6R12tpCYOeqNtgsZ9ID+SH2V4OHY3lcPsZfspRzEHevbF0giJ3FUmnUjMfD+VH2zD+U/H+EcxrYi2WD3XkCT2jrpI50HXi14a5ifMA/WKcOmFiLtwfkD+ZSgbAOskSBtXUXh7A4jcj2hhY6GlEsH0uxSLKudCBoWXcE/MYd1F8J6VsUmjPcP6YPwuK310q2UIRo+km/k33mqVxu0TTcDXSEgvc0C600elZXgX7Nt5A9e0Nj422H82uk6T8Ouam0iEa9g5QfPMiwPEGazbG/M/MWvMKNH/MJ+IpZ2djgjG0PaVsAx2DuKvV3cp37QzgnzUk6RvPnUXyc/Na008luBTtGi3F7uU1jpFMvQth1xzk5FQkjMQNwBt51PU2KmASnU9qc44Vot3CXVBY27q6bhSRpzBSRRBeK42ygbPcFsxBJJXU6anbTlS/h8TbBm1de2d+yf7lJ/Wona4tiII61LgYardTcdxzK0+1qi7Bo8JhUkneFJb6UYi3AR2tDfshIk76FfDelcdN7xxWc27bXifxuXKxgaElCpmBTIcSGUg4ZPOw0e9FZgfcKqPh8OxXMxsuoCgPanadZBDA67Qa1jXsmb6XXGDBHnZFk9MOLUDPh0fb1cwOnvpMwvF8Mbt57jXluXCTmYBgpLS05SCZk8pBAPfTMvA2ufiL2HZhrBYgxH0WWaWsX0SvZ7hKpJBzHrrfaJMjKGK6AaaU+k98d8n4+6Coxs9wCE/cP6R8OvIAbi23AADo8EwNyt0LB0GgPOrnEm6u2by37V9F2ZpDidBqNT740rKMZ0Uu2kyOrKQNXK3CpkSI6tWGkx7K94LwkKuZcWUu6gKsqdI11gkb8hzonhjrn5FLaCDHXXmtR4HeuYdLl8K5uuOsY3U0cGAoDCCBqN53JprPTFbTZMQjWzlUl1lk7Q02GYe6sqw3SXiFpOr663ftmOxcUjnIgrqNQOdHrXHjivwlxRZuHICodCIUwCM0aHzNG0luRSqjJ3LUOH8TtXhmtXFuD8kg+8bj21ZrPhwQ/JrHUgBy9w5py7jTtAg8hzir1vhvFQAOvGg+d1ZPtMa1S15IuFMWgHNfmvA4gEIC2uo1OvrLFNlu4VwDspKsLoggwfVA5UEtcHNvC4a+chF43su+YdW4UzyMyIjuoyf3tc/7YfUKRtWbf3BX7N+E/l9FHwnpHiTdVGxF0LBnYxA0gMPhVXHcSuLiTccrcfQSVEMI00Hs9oqtgLFy45yDMYJjwG5mRXvEbRRsjQHUkMN4PdMn66eSJhRgGZTs/75W/zB/RtSliLM3rQ75n3zTZd/fO3/Fj+jal3Da4i0QDMxrz0I0rzNmOX7R9V6u1iQOaeuBWgFJ2JG3gBA+330sdJ8MDxKxLBPwcyQSJDMQIHft7acsKUthndgFCsSY2UDvG+nKknpVj7d3G2GttnGQAkT3seY8RVjc1A64RUfvoPzv+lS5xXhPW4m9kthm61gSWjWSe8UxKP3V/S/6VC8djgl9kWMzYrtDmVYMPdpUdAnG2P0BXbX4PNK2NwHVyGVZmOff51escFZWk20IHcfGOZrnjDzdM6an4Hxppw6hUbnMecFqvc4wvObmq3TS1N9lBALKoBPitJXEuH3bAt5wPwglCDMjb653p56Yg/KoG/wCCj4UM6ccJurhcLfuXEZXZ0RQhBtgKGInMZBLH/Gw7J+E3kqNt8SXr/Dbtlb1u4hV1dQ47iM07SN4qjw8A3FJAPrSPJaaeK4e5ca6U0hXd806qFzHznl50JxnCThsQls5SeqV5WY7dkON+cNrymmsfiaSp3NhzRyVe5ehUEL6g1Kgnc8zUVq/qxgaI/IeHhRmx0evX+0losiiJDKugUsYkaxrVHGYDqlaAdU5+Ohiua5pFlxkOjqy64Yj3FLKEOXMSpCkwoljEbAb0V4TbDX30C5rKNGwHaQ1N0MwDBTmQgPhcY4JiGUWyJEGYz2wNY1mocGrdaQqlpwstt2VVQzMZI0AHn3TQPbMgJtGqWkP0hXuO4ZluryDi2RH5oBHgZHxq1aCFLhYxcV7kEGNiYET4edVLt3rLljUEZU0Hfm1MeNDsTh5N5yRpdcEebGp20+0EEws2iqQA4byiVzihW2s3O0Ssr+dqTtB3mrdrj9xUUk6MTzJGhjadBAmg/GMMoNs8yi5t+SiPdUqrCWjE/gwef0jRhjYBC11RzZ5qxdvJeuo/W9UTlARUEEliFmBDZjPjpS90gxdy1cOW4853DHM2sEcp86JrYIu2SFJE2NQDGjuSfISPeKF9ILZe+0bC687aS3j5GjpSKkTaEdSDTJ3ypuHdNMXZZUS8YOXcA7gH7avD0j3Hh7tiy5U7gZSQwMjmIIFD+HcDt3LT3mvC21o2B1ZBJfMVViI2ygzB7qppwtOta1nlSyhX2Db68499UFjDuUge8WlOPBOPYbFPkWxfttBbsXVjTfRhHPaKaLGCw8dpr6EEasg+tRB91IvRDhE4trdsEnI3wuQTtoNKIYfiOIHVjK0sTJBOrBm7In80CkPYBcZKmm+bOzT9b6RNaw1hLBS49lmlSwBdTtAO+kDkdNKkuemDEKSGwagjkXaf5lI+F45cuMiXE9e4EIZVMaqGBkbwxpsweDBQakdwzHQDQDfurabnNEJNcMBn5LNscf3M4b54r431FXMOgPDyCYBvb693gCap48fuZw7yxP8AWRRLhdrNglETN4zH5vfS9qMFp/7BVbOJpOHBVuDYUIzMLtsfgrussNchj5nfFDTw/M8tftSWJJJeTJn6G9EL2Gkx1N2Pz19/4uuVwC/6u8I/KT+zVBqNN7KQU3C0FMV4fumn8X/02oRgz+HtaGRn2H5J5c++i97981/i/wDpGo8Apu4jCNmDk2yGIBlYDDK0iQwiJ5iIkV5VHFALf0j6r1NqiyZ8BiSyEZSCEfNI09U0n9LSPlOEka9Quv6Rj4Ein84HJbZgNTbce3L/AI99InTm2y4vCXLazltW91ldyCCIqylijvxN8lA/grYH7qfpH+ioWuDt3eJk/hJtu5aEVlJk/lg8+6iiH90/0yP/AEzUWAe0mLul1klrh7UZZLctJmFHOp9ns8fsCs2u7RzQPj2CsoZm4pL6A2x/3KKXGtnUC6J/IUDfb1jprVLjrW7jwEvEZ57IEAe0TGtFHxNmY+TZhOjKHjU7gE1cTZecAZVbph/ng8rdSekMfuXw/wDjbv8ARpUfS5wuMBIzAC2SsxIHKRt51L6RXB4XgSBH4e+IzZohFAEnfQClbH+E3kq9u8XXFQ2MHNvE6kftR2Hjtp9dBOlv+eWv/K4f+qLTnxTDqvWqGXs8OgnvYJqPPl8aSulR/bdjxweG/qorqBnEUmp+UJ16DXF6kKTrFzTTbq/OdqT+lWGCu+VVRCrZCuXUZhuF2op0T4oqYhbRBJNu40wY0sMdw35PdQDiPFlvq0KVC2yBvrLA7F218ooKTMNxvMon3f8AFN/RZAMPZYkfvdjV3/2lyN/Pz8DQ/hSRdv7fvbc+KAVe6M4pLeEs57gQNgsYgzGCSbrAKIBkkmI8DVXhZjEXezm/c49md9F0mqDmfNA3L4IfgLBD2D82UA27+8VSuqxe7bWYN52IEawT/fRmzmm12coFxTEjTfuqHD8Fm9eJgHNcZWaQNCTppqTsB50lj2hxO5ZUa8sFrrnpFg4tpc7wqjX8ju9lE8LdRcLaVmAzZNOe/LntNDekYd1sqqllAB0E7ovd5mpLmBDLYbWQqAjKTEMecQK2mbCeKKq0iUVwmJWzhiRJYlbI7TgKrqSTAYBieqjX2zpCxwcg8R1AP+d7/wARcovxW6y4cRt8oschsbd+dYoJwI/t9f8A8r+gejpjvTwROPdI4hTcO4VnwuLu5A2RsPLRqob1teQMifOq1rBIzYIFUh8hcaQ04i4pnvJAUeyr3DcVGBxKg9rrsGxWDBXK2/IiQBFVrEk4EwPmf1q7tTB7JThn5o10Lu5MVeuqozJh7zJsY/Dxp3dkkad5oxgXL2cI5iWv5z4Fix92tUuhptrjbhPZt9Tc31gfKtJ0M1Nh7AAw85hlOoEQBLfGlucAiLTdSDD5sUkwD8qB7Mc2tD++tmwrDIsyxgSSBJ8dIHwrE0uFczQezcdt9dChXXyE15xTGXeuuRfvgZ2gC40DXYQdBR03pVUYQgicOa/g+FWk9a4L6rOwLYsASeVOvDuheLwiBD8mhiSC1/LO07p5e+l/o3b04F+c/wDXfjWypjRbt/Kbx9YACJARTGmpiSRq3PTkKHaG0y09qLC+/wCiZRqPZ4CkZeGYj/7T/iV/s10eG4juwv8AxKfdTu3S6wNzyJ3U7b8+VTr0gskCNZMD1d4mN941rzC77NAmR/l7qjtto4+nssvvdGMT8pF+LBMRlGIta9kjcnxq+vDsR/4fD/8AFWfurUEykKQu+uw5iqPGL6p1csEBJJ0OoAGkqCRqRtV1TZqGHE4WA1It8Utu01ScIPoPZZ3iOEYlkKizYQkEBhibMg94kVOnDr8R8ns/8RY++nVL7dnKwdHdu1tAyyFzuJImdd9Iq9wpsyvmg5XYAwNvzh63npS27NQfYN9Tz1ROr1WiSfl7LLbfRTENiev/AAKnMTlN+0fm5dw1E34Pii6sGtBRugv2obfU6T7jyrSrKgz2QIJGw5VL1Q7h7qq+6U3RIFhG/wB0k7XUG/5eyzsYHEfRs/y6V6cBiO6xr/t0rQ+rHcPcK4v4dWUqRodDy+I2ofuNL9I9fdd98qa/L2WF+kLohiLdt8TdVVWFTR1PIgaUq4+2P2Ew3/nMR/RW6170uXG/Y27beDla0Q3Mgl4kRoezyrH+IfvJhv8AzmI/ordPY0NENsFj3ufd90GRowp8Lg+qr3TW6VvYZhv8iwn9ABVK2h+RMf8Aaj6qt9OfWwnjgcJ/Rx9lDTuTzKyrYDkER6O3D+yNscuoun/9e591LvDsQSl06aW5GnjTJwO2RxS144e7/V7tLXB7c2r/AC/B/wB/2UtsdmDy+aaSe0I5/JFeL41hg8AwiSl/l3X2on0K4mz3b9y72smEcQNOyGQAaee9BeMsPkOA12XEA+H4cn7atdC7oHykEgF8OyjbUm5b0HeYn3U5zRhNtUtriTnomH9n7Re3bXDtmdgF/Cc/dRhsKxJJsCTv+FpV4Rgz8tsAmYzv7l0+Jp/qMsaMgqmFx8SEtgz/AKjaB+MGw2ri6oRRmsNvAAcE6knkPOjNL3TDEQiKOec+4AfW1YANEZyzXAtjEIVCsoXEW5BIJ0s3ZjTvbY91DcVwq3h+I2RaYsGtYhySdZNm4Dt+bU/RHiC57lo+vnD+wIyGTtMsKk47gnuY+1lJUC3eBYFZH446TO+x8KpbAMcFI6SPNL+AXsYoeOE+pq5wx7HDjPzrf9avTVVrbriIzQlwJmWd4TSR4EmJoSCTYMmYdY8JBJj21rbgeSx0if8A0m3obiyMTie12sjhJgj8crQAZGwJp+6N4Vr2EtXbjdt1zGFtgakxAyaaRWZ9FMZ1FnFXYk9XlWe9p+3LWx8Nw4tWLVvbJbRdfBQPsoKqNiXumDdRZIVjNwONVTksfRH0hrQ3H9AsZcuvcVgquxYKS0iTMGBE68qn6d3gz2wCpAWN92YnTTnCg+6taa8JOnM1zJAkIKtzBWG9D7l03eDq6BUVvwLAjtg4oliROkPpGlbBxh4wFslDc/F9kAEnnsff7Kyfo/h267o/2TC9Zm0On7afetZ4pazcPtwJOW2QJI5d4IO086Xt0di/kVlEGRzS3iV1OW2e1mBi2DrlBYyeTAlY01nnvNhl3lGJz2yJkFQwyjnugME+B3ioFwoKzqGnQdc39vu+yu1sPAjrJMQOufbnrn5amvgyRET18V6cLQcCJtWvzF/m1JisQttGdzCopLHwGprjCqAlsdygD9WueJYbrbLpIGZSATsDykcxIFfozD3ARovGIuhWC6QXbjduwq2+7MxdQdswyZCe9Q2niRFMCjTSgOCwOrZ0YdvPrmhTMntzlZZ1Ea94o5aOn1eW1E0nescBuXtob+ZqSo7XPzqSmtSyvq8ava8atXBZ76X5+R3YE64bTv7d2RuOXjWN8SwV1uG2WlEsnE3gtkT2GFtMzZ2YkgiOzy1rZPS//mV7zw38+7WaYkAcIw8j/Sr/ADj+Dt91ILonreqmskA9ZJZTCt8igEaPJ1kb+HiRVTHF73V5zrbtpbXRvVTbcUZwl3NYbQCGiDqOVD8fiSq6FZ8AKnpOMuHEp9VjYB4Lrj11rV9bitDZRBHLdSPIiffVbgqg28R+ZPuDH7Ks9JkBdPzB9ZqDo3bzC8s7pE+xqxp/44PL5rD+ORz+SFfKCwCnUDYHlJ1+OtGuCHKCwHPT2VNhOh+b+FA/QP8Aao5g+i+RQDcnfZY+2qKhEJVBwm656IubmOuMf4O1lHmWH99PFJ+E4KLVw5HdcwJfKYza6fWamxPD1MSzGWAMufEnn4VM6CVU0wmdr6jdlHmRSp0mvK90QwKpbPqkHUmY9yipcRgbQQwq7qPeR9k1LjVVbFwqqjsnkKEBaXcEu9BWnEXW8APif7NMfEMQRjrMc1vztyW98ZpJ4Bxf5OjMQTmZBpE7MedF8T0wsvdS71TqbaFVUFY7QYNPP1WMRz37qpLSXKNrwGoY90nFKs8kj9QffXHC+Ho1uG2JQnXnr99OeAwGBa0mIaFdh2BcudoRKqIDAE6d3OpT0k4ZYP4PIQgOYW7UmdANSBJmedA2RAjT0RPgyZ19VFgOA2Uw7dmVYsRmM6gAD4ii1uynWaLmhe4mTP16fGuMD0ut3lz27OhkTcjNI02g6e2u34xddtCBGyqNf8ad1A4SbprJDRCG8dwxy4VcuUBwXzAAEhdBrz9Y+cVtD4MSdefcaxnpR0dxmJsoq2rh7YPaDAaA+Hj3VtVrqwqjMdABt3CnMs1JfOJIvC8GBdwGnqgx/Kuabbdk3cMtsCHTIrq3IhR3ciDIPOsR4P6Vmt3w922XRT2EBHYGugOXWS0602t6csMzZxZxCMFg5TZ1EzrmU7Up9DGwscLEQmVKwcQQepJTfd6JsTIyDTaB9v1VJhujLIBCKSOYyj4DlFJ6+m/Dn/xQ/Rwx+wVMvpsw/wBLE/yVg/U4rzHfYmzkR3/iPZb95fqFpq6BB4R8KkQ1lWL9M1nslGuNB1zWkGkeFwydfCvbPpltsYl/5EH6rleyDhEAFTQDvC1Tq1kGBM1LWaJ6XLUSS4jU/tdvsu11/wDWTDyIffn1DfH8LpRYuBQlvELQsJoXn6ZjygVZzVnPD/SxhmBLXltktIDWrhMQB8xyNY76tp6VMIf9IQf7m999EHWyWFnFPc1yxpLX0n4M/wClWv5K999et6RcI6kDGWV5SEugie4nnFbj4LMHFD/S1eBwV8gzBsAkciHuSPMd1ZTxHEH9hsMSf9LxH9HbrRvSR0rweI4ebGHvIxLpAE6AHtHtb798mkDNhThLWFuXXOS89zMiqAxuKq5NSSsFTrQZZpoO4IFhP8zuH8qfitA7rE1o1vhNhFCLbcqTJFxwZ5kaKPhV2xZRPUt2k/NRZ95E1Mx2EutmZTnjEAJyEJJ49gbl1rfVoznLByqW56bDTc1a4DwK/aFw3LRTNEZoHfymedM9zGImY3LgWTzYCYA5ad5ofd6TYaQqtmMz2QT6vaOp02BoQHdng61REt7TH1orOAwTL6zIPAFm+pY+NEykrA7t9qU8R6Qk+ZaY+LED4D76lw3Sa5dXMIQHSAAdgJ1M85prmuPiSmYWnuZpgOC7UnuA8dyfdrX1zDqIzGIM6wORHPwY0u3MW7bux/SI+AgVEqDeB/jxoMITZcd6Ynxljm4bY6SdjI9WocTxhMhCqzaHcADY/SP2UDuY1F9Z1Htqpe47a2BZp0MCNOcTzow1CY3lLNvEShXxBnxAI+ommLgfRF79rrO3BmAqbgflHTU+FB8aLIQi0jzI7TsCY7gAAKqWMfcT1Ljr+azD6jVJuLKTI3T/AGOhq5UdxDIFlmJgQZ3kKK++X4DDMSLiExGW0obnO6jLP6VIb8RusZd2fuzktHlmmuLdgsZOtDg1KLGNwTxb6UJfuC1hsO7u5MZrgt+JOh0HP1hWwcAxBtYayHCpc6tBcyx6wUZtV9Yzz1msK4D0bdnDIwU+En7Ip64f0QOhuPcfzYx8KW4huSpptc7MLTF4j/iY/vrr5V4Clnh3CVtxAijC2/D40vEdU7s+CxC56Or86PaPtYf+2oR0CxQ2CHycfaK0CzeDLJvWrTd1zrBPiGVCvsJFK3TLiFxSltbytIJJsPIPIAkGZ30IFEKjylPpUm6pKuWyrFG3UkH2GDXukEyBHIkT7pk+6rNngl+8wC221OjMGA8yxFED6PLoUs9xJ5AAmfaYj47U7G0ZlS9k43AsggxC/SFSW7yGQxkHuIn41cudCb3envP3VyOiF9TIye8/dW426oMLtFWItAHL1k7dorGu+1SG+veKnXgWIWcyI0ggdo6HvERr56VFhuC3A4a7bzqAeyGAkwcuvdmgnwFdiGq3CV6uLX6Q99dfKFPzl99Uh0bv/Q+K/fXv+TWI/wBWfev31uJuqyDorhxC/SHvrw4ofSHvqkejeI/1R+H31DfwuTssIK71sjcsgokLwPzh765N4KQZGhBGvcf7q54RwnrQzGcoIAjmTJ7uQHxFGLfARH4saCBnP9o/ZQF4BhGGzdcWel9691hUKuW2SuUEmcyjnvoTQ3FYjFuCXdwvdOUe6mnhPR25lIgSZkqCYHtAFTYvA4W2Pw962O9S+Y/q2/tpcwbBMAkJavcHL27XWPBAadJJk6DfuipOE9H4ctlcgCBIImRB105GitzpnhLci2ly4e/RB9rUNxXpDu/wSW7XiFk/rPP1VoDyIXEtF/5Rm10VzIQttEkQSATHt/vqq3CLeGt5TirIInRtT5ZUJNKGO47fvfjLrv4FjHu2qmoohTO9Yaom3siF3jt08wvkB9tVWxTP61xvbNeW8MzmFUnwAovguiF+583KPGjlrUAD35SUHFn8sfH7qkt4Qn56+8/dTtw/0dD+EYnwGlM/D+iFq36tseca++lurAJzdlec7LNcL0UvXNiD7T91E7Xo8xDbsvvP3VqmH4UByq/awEcqUazlS3ZWb1mOB9FZJ/CXPYo+001cM9H+HtfMznvYz8NqbreFqe3YoC9xzKc2jTbkEPw3C1UQAAO4Vdt4YCpLjqo7RAr5bjN6q5fFvu3/AMb0IajLwLLtbVe51+kP8e2ureEB9Y5z47e775qxmA0zKI5ZgI9nKtEbroS474CzRcNc7viK7Fi53EeMj76Im4fKql/iCLu/urBOiWcA/MVH1NzvPvFWVwxIGYzQfEdIkXYM1D73TK6B+DtwOUiY9lFhJSHvbuJTO2CFRnAjupLudPcUD6qn/dn76h/+oGNH8FbP+7f+1Rdk5JxhOz8NB5UC4PihfxGItdXlFkxM79ojUctpoSPSPigNcOh/Rf765t+ku6pJ+TWgWMsRmBJ8TOp86IU3aIcY1TovDAOVdDhwpRX0o3OeGX9dvurtfSv34b/1P/4oeyfotxtTd+xopJ6edGsn7YU9liFde4xAYeBiD4+dX7fpYt/Ow7Ac4cH4ZRQDpb05OLUW0Tq7YMmTJY8pjQAd1Exjwclj3NIQzgfSfEYIlsPd6ssAG0UzBkaMCKLt6VuIne+s9/U2Pr6ulRbDHYVKME3dVVkkSrnE+lGJvz1t92nlMD3LAoVVk4Q1cwfR69d9S2x8Y099ZIC2HOKFhKkW3Tpw70bXG1uMF8Bqfupq4b6P7FuCUznvb7qW6sAns2V7s7LMMDwhrphVZvzRNN/COg2xe3+s32CtCw3ClQQqgDwAH1VdTCeFTurOOStZszG3KXsD0cRBooHkKLWeGAcqJJYHdU62qUZVIgKlbwAqxbw3hVhbXhXrQvrMB/j4Vi0kC65FqpAvsqqmNLH8EM35RMD38/0QalXBFtbjlvBZA/tH4eVMwkZpJqA5L1sWoMCXb6IH193t0rrq7jesRbXuWCff6o/5qkTIogZQByH3VD+yQbS2puHvGijzbb2Ca4Anwj4rHFo8R8grGHwSrsNe8yT7+XkK7N0TC9o8wOXmdh9dV/kzt+MbT6C6D2nc/V4VYVQBAAAHKtOEZmSsGN3hEBeqhPrmPyVkD2tufZA8KlW8BoAAByqvexYQAsYnQATJPcANSfAV8t++RK2hHLM2vtCqQPea7E92SwimzxXKXk6g6RnPcJb6hFSLgl5YeJ5tlHwEmq9vjrHS1ZJ7p2+2PdUqjF3NytsHw1H2/ChMpFl3d4cCNVtqPBR9ZofiLeEX1yrkciSfgNPhV9OjWb8bdd55HT+74VZt8Iw9kSVVRyLER720oZA3roS92H0tYWR+aAPhX3+Td190t2h7zTPb4guyK1zuyJp+s2Vfca6zXm0C27fixLt7hlA95rpOi6AlhOgKH8YWfw2+qvn6KYS36wRT3H1vYNW+FM/7FZh27lx/AHKvuSJ9pNWMPw22nqoF8gKKTvKyBok650etN6ll28Yyj3vr/wAtcf5Bq+4RB3Bcx97QP+WnvIK+6sd9dJXYQki36OMKNSmc/lH7BA+FWrfQbDja0o9lN2QeNehK3EVmFqUn6H2R8wamK6HQXDc7eY+dM0y8dwk+2pglbJXQEv4bojhl2sqPMA0QThaDZQPZRA19nrJWqoMCvdXS4NP8TVnPXxcVy2Soxhl8K+OFXuqJ8aBsJPhVG7xEuSqyxG4TX3tsvvmiDVhedVffKO6q1/HqPCdu8+QGp9gqMYC42rsE8AZP6x+we2rGGwSqdI13OsnzO59pre6OK7E7VVzduPsMg7239ig/WR5V3bwK8+2e86+4aAe721cuXlQaxprrAj2/fQ69xhn0tKW/KMhfYd2/REeNaATlZYXamVaZgq7gD2/fVH9lywy21zjbMdE/W+d+jPnXNvhpczdM67EaexNvaxJopawarqIOm+5rpa3iuklD7eAJ9c5h3RCD9Hn+kTRK2xGgCgeAPuqVooVd4qCctkdawMTPYU9xYbn8lZPeBQFzqllrYZdXb2KyAswUAcyY+sQKhs4x70CymUc7jD4quk/nNA7s1S4Po6WIfEMXI1AiFU+C6gH8oy3iKN2goEJt3/43PjRtpgZrXV3HJUsHwZLRzPL3DzOrHwG2ngIHhRLK3co85+6o+sj1dTzP3n7K915u3sA+6nKcpUXG2QYzBiOVuWPuTQe2pxfuNolrKPpXGj/lST7yKqcB/FL5UVtVIWgGFQDIlQjCOfXvMPC2Ao/WMt8a7tcOtKZCDN9I9pv1mk1Nzrob12Sxehq9LV8K9bauhdK5zV6blcPXJrYWLvMK9muE391TGtXLkGvp91eiobtcAule3hzB1HdzHdXSvPP+6uahP4x/ZWwslTyO+ormIFfHah+M5edcFxKmv8QAEzA7zAHvqtmuXfVUkfSaVX6sx90eNUMT/nNj9Kmy1sfM/UKN8MhY3vIQnB9PwjFx9EaL+qNT+kTV1GyjKiQB4AfUKtXPV9311Xxexpcl2aKIyUWIxaoCXIEbmBA8yaG3uNM/4tYX6bAhfYIzP8B40P47+Ow38Z9lGrPr+w/XTsIaJQSSYVa1wzOc11i8bAiAPJNh5mT40TWwANNPtr5K7fl5UhzyUYAXvW+XntyqjjuMIjZdXuESETVo7zrCr+UxAqy+w8xSr0f3xf8AH/dRU2B2a5zoRuxw27iPxrZbZ+YhOU/nNobnkIXzpgwuBS0AFGoEDQaDw5KKls/dX1n535xp2VkrO68dm7x5cv7z51zlufk++pU3ru56prgVxUNrP9FQO8H6hUoHfl9pM1YfaguJ9c+dc50LgF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data:image/jpeg;base64,/9j/4AAQSkZJRgABAQAAAQABAAD/2wCEAAkGBhQSERUUExQWFBUWGBgaFRcYGRgfHRgcHRgeHRocHBoaHCYgGhokGhcXHy8gIycpLCwsGB4xNTAqNSYsLCkBCQoKDgwOGg8PGikkHyUsLi0sLCwpLCwqLywsMCwpLCwsLCwsLCwsLCwsLCwsLCwsLCwsLCksLCksLCwsLCwsKf/AABEIAMkA+wMBIgACEQEDEQH/xAAcAAACAwEBAQEAAAAAAAAAAAAFBgMEBwIBAAj/xABWEAACAQIEAgYFBgYNCgUFAAABAhEAAwQSITEFQQYTIlFhcQcygZGhFEJSscHRIzNicoKSFSQlNUNzk7KztNLh8BY0RFNjg5Siw9NUdKPC8RdkhKTi/8QAGwEAAwEBAQEBAAAAAAAAAAAAAgMEAQAFBgf/xAA4EQABAwIDBQYDCAEFAAAAAAABAAIRAyESMVEEQWFx8BMiMoGh0ZGxwQUUM0JScuHxogYjJGKC/9oADAMBAAIRAxEAPwALh+N8Qs6ugvp9IANOn07Wp/S7qL8P6eWWMXFa2dNoYCDHKGG/dVb5EEYFZUyBKkqd43HnTTb6NPeTtm3d8L1sGO6HEMD414W07VSoECoYleoySJUVjEYe/qjox1Oh10M+rox9xq8eHCdNPDY6eX3UBxvo/TlZuW/Gy4cfqXO0N+Rqvb4XjLP4nFqw5W7sofLLdBXbTRhXMrsqDukHzRwmY4e4BoQ8HZhy8x9wpf6S2CFA6mM0hmnQQNNRIA+PdXrdKMXYH7awpj6ayBsOYzpHPcbV5iukuFxgCveazbOjqyEzqDo6kgGYGoG5pjTdC5shZ5wjib28UCmV1TOcjEdrQggaatzHkDyp66SPdv4cN1JSVWAuogH4eVB7GDtYPFO1oJeQz1WqsAobfMDKkSO470xcCxzajrLlzLPWuVQdWZBGZQdVykAtpsNIkigvvIUrWflJRjo3ai2SHO48R6uuh5cuVZtxGybOEv2iJbDYkwZPq3AyTl29ZUM79qK0zr+rQs4AUtGZJBJneOe3iaRuLYItiMVZEjrLQ9eQWK5GXUjcsAR3xS6ZglMqGyFYfh4Ldkuw6tLghgMxO5JbQDfwFfY7htm2WKg9lbck5iHL5TIJJBAEiRoZJGkV5gsRaKqWZjbtKqPK+t2i6g9yzv4L41e6QYxMUWKZlQ6qv0oA1MchBAUeO2lOxd5JloahPRTo4+La6VSVGmYglVY66kMDMDRQDMiYGo0a/wCie0cJmsXna5bBkhQRcAB7JVRIciBOp566UD9H/SEWLRtKgk3s4jcjKFIy94Kz9U1oXFLaYgIwuZAJBhmWTI7vWiDr50mpUIcbJrGtcLLO8D6O8a9nN1JXMwM3GHqkbEAyFnw1qHB9Hst8m7cW4y3BbyhiA8jXtETlB7JJiJor0lsyr27BN10NsXGDMcueTABiTAE9wZe/RcfoxetKrXLpCOAENs5oYjNkbSATPM++hD5BJsgewjK6PY7gQW5l69FUmV7YZbZMH1tOsjXfXbc602dGbViy5urds58o60O4nrQWQ7TCASQF7+c0o8L6KMcWyq3yi2AoZtSFzIdCQMpYaT5g8qYOFdFz1zZj2bZCNAXWAToJ01PM7GdZrC4tMi61rZzU3H+kKO2YOCvWDMB9EFTMFSTLT6uoHuqhbxOFudaGhdYQjMZAUmMyj1y2QExtVs8Ps2etL5hkuyNGICgiQdOz6x5mSAfCh3H8DZlXt9apOoQoQc42JHce7QaanWKTMkymuYYzS/jMQQSoOYQAsqQBrImTyA0FeWcRkZtCAVE5YUhlkz4DtD9Uiq4xA5EZnJLaiMwbchvdrG00RZDclcmbq8h9Y9oB1BG2hMga7RPKjaI3KQQTCgw+PAK50k5gSQO2siZUsYzbx56CnXoxxPD2i7ZWctliSkiBBG8DU8qWR0axN/rWa2ciNcmQBlIEvJnlP6WmtUOHXiphHzG5qhXdNoMHQaxoeU1kEXRCAZTf0w4hhrti4wslWUKHZWAJTOuZDA1BH2VQ6E4ZL3W2mRi/VIQSSFXKSrLoZgxHjrNVb+PuXkW3cEi9u2UBYt9piOcTl056aiuBjhbu3pZ1YuzKoHrEouYQAJJzHTSPbWl5iD1uTHEZgfFGcdiDcxlzIILdUljL6pdgolmiQUCrMfR7tavW8QMIWtC4bjg5Sh0BLKJubaDWACSIGlKPRvHdViFeH7RYm4e1lEZcwQyIExG5JE6SDqC4LC37Y7KXEMzcmcxj57etm12aiAxX3oWyRMKpj7PW4LFXAAFey7kFSWLKhA1YwIy7Ad0RWVPjAtpEug3SwkHM0q7DbTZYkaDTxrbeOADC4mAIGHeBy/FnTyrHr3DVfhy3yTmFwLEAjKmUkyQYOw9uvdVL6fdHWqG7irnAcWrKLRJDBtlMgKCAd9TqJ20k7Crdy7BIN9LZBIytdYEQdJAMCRB9tRYyUwOFvaLcdyEyj8JlhjDMB6uaTETJ37ibdHbg+aVkA5cy6SJ7t9dakfTLc1gBiAgt0y1sflr9daBw3Y+ys9Y/hLf5y/XWgcLnLrvpNfO/6gHeaeC9Cl4Sr1cXbQYQwDDuIB+uu6+r5Zri0y0wmKh+wtseoDb/ADGIHu2+FAuOdGrejOlu7JiSgVx457ZU02UO4yeyv532Gvd+yttru2htNzpB15IH5LJOPdFIebYdUaBGrwe+dDHMTtprV84rE4NTa+UJdTIECsrEwQQPWTMschMeNN3EeICxZa4UZxzCjbxPh7Kzni/TY3HJVEBHfqVjw9pr7U6XKnawmTa6tYPi2IW2beQm20g5ZcQw0hDOWAfAmKqXMJetvaa0DoAWZgFIO2Xt6HLGhjXSgd/pPdf57keeUe4a0W4TjOHqs4lrty4QZC5sokagSNSO+d6IMedwHr7IXCmBckrq1w1redUjWYJu29de4mJjTbkJiK9ucOu9XkW2GJiWFy2YEGVADbEke1RtrQfi1uwzZsK75MrEq66qQJBDZRIPwodaxLDn9Vb2dTUfA+64Npb59FovRDgDsoW4BZhX7TBiSzFtRkYCRm0JJiNBT7fwD9Qts4m2qpAUm3bEHKRoSSM0SdvZWD2+KXk1VyI/xypg4R01xYdUzZ51htdh40irTqwSY65p9MU5gErYMFbw1pAge0ANyCupOrGSZJJkknepcfxhbOEu3LYS7GYrKllzQNDGg5H271n3D/S0VMXbIPKVMH7fqpjw3pRwr2rlsMbZuBpDrI1WN1Mx7KRTaWmXCEyp3mw26BJ6QMThBrg7MuSc5ViWPiS3hGndU/BOP38TjCSHJJNw2rRy9o21SY3YBQNCRt40t4zA4i+0dct5V9T8IpO0A5TDA6DlTD0d6zBYi1btqjX3RhGs+rInTfcaaQo86qcGkW9FF3gYITDfu3LbP13Wu9xlUDKIJF2YHKSgmdoB7qGdMr7rbRwrBmc53OgBKkAb+qNY8jzOpPH8ZuG0rXbbrdDBpC6E5TsDrOu1ALvHTcwJDWwSrq0KAqwHGcAb7mDv+MqIZ+aqfGHDqEt2sStq4o0iTlJUEGSQSo5EzvFcPibiGbdwItw8pnsyYI7iWHPxqTjVhVchgBcByEbEmJAjcLHPxqPg1vK5LZCpzAkbrMideWwqoWEledhjNM+IxLDDvdNwkjKt1cx7QyQhIGjQVI39UnTQUI6OcPvW71tmWBAy6aEaAnYiD4g7HartnBLctWyxyHrEnUlWhoBZTpmUnyy5jrNVTxxeqNoHLEsplyeycsKOWk6n2zSyTEAJwIgEpl41jVsvhr4FoKj3OyhJzh1KsBpvMe2gzscRcvBbidq5cuh7ubNoigITGTMIZh35ZMxU4xP7SsXiA9rD3rTuGBLgLcAeOUQw0866wyseFs7BT12e6zsJzOXDEDWAVAIGk6bVjBAvyTnDGfJQ9C3t2XOe4rlrKmDrGa7cLKQBIMBT7RvTLYwfa6zCubFwz2ZBDAciNiPDXloJpc4dhrd1sViLVo3A7BE/IUQcw0n186iOSDvmvuit8nMxhVtkkiNSupZVnRuyD2SBQvmZQ4i2Gi40TovFrr2MTauWzbcWLpMa22AQjSTKHUaCRSPeYLwi3mnKb10AifXOTKD+TlFw+YWn35QnyW9czxabDvlzCCMwgDtSRy7PfWeYrhWJuWGtAOLOHcubRWGzOQtvP33CGWEGwkmCwFX0DLLoagh9kT4lh3XhuBJGUG4o3kscrHMe5QOyF8Se6tA4mPwh1Gy/zRSZxsfuVwwf7Rf5jU48Y/HN+j/NFOcLJTTdfnfhPSZ2cSW0MgyNCNRpHhTDZ9LN20T283erW1/9pB+NDMN0bthgflNlROogifCTFDMV0eHyxUU9YrHXLMKZ2YxoKlq7Ps9Y98Aqhpqhtlo/D/TCCJuWhpvlYj/lYH66ZML6QcKw7Re3+cs/zZrNr/RUhTltZie4T7pFeYboBiHskhClwtpqOyPEFwNo99ePV+yNifcW5FPBdothwfHsPd/F3rbHuDCfcdaj468IvifsrNrfo2xbm1lewoS1lZmiWfO0kga7GJnkKZOG9BL6rFzGIv0QikgeMM3+PhU9D7KpbPWbWY+Y3ei43EGy9x/Sqzhl7bdo7IurH7h51n/SDpcl9pNlBy7RLGNfox31omG9FeFzFrl+7dc6kkqJ9y/bRWz0BwKfMJ82b7K9o1Z/uFjQ1t9/JYSvEUG1hD/uvvJNSpjLZ9bDfqi4p9kNHwNb0vRXAj+CHuc10/RbARraX/mre16xLpHTViPDsBhXJHXXLEqVi6mZddPXWCP1KOD0TErnW51iHZrZVga0m/0W4b85FH6Tj7aothMHgXtthkeXcK4S+wUD6TqzZSoE6kcq41KhydHXJEA0mI+n1WbYnonataP18d4VY99WuC8Jsi6vVi6Wg6tljbXatZx97BXPWu2ge8Ov2nWhOC6O4cszYe6jExIUqQYnkG035e6lPFUsIJJ80TXMDgbDyWOX7APPnOoqt8mltCPYfGnjE+jPEqSQq3hPzXA+DR9dBLnA7ti+C1i8q5SGkEDX8oSI2qlpIGaFxB3JfbCuoJWdztU3COlGKt3VCXtVbs5pOWDoRRbBYG2tq4He2twg5DmOhg9yzvRfA8BwrYZXuMHcq3zuzIJGhgMJEQKF9drPEJ3LG0nP8Nl9iPSW+ZBjEV4JOZDvKlTMCRodso2q/wD5R4W9ZuLYjMQotiVBAzAtmJMExpm7gKW8T0Tsknq3uWz7HG3sI37zQ+/0PfdClw94OQ/EAfE0sdi64dB66zRtY+8x11omDjPDOrxV4lldASFZjKnMMxIcDWBAnzFV+HXT1iZQSWZRoCx747++hWGOLwysZugAbMCynTUTqCK03g3RvFKy3nw4JWCotQpYEd+gGjGdDuaYQTlccFJUowblKvFLhw7EoQS75OqBkA69nv1zCdtwYqz0e6sC5buWDctgkMYIOZfnNJERqYnfYTU/EOh92/bZsLYvnK9zMGZIZwcrQQ0lww31n20W4GtvFKLaqrEyrWmLBpCQ+Y6HNIJ3391M7MgJSrW+Pp1Jsm0TbIe22jaA6EnUkCSCNN5G+4q3x65+xgwMqLim4jxEotsMWY8yGQwD591HelfRy/ZsplsQi6M6nMROUa66yRO25O2lIIztibiqMzMuViNdlBciNvVPsmgp0iLZdfymY7rSsBcReGqcKpV8q54BjKSQQJMyNp8zrUPRzgxspcN9lvB1JUr2jBUiGj1JgiNtPDVl4c1rqUVEUABZNogkADZl379xQjo2pttfCW1zZpUjSZUwIMHcbaetU75khNEEhecexTMcNbw6Q1xwy2zBVTbBMkdwJz5dpQUe4c+HNvqXUpzbPrmacxZmMHOW7UmNdjVDgrm9xZmdQrWbAUiPnOZJ565RE+dOOJ4elwQyg93ePI7iraTDhkJNVwxQUs8c6K9ZYs2rMZbLZlBJ2iBB9vPTxqfi7zeYweXI/RFXf2Lu2dbLyPoNt7//AI86jPG3GjYd5G8bezQ0wu3FLA3i6/M9rjrpkFsBd48IA5iJ86vYXpViR6i+1WvD+bcFC8VwtrbqtxSpAJjTvEbUwcIsP1LdWJY3IAiZ7INZWcGCwmVTQaXAkkwFGOlONPzG/WxP/dr39nsafmH33/8AuV3iGxS7q48Smnvy1RPH76tGYabyo+6l/wC7ua319kWOkMy5X8HxfGPcW3IVm+kbvcTsX8KKvw3GmD1yiO7rR7+1UtuyBxC2PyQf/TNJvEsZcLwXdtDEsx3HnyNIa+pVIwECwOWsp1VrKQ7wJ803Hh+LPrXrZ/lB/Nda6HB8TyuKJ3MXG+Fy4wHmK96O8HtXGAuoH7EnMDv3zypZ4pYOHxnVLmETEMwDAnsGAdwInkSDyog2s7J/+ISjUpjNvqrmLu4kXjaDhmBgRbTXSeYr04HHf/KWvuo29n90/wBP/pUi9JbrfK74zGBccASe/Qb7UVKo+oQ0R4Qcv6R12tpCYOeqNtgsZ9ID+SH2V4OHY3lcPsZfspRzEHevbF0giJ3FUmnUjMfD+VH2zD+U/H+EcxrYi2WD3XkCT2jrpI50HXi14a5ifMA/WKcOmFiLtwfkD+ZSgbAOskSBtXUXh7A4jcj2hhY6GlEsH0uxSLKudCBoWXcE/MYd1F8J6VsUmjPcP6YPwuK310q2UIRo+km/k33mqVxu0TTcDXSEgvc0C600elZXgX7Nt5A9e0Nj422H82uk6T8Ouam0iEa9g5QfPMiwPEGazbG/M/MWvMKNH/MJ+IpZ2djgjG0PaVsAx2DuKvV3cp37QzgnzUk6RvPnUXyc/Na008luBTtGi3F7uU1jpFMvQth1xzk5FQkjMQNwBt51PU2KmASnU9qc44Vot3CXVBY27q6bhSRpzBSRRBeK42ygbPcFsxBJJXU6anbTlS/h8TbBm1de2d+yf7lJ/Wona4tiII61LgYardTcdxzK0+1qi7Bo8JhUkneFJb6UYi3AR2tDfshIk76FfDelcdN7xxWc27bXifxuXKxgaElCpmBTIcSGUg4ZPOw0e9FZgfcKqPh8OxXMxsuoCgPanadZBDA67Qa1jXsmb6XXGDBHnZFk9MOLUDPh0fb1cwOnvpMwvF8Mbt57jXluXCTmYBgpLS05SCZk8pBAPfTMvA2ufiL2HZhrBYgxH0WWaWsX0SvZ7hKpJBzHrrfaJMjKGK6AaaU+k98d8n4+6Coxs9wCE/cP6R8OvIAbi23AADo8EwNyt0LB0GgPOrnEm6u2by37V9F2ZpDidBqNT740rKMZ0Uu2kyOrKQNXK3CpkSI6tWGkx7K94LwkKuZcWUu6gKsqdI11gkb8hzonhjrn5FLaCDHXXmtR4HeuYdLl8K5uuOsY3U0cGAoDCCBqN53JprPTFbTZMQjWzlUl1lk7Q02GYe6sqw3SXiFpOr663ftmOxcUjnIgrqNQOdHrXHjivwlxRZuHICodCIUwCM0aHzNG0luRSqjJ3LUOH8TtXhmtXFuD8kg+8bj21ZrPhwQ/JrHUgBy9w5py7jTtAg8hzir1vhvFQAOvGg+d1ZPtMa1S15IuFMWgHNfmvA4gEIC2uo1OvrLFNlu4VwDspKsLoggwfVA5UEtcHNvC4a+chF43su+YdW4UzyMyIjuoyf3tc/7YfUKRtWbf3BX7N+E/l9FHwnpHiTdVGxF0LBnYxA0gMPhVXHcSuLiTccrcfQSVEMI00Hs9oqtgLFy45yDMYJjwG5mRXvEbRRsjQHUkMN4PdMn66eSJhRgGZTs/75W/zB/RtSliLM3rQ75n3zTZd/fO3/Fj+jal3Da4i0QDMxrz0I0rzNmOX7R9V6u1iQOaeuBWgFJ2JG3gBA+330sdJ8MDxKxLBPwcyQSJDMQIHft7acsKUthndgFCsSY2UDvG+nKknpVj7d3G2GttnGQAkT3seY8RVjc1A64RUfvoPzv+lS5xXhPW4m9kthm61gSWjWSe8UxKP3V/S/6VC8djgl9kWMzYrtDmVYMPdpUdAnG2P0BXbX4PNK2NwHVyGVZmOff51escFZWk20IHcfGOZrnjDzdM6an4Hxppw6hUbnMecFqvc4wvObmq3TS1N9lBALKoBPitJXEuH3bAt5wPwglCDMjb653p56Yg/KoG/wCCj4UM6ccJurhcLfuXEZXZ0RQhBtgKGInMZBLH/Gw7J+E3kqNt8SXr/Dbtlb1u4hV1dQ47iM07SN4qjw8A3FJAPrSPJaaeK4e5ca6U0hXd806qFzHznl50JxnCThsQls5SeqV5WY7dkON+cNrymmsfiaSp3NhzRyVe5ehUEL6g1Kgnc8zUVq/qxgaI/IeHhRmx0evX+0losiiJDKugUsYkaxrVHGYDqlaAdU5+Ohiua5pFlxkOjqy64Yj3FLKEOXMSpCkwoljEbAb0V4TbDX30C5rKNGwHaQ1N0MwDBTmQgPhcY4JiGUWyJEGYz2wNY1mocGrdaQqlpwstt2VVQzMZI0AHn3TQPbMgJtGqWkP0hXuO4ZluryDi2RH5oBHgZHxq1aCFLhYxcV7kEGNiYET4edVLt3rLljUEZU0Hfm1MeNDsTh5N5yRpdcEebGp20+0EEws2iqQA4byiVzihW2s3O0Ssr+dqTtB3mrdrj9xUUk6MTzJGhjadBAmg/GMMoNs8yi5t+SiPdUqrCWjE/gwef0jRhjYBC11RzZ5qxdvJeuo/W9UTlARUEEliFmBDZjPjpS90gxdy1cOW4853DHM2sEcp86JrYIu2SFJE2NQDGjuSfISPeKF9ILZe+0bC687aS3j5GjpSKkTaEdSDTJ3ypuHdNMXZZUS8YOXcA7gH7avD0j3Hh7tiy5U7gZSQwMjmIIFD+HcDt3LT3mvC21o2B1ZBJfMVViI2ygzB7qppwtOta1nlSyhX2Db68499UFjDuUge8WlOPBOPYbFPkWxfttBbsXVjTfRhHPaKaLGCw8dpr6EEasg+tRB91IvRDhE4trdsEnI3wuQTtoNKIYfiOIHVjK0sTJBOrBm7In80CkPYBcZKmm+bOzT9b6RNaw1hLBS49lmlSwBdTtAO+kDkdNKkuemDEKSGwagjkXaf5lI+F45cuMiXE9e4EIZVMaqGBkbwxpsweDBQakdwzHQDQDfurabnNEJNcMBn5LNscf3M4b54r431FXMOgPDyCYBvb693gCap48fuZw7yxP8AWRRLhdrNglETN4zH5vfS9qMFp/7BVbOJpOHBVuDYUIzMLtsfgrussNchj5nfFDTw/M8tftSWJJJeTJn6G9EL2Gkx1N2Pz19/4uuVwC/6u8I/KT+zVBqNN7KQU3C0FMV4fumn8X/02oRgz+HtaGRn2H5J5c++i97981/i/wDpGo8Apu4jCNmDk2yGIBlYDDK0iQwiJ5iIkV5VHFALf0j6r1NqiyZ8BiSyEZSCEfNI09U0n9LSPlOEka9Quv6Rj4Ein84HJbZgNTbce3L/AI99InTm2y4vCXLazltW91ldyCCIqylijvxN8lA/grYH7qfpH+ioWuDt3eJk/hJtu5aEVlJk/lg8+6iiH90/0yP/AEzUWAe0mLul1klrh7UZZLctJmFHOp9ns8fsCs2u7RzQPj2CsoZm4pL6A2x/3KKXGtnUC6J/IUDfb1jprVLjrW7jwEvEZ57IEAe0TGtFHxNmY+TZhOjKHjU7gE1cTZecAZVbph/ng8rdSekMfuXw/wDjbv8ARpUfS5wuMBIzAC2SsxIHKRt51L6RXB4XgSBH4e+IzZohFAEnfQClbH+E3kq9u8XXFQ2MHNvE6kftR2Hjtp9dBOlv+eWv/K4f+qLTnxTDqvWqGXs8OgnvYJqPPl8aSulR/bdjxweG/qorqBnEUmp+UJ16DXF6kKTrFzTTbq/OdqT+lWGCu+VVRCrZCuXUZhuF2op0T4oqYhbRBJNu40wY0sMdw35PdQDiPFlvq0KVC2yBvrLA7F218ooKTMNxvMon3f8AFN/RZAMPZYkfvdjV3/2lyN/Pz8DQ/hSRdv7fvbc+KAVe6M4pLeEs57gQNgsYgzGCSbrAKIBkkmI8DVXhZjEXezm/c49md9F0mqDmfNA3L4IfgLBD2D82UA27+8VSuqxe7bWYN52IEawT/fRmzmm12coFxTEjTfuqHD8Fm9eJgHNcZWaQNCTppqTsB50lj2hxO5ZUa8sFrrnpFg4tpc7wqjX8ju9lE8LdRcLaVmAzZNOe/LntNDekYd1sqqllAB0E7ovd5mpLmBDLYbWQqAjKTEMecQK2mbCeKKq0iUVwmJWzhiRJYlbI7TgKrqSTAYBieqjX2zpCxwcg8R1AP+d7/wARcovxW6y4cRt8oschsbd+dYoJwI/t9f8A8r+gejpjvTwROPdI4hTcO4VnwuLu5A2RsPLRqob1teQMifOq1rBIzYIFUh8hcaQ04i4pnvJAUeyr3DcVGBxKg9rrsGxWDBXK2/IiQBFVrEk4EwPmf1q7tTB7JThn5o10Lu5MVeuqozJh7zJsY/Dxp3dkkad5oxgXL2cI5iWv5z4Fix92tUuhptrjbhPZt9Tc31gfKtJ0M1Nh7AAw85hlOoEQBLfGlucAiLTdSDD5sUkwD8qB7Mc2tD++tmwrDIsyxgSSBJ8dIHwrE0uFczQezcdt9dChXXyE15xTGXeuuRfvgZ2gC40DXYQdBR03pVUYQgicOa/g+FWk9a4L6rOwLYsASeVOvDuheLwiBD8mhiSC1/LO07p5e+l/o3b04F+c/wDXfjWypjRbt/Kbx9YACJARTGmpiSRq3PTkKHaG0y09qLC+/wCiZRqPZ4CkZeGYj/7T/iV/s10eG4juwv8AxKfdTu3S6wNzyJ3U7b8+VTr0gskCNZMD1d4mN941rzC77NAmR/l7qjtto4+nssvvdGMT8pF+LBMRlGIta9kjcnxq+vDsR/4fD/8AFWfurUEykKQu+uw5iqPGL6p1csEBJJ0OoAGkqCRqRtV1TZqGHE4WA1It8Utu01ScIPoPZZ3iOEYlkKizYQkEBhibMg94kVOnDr8R8ns/8RY++nVL7dnKwdHdu1tAyyFzuJImdd9Iq9wpsyvmg5XYAwNvzh63npS27NQfYN9Tz1ROr1WiSfl7LLbfRTENiev/AAKnMTlN+0fm5dw1E34Pii6sGtBRugv2obfU6T7jyrSrKgz2QIJGw5VL1Q7h7qq+6U3RIFhG/wB0k7XUG/5eyzsYHEfRs/y6V6cBiO6xr/t0rQ+rHcPcK4v4dWUqRodDy+I2ofuNL9I9fdd98qa/L2WF+kLohiLdt8TdVVWFTR1PIgaUq4+2P2Ew3/nMR/RW6170uXG/Y27beDla0Q3Mgl4kRoezyrH+IfvJhv8AzmI/ordPY0NENsFj3ufd90GRowp8Lg+qr3TW6VvYZhv8iwn9ABVK2h+RMf8Aaj6qt9OfWwnjgcJ/Rx9lDTuTzKyrYDkER6O3D+yNscuoun/9e591LvDsQSl06aW5GnjTJwO2RxS144e7/V7tLXB7c2r/AC/B/wB/2UtsdmDy+aaSe0I5/JFeL41hg8AwiSl/l3X2on0K4mz3b9y72smEcQNOyGQAaee9BeMsPkOA12XEA+H4cn7atdC7oHykEgF8OyjbUm5b0HeYn3U5zRhNtUtriTnomH9n7Re3bXDtmdgF/Cc/dRhsKxJJsCTv+FpV4Rgz8tsAmYzv7l0+Jp/qMsaMgqmFx8SEtgz/AKjaB+MGw2ri6oRRmsNvAAcE6knkPOjNL3TDEQiKOec+4AfW1YANEZyzXAtjEIVCsoXEW5BIJ0s3ZjTvbY91DcVwq3h+I2RaYsGtYhySdZNm4Dt+bU/RHiC57lo+vnD+wIyGTtMsKk47gnuY+1lJUC3eBYFZH446TO+x8KpbAMcFI6SPNL+AXsYoeOE+pq5wx7HDjPzrf9avTVVrbriIzQlwJmWd4TSR4EmJoSCTYMmYdY8JBJj21rbgeSx0if8A0m3obiyMTie12sjhJgj8crQAZGwJp+6N4Vr2EtXbjdt1zGFtgakxAyaaRWZ9FMZ1FnFXYk9XlWe9p+3LWx8Nw4tWLVvbJbRdfBQPsoKqNiXumDdRZIVjNwONVTksfRH0hrQ3H9AsZcuvcVgquxYKS0iTMGBE68qn6d3gz2wCpAWN92YnTTnCg+6taa8JOnM1zJAkIKtzBWG9D7l03eDq6BUVvwLAjtg4oliROkPpGlbBxh4wFslDc/F9kAEnnsff7Kyfo/h267o/2TC9Zm0On7afetZ4pazcPtwJOW2QJI5d4IO086Xt0di/kVlEGRzS3iV1OW2e1mBi2DrlBYyeTAlY01nnvNhl3lGJz2yJkFQwyjnugME+B3ioFwoKzqGnQdc39vu+yu1sPAjrJMQOufbnrn5amvgyRET18V6cLQcCJtWvzF/m1JisQttGdzCopLHwGprjCqAlsdygD9WueJYbrbLpIGZSATsDykcxIFfozD3ARovGIuhWC6QXbjduwq2+7MxdQdswyZCe9Q2niRFMCjTSgOCwOrZ0YdvPrmhTMntzlZZ1Ea94o5aOn1eW1E0nescBuXtob+ZqSo7XPzqSmtSyvq8ava8atXBZ76X5+R3YE64bTv7d2RuOXjWN8SwV1uG2WlEsnE3gtkT2GFtMzZ2YkgiOzy1rZPS//mV7zw38+7WaYkAcIw8j/Sr/ADj+Dt91ILonreqmskA9ZJZTCt8igEaPJ1kb+HiRVTHF73V5zrbtpbXRvVTbcUZwl3NYbQCGiDqOVD8fiSq6FZ8AKnpOMuHEp9VjYB4Lrj11rV9bitDZRBHLdSPIiffVbgqg28R+ZPuDH7Ks9JkBdPzB9ZqDo3bzC8s7pE+xqxp/44PL5rD+ORz+SFfKCwCnUDYHlJ1+OtGuCHKCwHPT2VNhOh+b+FA/QP8Aao5g+i+RQDcnfZY+2qKhEJVBwm656IubmOuMf4O1lHmWH99PFJ+E4KLVw5HdcwJfKYza6fWamxPD1MSzGWAMufEnn4VM6CVU0wmdr6jdlHmRSp0mvK90QwKpbPqkHUmY9yipcRgbQQwq7qPeR9k1LjVVbFwqqjsnkKEBaXcEu9BWnEXW8APif7NMfEMQRjrMc1vztyW98ZpJ4Bxf5OjMQTmZBpE7MedF8T0wsvdS71TqbaFVUFY7QYNPP1WMRz37qpLSXKNrwGoY90nFKs8kj9QffXHC+Ho1uG2JQnXnr99OeAwGBa0mIaFdh2BcudoRKqIDAE6d3OpT0k4ZYP4PIQgOYW7UmdANSBJmedA2RAjT0RPgyZ19VFgOA2Uw7dmVYsRmM6gAD4ii1uynWaLmhe4mTP16fGuMD0ut3lz27OhkTcjNI02g6e2u34xddtCBGyqNf8ad1A4SbprJDRCG8dwxy4VcuUBwXzAAEhdBrz9Y+cVtD4MSdefcaxnpR0dxmJsoq2rh7YPaDAaA+Hj3VtVrqwqjMdABt3CnMs1JfOJIvC8GBdwGnqgx/Kuabbdk3cMtsCHTIrq3IhR3ciDIPOsR4P6Vmt3w922XRT2EBHYGugOXWS0602t6csMzZxZxCMFg5TZ1EzrmU7Up9DGwscLEQmVKwcQQepJTfd6JsTIyDTaB9v1VJhujLIBCKSOYyj4DlFJ6+m/Dn/xQ/Rwx+wVMvpsw/wBLE/yVg/U4rzHfYmzkR3/iPZb95fqFpq6BB4R8KkQ1lWL9M1nslGuNB1zWkGkeFwydfCvbPpltsYl/5EH6rleyDhEAFTQDvC1Tq1kGBM1LWaJ6XLUSS4jU/tdvsu11/wDWTDyIffn1DfH8LpRYuBQlvELQsJoXn6ZjygVZzVnPD/SxhmBLXltktIDWrhMQB8xyNY76tp6VMIf9IQf7m999EHWyWFnFPc1yxpLX0n4M/wClWv5K999et6RcI6kDGWV5SEugie4nnFbj4LMHFD/S1eBwV8gzBsAkciHuSPMd1ZTxHEH9hsMSf9LxH9HbrRvSR0rweI4ebGHvIxLpAE6AHtHtb798mkDNhThLWFuXXOS89zMiqAxuKq5NSSsFTrQZZpoO4IFhP8zuH8qfitA7rE1o1vhNhFCLbcqTJFxwZ5kaKPhV2xZRPUt2k/NRZ95E1Mx2EutmZTnjEAJyEJJ49gbl1rfVoznLByqW56bDTc1a4DwK/aFw3LRTNEZoHfymedM9zGImY3LgWTzYCYA5ad5ofd6TYaQqtmMz2QT6vaOp02BoQHdng61REt7TH1orOAwTL6zIPAFm+pY+NEykrA7t9qU8R6Qk+ZaY+LED4D76lw3Sa5dXMIQHSAAdgJ1M85prmuPiSmYWnuZpgOC7UnuA8dyfdrX1zDqIzGIM6wORHPwY0u3MW7bux/SI+AgVEqDeB/jxoMITZcd6Ynxljm4bY6SdjI9WocTxhMhCqzaHcADY/SP2UDuY1F9Z1Htqpe47a2BZp0MCNOcTzow1CY3lLNvEShXxBnxAI+ommLgfRF79rrO3BmAqbgflHTU+FB8aLIQi0jzI7TsCY7gAAKqWMfcT1Ljr+azD6jVJuLKTI3T/AGOhq5UdxDIFlmJgQZ3kKK++X4DDMSLiExGW0obnO6jLP6VIb8RusZd2fuzktHlmmuLdgsZOtDg1KLGNwTxb6UJfuC1hsO7u5MZrgt+JOh0HP1hWwcAxBtYayHCpc6tBcyx6wUZtV9Yzz1msK4D0bdnDIwU+En7Ip64f0QOhuPcfzYx8KW4huSpptc7MLTF4j/iY/vrr5V4Clnh3CVtxAijC2/D40vEdU7s+CxC56Or86PaPtYf+2oR0CxQ2CHycfaK0CzeDLJvWrTd1zrBPiGVCvsJFK3TLiFxSltbytIJJsPIPIAkGZ30IFEKjylPpUm6pKuWyrFG3UkH2GDXukEyBHIkT7pk+6rNngl+8wC221OjMGA8yxFED6PLoUs9xJ5AAmfaYj47U7G0ZlS9k43AsggxC/SFSW7yGQxkHuIn41cudCb3envP3VyOiF9TIye8/dW426oMLtFWItAHL1k7dorGu+1SG+veKnXgWIWcyI0ggdo6HvERr56VFhuC3A4a7bzqAeyGAkwcuvdmgnwFdiGq3CV6uLX6Q99dfKFPzl99Uh0bv/Q+K/fXv+TWI/wBWfev31uJuqyDorhxC/SHvrw4ofSHvqkejeI/1R+H31DfwuTssIK71sjcsgokLwPzh765N4KQZGhBGvcf7q54RwnrQzGcoIAjmTJ7uQHxFGLfARH4saCBnP9o/ZQF4BhGGzdcWel9691hUKuW2SuUEmcyjnvoTQ3FYjFuCXdwvdOUe6mnhPR25lIgSZkqCYHtAFTYvA4W2Pw962O9S+Y/q2/tpcwbBMAkJavcHL27XWPBAadJJk6DfuipOE9H4ctlcgCBIImRB105GitzpnhLci2ly4e/RB9rUNxXpDu/wSW7XiFk/rPP1VoDyIXEtF/5Rm10VzIQttEkQSATHt/vqq3CLeGt5TirIInRtT5ZUJNKGO47fvfjLrv4FjHu2qmoohTO9Yaom3siF3jt08wvkB9tVWxTP61xvbNeW8MzmFUnwAovguiF+583KPGjlrUAD35SUHFn8sfH7qkt4Qn56+8/dTtw/0dD+EYnwGlM/D+iFq36tseca++lurAJzdlec7LNcL0UvXNiD7T91E7Xo8xDbsvvP3VqmH4UByq/awEcqUazlS3ZWb1mOB9FZJ/CXPYo+001cM9H+HtfMznvYz8NqbreFqe3YoC9xzKc2jTbkEPw3C1UQAAO4Vdt4YCpLjqo7RAr5bjN6q5fFvu3/AMb0IajLwLLtbVe51+kP8e2ureEB9Y5z47e775qxmA0zKI5ZgI9nKtEbroS474CzRcNc7viK7Fi53EeMj76Im4fKql/iCLu/urBOiWcA/MVH1NzvPvFWVwxIGYzQfEdIkXYM1D73TK6B+DtwOUiY9lFhJSHvbuJTO2CFRnAjupLudPcUD6qn/dn76h/+oGNH8FbP+7f+1Rdk5JxhOz8NB5UC4PihfxGItdXlFkxM79ojUctpoSPSPigNcOh/Rf765t+ku6pJ+TWgWMsRmBJ8TOp86IU3aIcY1TovDAOVdDhwpRX0o3OeGX9dvurtfSv34b/1P/4oeyfotxtTd+xopJ6edGsn7YU9liFde4xAYeBiD4+dX7fpYt/Ow7Ac4cH4ZRQDpb05OLUW0Tq7YMmTJY8pjQAd1Exjwclj3NIQzgfSfEYIlsPd6ssAG0UzBkaMCKLt6VuIne+s9/U2Pr6ulRbDHYVKME3dVVkkSrnE+lGJvz1t92nlMD3LAoVVk4Q1cwfR69d9S2x8Y099ZIC2HOKFhKkW3Tpw70bXG1uMF8Bqfupq4b6P7FuCUznvb7qW6sAns2V7s7LMMDwhrphVZvzRNN/COg2xe3+s32CtCw3ClQQqgDwAH1VdTCeFTurOOStZszG3KXsD0cRBooHkKLWeGAcqJJYHdU62qUZVIgKlbwAqxbw3hVhbXhXrQvrMB/j4Vi0kC65FqpAvsqqmNLH8EM35RMD38/0QalXBFtbjlvBZA/tH4eVMwkZpJqA5L1sWoMCXb6IH193t0rrq7jesRbXuWCff6o/5qkTIogZQByH3VD+yQbS2puHvGijzbb2Ca4Anwj4rHFo8R8grGHwSrsNe8yT7+XkK7N0TC9o8wOXmdh9dV/kzt+MbT6C6D2nc/V4VYVQBAAAHKtOEZmSsGN3hEBeqhPrmPyVkD2tufZA8KlW8BoAAByqvexYQAsYnQATJPcANSfAV8t++RK2hHLM2vtCqQPea7E92SwimzxXKXk6g6RnPcJb6hFSLgl5YeJ5tlHwEmq9vjrHS1ZJ7p2+2PdUqjF3NytsHw1H2/ChMpFl3d4cCNVtqPBR9ZofiLeEX1yrkciSfgNPhV9OjWb8bdd55HT+74VZt8Iw9kSVVRyLER720oZA3roS92H0tYWR+aAPhX3+Td190t2h7zTPb4guyK1zuyJp+s2Vfca6zXm0C27fixLt7hlA95rpOi6AlhOgKH8YWfw2+qvn6KYS36wRT3H1vYNW+FM/7FZh27lx/AHKvuSJ9pNWMPw22nqoF8gKKTvKyBok650etN6ll28Yyj3vr/wAtcf5Bq+4RB3Bcx97QP+WnvIK+6sd9dJXYQki36OMKNSmc/lH7BA+FWrfQbDja0o9lN2QeNehK3EVmFqUn6H2R8wamK6HQXDc7eY+dM0y8dwk+2pglbJXQEv4bojhl2sqPMA0QThaDZQPZRA19nrJWqoMCvdXS4NP8TVnPXxcVy2Soxhl8K+OFXuqJ8aBsJPhVG7xEuSqyxG4TX3tsvvmiDVhedVffKO6q1/HqPCdu8+QGp9gqMYC42rsE8AZP6x+we2rGGwSqdI13OsnzO59pre6OK7E7VVzduPsMg7239ig/WR5V3bwK8+2e86+4aAe721cuXlQaxprrAj2/fQ69xhn0tKW/KMhfYd2/REeNaATlZYXamVaZgq7gD2/fVH9lywy21zjbMdE/W+d+jPnXNvhpczdM67EaexNvaxJopawarqIOm+5rpa3iuklD7eAJ9c5h3RCD9Hn+kTRK2xGgCgeAPuqVooVd4qCctkdawMTPYU9xYbn8lZPeBQFzqllrYZdXb2KyAswUAcyY+sQKhs4x70CymUc7jD4quk/nNA7s1S4Po6WIfEMXI1AiFU+C6gH8oy3iKN2goEJt3/43PjRtpgZrXV3HJUsHwZLRzPL3DzOrHwG2ngIHhRLK3co85+6o+sj1dTzP3n7K915u3sA+6nKcpUXG2QYzBiOVuWPuTQe2pxfuNolrKPpXGj/lST7yKqcB/FL5UVtVIWgGFQDIlQjCOfXvMPC2Ao/WMt8a7tcOtKZCDN9I9pv1mk1Nzrob12Sxehq9LV8K9bauhdK5zV6blcPXJrYWLvMK9muE391TGtXLkGvp91eiobtcAule3hzB1HdzHdXSvPP+6uahP4x/ZWwslTyO+ormIFfHah+M5edcFxKmv8QAEzA7zAHvqtmuXfVUkfSaVX6sx90eNUMT/nNj9Kmy1sfM/UKN8MhY3vIQnB9PwjFx9EaL+qNT+kTV1GyjKiQB4AfUKtXPV9311Xxexpcl2aKIyUWIxaoCXIEbmBA8yaG3uNM/4tYX6bAhfYIzP8B40P47+Ow38Z9lGrPr+w/XTsIaJQSSYVa1wzOc11i8bAiAPJNh5mT40TWwANNPtr5K7fl5UhzyUYAXvW+XntyqjjuMIjZdXuESETVo7zrCr+UxAqy+w8xSr0f3xf8AH/dRU2B2a5zoRuxw27iPxrZbZ+YhOU/nNobnkIXzpgwuBS0AFGoEDQaDw5KKls/dX1n535xp2VkrO68dm7x5cv7z51zlufk++pU3ru56prgVxUNrP9FQO8H6hUoHfl9pM1YfaguJ9c+dc50LgF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0" name="Picture 12" descr="http://www.destination360.com/north-america/us/california/images/s/california-cable-car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200400"/>
            <a:ext cx="2476499" cy="1981200"/>
          </a:xfrm>
          <a:prstGeom prst="rect">
            <a:avLst/>
          </a:prstGeom>
          <a:noFill/>
        </p:spPr>
      </p:pic>
      <p:pic>
        <p:nvPicPr>
          <p:cNvPr id="32782" name="Picture 14" descr="http://parentseyes.arizona.edu/univneighborhood/images/electrictrolley-6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21757"/>
            <a:ext cx="3200400" cy="19362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FE05946F2F74954A1A96382B76ECC9B"/>
  <p:tag name="SLIDEID" val="EFE05946F2F74954A1A96382B76ECC9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No one contributed more to the design of skyscrapers than Chicago’s"/>
  <p:tag name="ANSWERSALIAS" val="a. Frank Lloyd Wright. |smicln|b. Potter Palmer. |smicln|c. Louis Sullivan. |smicln|d. Frank J. Sprague."/>
  <p:tag name="VALUES" val="Incorrect|smicln|Incorrect|smicln|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3"/>
  <p:tag name="FONTSIZE" val="32"/>
  <p:tag name="BULLETTYPE" val="ppBulletArabicPeriod"/>
  <p:tag name="ANSWERTEXT" val="a. Frank Lloyd Wright. &#10;b. Potter Palmer. &#10;c. Louis Sullivan. &#10;d. Frank J. Sprague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B4688DCFAA7410AAED98009D9C30A8A"/>
  <p:tag name="SLIDEID" val="EB4688DCFAA7410AAED98009D9C30A8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To alleviate congestion in city streets, Chicago built an elevated railroad, and both Boston and New York built the first"/>
  <p:tag name="ANSWERSALIAS" val="a. trolley cars. |smicln|b. tunnels. |smicln|c. overpasses. |smicln|d. subway systems."/>
  <p:tag name="VALUES" val="Incorrect|smicln|Incorrect|smicln|Incorrect|smicln|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5"/>
  <p:tag name="FONTSIZE" val="32"/>
  <p:tag name="BULLETTYPE" val="ppBulletArabicPeriod"/>
  <p:tag name="ANSWERTEXT" val="a. trolley cars. &#10;b. tunnels. &#10;c. overpasses. &#10;d. subway system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20EFA47F91741CEA104F3A1ACD61096"/>
  <p:tag name="SLIDEID" val="920EFA47F91741CEA104F3A1ACD6109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America’s industrialization not only made some people wealthy; it also helped create a growing"/>
  <p:tag name="ANSWERSALIAS" val="a. tenement system. |smicln|b. middle class. |smicln|c. agricultural system. |smicln|d. political machine."/>
  <p:tag name="VALUES" val="Incorrect|smicln|Correct|smicln|Incorrect|smicln|In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5"/>
  <p:tag name="FONTSIZE" val="32"/>
  <p:tag name="BULLETTYPE" val="ppBulletArabicPeriod"/>
  <p:tag name="ANSWERTEXT" val="a. tenement system. &#10;b. middle class. &#10;c. agricultural system. &#10;d. political machine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95D855485E64FA8879E0A30CF9BF098"/>
  <p:tag name="SLIDEID" val="B95D855485E64FA8879E0A30CF9BF09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o rose to be one of New York’s most powerful party bosses?"/>
  <p:tag name="ANSWERSALIAS" val="a.Thomas Pendergast |smicln|b. Cornelius Vanderbilt |smicln|c. George Plunkitt |smicln|d. Zalmen Yoffeh"/>
  <p:tag name="VALUES" val="Incorrect|smicln|Incorrect|smicln|Correct|smicln|In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2"/>
  <p:tag name="FONTSIZE" val="32"/>
  <p:tag name="BULLETTYPE" val="ppBulletArabicPeriod"/>
  <p:tag name="ANSWERTEXT" val="a.Thomas Pendergast &#10;b. Cornelius Vanderbilt &#10;c. George Plunkitt &#10;d. Zalmen Yoffe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BCFD66989D248AE8E977B067993D847"/>
  <p:tag name="SLIDEID" val="0BCFD66989D248AE8E977B067993D847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at was the famous New York Democratic political machine called?"/>
  <p:tag name="ANSWERSALIAS" val="a.Tammany Hall |smicln|b. Tammany Tweed |smicln|c. Thomas Pendergast Machine |smicln|d. William M. Tweed Hall"/>
  <p:tag name="VALUES" val="Correct|smicln|Incorrect|smicln|Incorrect|smicln|In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8"/>
  <p:tag name="FONTSIZE" val="32"/>
  <p:tag name="BULLETTYPE" val="ppBulletArabicPeriod"/>
  <p:tag name="ANSWERTEXT" val="a.Tammany Hall &#10;b. Tammany Tweed &#10;c. Thomas Pendergast Machine &#10;d. William M. Tweed Ha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805</TotalTime>
  <Words>319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Concourse</vt:lpstr>
      <vt:lpstr>Microsoft Graph Chart</vt:lpstr>
      <vt:lpstr>You’re the Art Critic! </vt:lpstr>
      <vt:lpstr>Photo #1 – How the Other Half Live </vt:lpstr>
      <vt:lpstr>Photo #2 – How the Other Half Live</vt:lpstr>
      <vt:lpstr>Photo #3- How the Other Half Live</vt:lpstr>
      <vt:lpstr>Photo #4 – Lewis Hine </vt:lpstr>
      <vt:lpstr>Photo #5 – Lewis Hine</vt:lpstr>
      <vt:lpstr>Objectives for Learning:</vt:lpstr>
      <vt:lpstr>Urbanization in the U.S.</vt:lpstr>
      <vt:lpstr>The New Urban Environment</vt:lpstr>
      <vt:lpstr>No one contributed more to the design of skyscrapers than Chicago’s</vt:lpstr>
      <vt:lpstr>To alleviate congestion in city streets, Chicago built an elevated railroad, and both Boston and New York built the first</vt:lpstr>
      <vt:lpstr>Separation by Class</vt:lpstr>
      <vt:lpstr>America’s industrialization not only made some people wealthy; it also helped create a growing</vt:lpstr>
      <vt:lpstr>Urban Problems</vt:lpstr>
      <vt:lpstr>Political Corruption</vt:lpstr>
      <vt:lpstr>Who rose to be one of New York’s most powerful party bosses?</vt:lpstr>
      <vt:lpstr>What was the famous New York Democratic political machine called?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the Art Critic!</dc:title>
  <dc:creator>Jennifer L Sanders</dc:creator>
  <cp:lastModifiedBy>Jennifer L Sanders</cp:lastModifiedBy>
  <cp:revision>1</cp:revision>
  <dcterms:created xsi:type="dcterms:W3CDTF">2014-06-24T20:07:12Z</dcterms:created>
  <dcterms:modified xsi:type="dcterms:W3CDTF">2014-06-25T09:32:36Z</dcterms:modified>
</cp:coreProperties>
</file>