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4" r:id="rId5"/>
    <p:sldId id="265" r:id="rId6"/>
    <p:sldId id="258" r:id="rId7"/>
    <p:sldId id="266" r:id="rId8"/>
    <p:sldId id="267" r:id="rId9"/>
    <p:sldId id="259" r:id="rId10"/>
    <p:sldId id="260" r:id="rId11"/>
    <p:sldId id="261" r:id="rId12"/>
    <p:sldId id="262" r:id="rId13"/>
    <p:sldId id="263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EA25-F083-4C2D-BCE3-AFF1CACE2E2C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3D80-2CD3-4863-830E-9CA1E9CD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5DF2-79E4-4CB1-BAD4-081F38F84ACD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05D8-3797-49A7-B472-A32EC6684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03E7-C3C0-4FA3-A4E9-C050C64E9F53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DB3B-3FF1-4703-8481-656BB5A81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A2FE-AE40-403B-9BD3-AE2306D819E1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46CD-1FB4-4D24-B838-EB32EC383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AAEC-AC24-47BC-BA91-434B2028741F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3015-3079-4C28-BEDC-2CD545F2E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5C79-A5EF-4DC9-A78B-3C6BF21B09A5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734B-0A6C-4727-BE19-91A45C79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E144-6537-4CDF-B947-88F283317892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4985-538D-4724-845D-3ED17BC0D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77F2-C3BC-4916-9BB3-D5253855789C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B89A-82CB-4EAA-8A4E-B4E65D30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8649-0051-4149-BF6D-BD788572DC09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53BB-6F48-4058-84C4-FD334B4FC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11F7-ECD4-49B5-B66A-F346C86DE1A1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A676-E57F-4C8B-BF92-B8E77DB3A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AEAC-DD40-4E44-BA84-C9D868AED2E5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F08B-B339-4629-BF32-AC40687C6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C18709-0A20-4171-BBFC-792C4156D517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6A1938-ECE7-4A00-B10C-C2C9F79E3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oleObject" Target="../embeddings/oleObject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oleObject" Target="../embeddings/oleObject4.bin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6480048" cy="10058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Roots of Progressivism</a:t>
            </a:r>
            <a:endParaRPr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6480175" cy="665163"/>
          </a:xfrm>
        </p:spPr>
        <p:txBody>
          <a:bodyPr/>
          <a:lstStyle/>
          <a:p>
            <a:r>
              <a:rPr lang="en-US" smtClean="0"/>
              <a:t>Ch. 13.1</a:t>
            </a:r>
          </a:p>
        </p:txBody>
      </p:sp>
      <p:pic>
        <p:nvPicPr>
          <p:cNvPr id="13315" name="Picture 2" descr="http://ts2.mm.bing.net/images/thumbnail.aspx?q=1335169591205&amp;id=a388bb0d81c648b585bfa6b3924e97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362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ts2.mm.bing.net/images/thumbnail.aspx?q=1357960452709&amp;id=11f4fcff7f8cd6ab37aa578b4d24c0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19200"/>
            <a:ext cx="35052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ts3.mm.bing.net/images/thumbnail.aspx?q=1334677943030&amp;id=ecf9f0ff6476b1b613f79b1f361b77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886200"/>
            <a:ext cx="2457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ts4.mm.bing.net/images/thumbnail.aspx?q=1360006680323&amp;id=9d03f2af020fe9bbb4d3a265bfcaf07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886200"/>
            <a:ext cx="2743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Suffrage Movement</a:t>
            </a:r>
          </a:p>
        </p:txBody>
      </p:sp>
      <p:sp>
        <p:nvSpPr>
          <p:cNvPr id="18434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 Elizabeth Cady Stanton</a:t>
            </a:r>
          </a:p>
        </p:txBody>
      </p:sp>
      <p:sp>
        <p:nvSpPr>
          <p:cNvPr id="18435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      Susan B. Anthony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566863"/>
            <a:ext cx="3429000" cy="3841750"/>
          </a:xfrm>
        </p:spPr>
      </p:pic>
      <p:pic>
        <p:nvPicPr>
          <p:cNvPr id="1843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95875" y="1517650"/>
            <a:ext cx="3140075" cy="39417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Suffrage Movement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V. Suffrage Movement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Seneca Falls  	Convention (1848)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B. Problems: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-14 &amp; 15 Amendments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*excluded women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theories: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-fed. Or state gov’s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pg.423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752600"/>
            <a:ext cx="4833938" cy="33956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Support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5334000" cy="502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C. Building Support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1. National American Women        Suffrage Association (1890)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a. convincing women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-middle &amp; lower class 		      women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b. Carrie Chapman Catt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-”winning plan” 1915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c. Alice Paul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-National Women's Party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*Use force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300" y="1676400"/>
            <a:ext cx="3303588" cy="4343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81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D. 19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1. proposed amendment 1918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-rejected by senate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*Catt Chapman rallies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2. passed 1919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-goes into effect 8/26/1920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057400"/>
            <a:ext cx="4108450" cy="4191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Welfare Progressives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VI. Social Welfare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A. Child Labor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/>
              <a:t> 1. Luis Hines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a. Child Labor Laws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b. Compulsory 	  	   Education Laws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B. Health &amp; Safety Codes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/>
              <a:t> 1. Triangle </a:t>
            </a:r>
            <a:r>
              <a:rPr lang="en-US" dirty="0" err="1" smtClean="0"/>
              <a:t>Shirtwaste</a:t>
            </a:r>
            <a:r>
              <a:rPr lang="en-US" dirty="0" smtClean="0"/>
              <a:t> Co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thinkprogress.org/wp-content/uploads/2011/03/child-lab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4000001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Welfare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C. Prohibition Movement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1. Women’s Christian 	  	  	    Temperance Union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2. Billy Sunday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     3. 18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600200"/>
            <a:ext cx="83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3.bp.blogspot.com/_HK0B_LLQ8g0/S-32FOgz7pI/AAAAAAAAAEA/bHKjAGJjSrU/s1600/prohib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4142785" cy="400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Progressivism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I. Rise of Progressivism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A. Who: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-ed. Middle class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-collection of ideas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B. What: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1. Against: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-industrialism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-urbanization</a:t>
            </a:r>
          </a:p>
          <a:p>
            <a:pPr marL="60807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-laissez-fair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1752600"/>
            <a:ext cx="4933950" cy="349091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/>
          <a:lstStyle/>
          <a:p>
            <a:r>
              <a:rPr lang="en-US" sz="4200" smtClean="0"/>
              <a:t>Progressives campaigned against what emotional issue?</a:t>
            </a:r>
          </a:p>
        </p:txBody>
      </p:sp>
      <p:graphicFrame>
        <p:nvGraphicFramePr>
          <p:cNvPr id="30724" name="TPChart"/>
          <p:cNvGraphicFramePr>
            <a:graphicFrameLocks/>
          </p:cNvGraphicFramePr>
          <p:nvPr/>
        </p:nvGraphicFramePr>
        <p:xfrm>
          <a:off x="0" y="2527300"/>
          <a:ext cx="9245600" cy="2654300"/>
        </p:xfrm>
        <a:graphic>
          <a:graphicData uri="http://schemas.openxmlformats.org/presentationml/2006/ole">
            <p:oleObj spid="_x0000_s30724" name="Chart" r:id="rId7" imgW="9144000" imgH="2095561" progId="MSGraph.Chart.8">
              <p:embed followColorScheme="full"/>
            </p:oleObj>
          </a:graphicData>
        </a:graphic>
      </p:graphicFrame>
      <p:grpSp>
        <p:nvGrpSpPr>
          <p:cNvPr id="30727" name="Countdown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823200" y="1492250"/>
            <a:ext cx="1193800" cy="4406900"/>
            <a:chOff x="5024" y="824"/>
            <a:chExt cx="752" cy="2776"/>
          </a:xfrm>
        </p:grpSpPr>
        <p:sp>
          <p:nvSpPr>
            <p:cNvPr id="3072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CDBall" hidden="1"/>
            <p:cNvSpPr>
              <a:spLocks noChangeArrowheads="1"/>
            </p:cNvSpPr>
            <p:nvPr/>
          </p:nvSpPr>
          <p:spPr bwMode="auto">
            <a:xfrm>
              <a:off x="5024" y="824"/>
              <a:ext cx="752" cy="752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10</a:t>
              </a:r>
            </a:p>
          </p:txBody>
        </p:sp>
      </p:grpSp>
      <p:sp>
        <p:nvSpPr>
          <p:cNvPr id="30730" name="CorShape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8238" y="3978275"/>
            <a:ext cx="292100" cy="2921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71600" y="2667000"/>
            <a:ext cx="8229600" cy="2336800"/>
          </a:xfrm>
        </p:spPr>
        <p:txBody>
          <a:bodyPr/>
          <a:lstStyle/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Suffrage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Prohibition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Child labor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muckraking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24" grpId="0"/>
      <p:bldP spid="307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Muckrakers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C. Muckrakers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1. McClures Magazine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a. Ida Tarbell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-Standard Oil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b. Lincoln Steffens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		    -vote stealing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D. Jacob Riis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1. </a:t>
            </a:r>
            <a:r>
              <a:rPr lang="en-US" i="1" smtClean="0"/>
              <a:t>How the Other Half Lives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657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364" name="Picture 2" descr="http://ts3.mm.bing.net/images/thumbnail.aspx?q=1341751035446&amp;id=1d18156a54e7243d28d47e1394c7d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PQuestion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67600" cy="1143000"/>
          </a:xfrm>
        </p:spPr>
        <p:txBody>
          <a:bodyPr/>
          <a:lstStyle/>
          <a:p>
            <a:r>
              <a:rPr lang="en-US" sz="4200" smtClean="0"/>
              <a:t>Group of crusading journalists who investigated social conditions and political corruption</a:t>
            </a:r>
          </a:p>
        </p:txBody>
      </p:sp>
      <p:graphicFrame>
        <p:nvGraphicFramePr>
          <p:cNvPr id="27652" name="TPChart"/>
          <p:cNvGraphicFramePr>
            <a:graphicFrameLocks/>
          </p:cNvGraphicFramePr>
          <p:nvPr/>
        </p:nvGraphicFramePr>
        <p:xfrm>
          <a:off x="0" y="3136900"/>
          <a:ext cx="9169400" cy="2654300"/>
        </p:xfrm>
        <a:graphic>
          <a:graphicData uri="http://schemas.openxmlformats.org/presentationml/2006/ole">
            <p:oleObj spid="_x0000_s27652" name="Chart" r:id="rId7" imgW="9144000" imgH="2095561" progId="MSGraph.Chart.8">
              <p:embed followColorScheme="full"/>
            </p:oleObj>
          </a:graphicData>
        </a:graphic>
      </p:graphicFrame>
      <p:sp>
        <p:nvSpPr>
          <p:cNvPr id="27651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3276600"/>
            <a:ext cx="8229600" cy="2336800"/>
          </a:xfrm>
        </p:spPr>
        <p:txBody>
          <a:bodyPr/>
          <a:lstStyle/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Prohibitionists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Initiative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Muckraking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suffragists</a:t>
            </a:r>
          </a:p>
        </p:txBody>
      </p:sp>
      <p:grpSp>
        <p:nvGrpSpPr>
          <p:cNvPr id="27655" name="Countdown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823200" y="1492250"/>
            <a:ext cx="1193800" cy="4406900"/>
            <a:chOff x="5024" y="824"/>
            <a:chExt cx="752" cy="2776"/>
          </a:xfrm>
        </p:grpSpPr>
        <p:sp>
          <p:nvSpPr>
            <p:cNvPr id="27654" name="CDLine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CDBall"/>
            <p:cNvSpPr>
              <a:spLocks noChangeArrowheads="1"/>
            </p:cNvSpPr>
            <p:nvPr/>
          </p:nvSpPr>
          <p:spPr bwMode="auto">
            <a:xfrm>
              <a:off x="5024" y="824"/>
              <a:ext cx="752" cy="752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10</a:t>
              </a:r>
            </a:p>
          </p:txBody>
        </p:sp>
      </p:grpSp>
      <p:sp>
        <p:nvSpPr>
          <p:cNvPr id="27656" name="CorShape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495800"/>
            <a:ext cx="439738" cy="384175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652" grpId="0"/>
      <p:bldP spid="276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Gov. 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410200" cy="525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II. Making Gov. Efficient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Efficiency Progressives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scientific management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a. </a:t>
            </a:r>
            <a:r>
              <a:rPr lang="en-US" smtClean="0">
                <a:solidFill>
                  <a:srgbClr val="FF0000"/>
                </a:solidFill>
              </a:rPr>
              <a:t>commission plan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    -city depts.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III. Democracy and Progressivism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Robert La Follette (WI)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</a:t>
            </a:r>
            <a:r>
              <a:rPr lang="en-US" smtClean="0">
                <a:solidFill>
                  <a:srgbClr val="FF0000"/>
                </a:solidFill>
              </a:rPr>
              <a:t>direct primary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		</a:t>
            </a:r>
            <a:r>
              <a:rPr lang="en-US" smtClean="0"/>
              <a:t>2. </a:t>
            </a:r>
            <a:r>
              <a:rPr lang="en-US" smtClean="0">
                <a:solidFill>
                  <a:srgbClr val="FF0000"/>
                </a:solidFill>
              </a:rPr>
              <a:t>initiative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		</a:t>
            </a:r>
            <a:r>
              <a:rPr lang="en-US" smtClean="0"/>
              <a:t>3. </a:t>
            </a:r>
            <a:r>
              <a:rPr lang="en-US" smtClean="0">
                <a:solidFill>
                  <a:srgbClr val="FF0000"/>
                </a:solidFill>
              </a:rPr>
              <a:t>referendum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		</a:t>
            </a:r>
            <a:r>
              <a:rPr lang="en-US" smtClean="0"/>
              <a:t>4. </a:t>
            </a:r>
            <a:r>
              <a:rPr lang="en-US" smtClean="0">
                <a:solidFill>
                  <a:srgbClr val="FF0000"/>
                </a:solidFill>
              </a:rPr>
              <a:t>recall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828800"/>
            <a:ext cx="3911600" cy="357822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PQuestion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467600" cy="1143000"/>
          </a:xfrm>
        </p:spPr>
        <p:txBody>
          <a:bodyPr/>
          <a:lstStyle/>
          <a:p>
            <a:r>
              <a:rPr lang="en-US" sz="4200" smtClean="0"/>
              <a:t>Political reform first came to the state level when Wisconsin voters elected who as their governor?</a:t>
            </a:r>
          </a:p>
        </p:txBody>
      </p:sp>
      <p:graphicFrame>
        <p:nvGraphicFramePr>
          <p:cNvPr id="28676" name="TPChart"/>
          <p:cNvGraphicFramePr>
            <a:graphicFrameLocks/>
          </p:cNvGraphicFramePr>
          <p:nvPr/>
        </p:nvGraphicFramePr>
        <p:xfrm>
          <a:off x="0" y="3213100"/>
          <a:ext cx="9169400" cy="2730500"/>
        </p:xfrm>
        <a:graphic>
          <a:graphicData uri="http://schemas.openxmlformats.org/presentationml/2006/ole">
            <p:oleObj spid="_x0000_s28676" name="Chart" r:id="rId7" imgW="9144000" imgH="2095561" progId="MSGraph.Chart.8">
              <p:embed followColorScheme="full"/>
            </p:oleObj>
          </a:graphicData>
        </a:graphic>
      </p:graphicFrame>
      <p:grpSp>
        <p:nvGrpSpPr>
          <p:cNvPr id="28679" name="Countdown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823200" y="1492250"/>
            <a:ext cx="1193800" cy="4406900"/>
            <a:chOff x="5024" y="824"/>
            <a:chExt cx="752" cy="2776"/>
          </a:xfrm>
        </p:grpSpPr>
        <p:sp>
          <p:nvSpPr>
            <p:cNvPr id="28678" name="CDLine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CDBall"/>
            <p:cNvSpPr>
              <a:spLocks noChangeArrowheads="1"/>
            </p:cNvSpPr>
            <p:nvPr/>
          </p:nvSpPr>
          <p:spPr bwMode="auto">
            <a:xfrm>
              <a:off x="5024" y="824"/>
              <a:ext cx="752" cy="752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10</a:t>
              </a:r>
            </a:p>
          </p:txBody>
        </p:sp>
      </p:grpSp>
      <p:sp>
        <p:nvSpPr>
          <p:cNvPr id="28682" name="CorShape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2038" y="5248275"/>
            <a:ext cx="292100" cy="2921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295400" y="3352800"/>
            <a:ext cx="8229600" cy="2336800"/>
          </a:xfrm>
        </p:spPr>
        <p:txBody>
          <a:bodyPr/>
          <a:lstStyle/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Charles Edward Russell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Frederick W. Taylor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Jacob Riis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Robert LaFollette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76" grpId="0"/>
      <p:bldP spid="286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PQuestion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67600" cy="1143000"/>
          </a:xfrm>
        </p:spPr>
        <p:txBody>
          <a:bodyPr/>
          <a:lstStyle/>
          <a:p>
            <a:r>
              <a:rPr lang="en-US" sz="4200" smtClean="0"/>
              <a:t>Allowed a group of citizens in a state to introduce legislation and required the legislature to vote on it</a:t>
            </a:r>
          </a:p>
        </p:txBody>
      </p:sp>
      <p:graphicFrame>
        <p:nvGraphicFramePr>
          <p:cNvPr id="29700" name="TPChart"/>
          <p:cNvGraphicFramePr>
            <a:graphicFrameLocks/>
          </p:cNvGraphicFramePr>
          <p:nvPr/>
        </p:nvGraphicFramePr>
        <p:xfrm>
          <a:off x="0" y="2679700"/>
          <a:ext cx="9169400" cy="2654300"/>
        </p:xfrm>
        <a:graphic>
          <a:graphicData uri="http://schemas.openxmlformats.org/presentationml/2006/ole">
            <p:oleObj spid="_x0000_s29700" name="Chart" r:id="rId7" imgW="9144000" imgH="2095561" progId="MSGraph.Chart.8">
              <p:embed followColorScheme="full"/>
            </p:oleObj>
          </a:graphicData>
        </a:graphic>
      </p:graphicFrame>
      <p:grpSp>
        <p:nvGrpSpPr>
          <p:cNvPr id="29703" name="Countdown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823200" y="1492250"/>
            <a:ext cx="1193800" cy="4406900"/>
            <a:chOff x="5024" y="824"/>
            <a:chExt cx="752" cy="2776"/>
          </a:xfrm>
        </p:grpSpPr>
        <p:sp>
          <p:nvSpPr>
            <p:cNvPr id="29702" name="CDLine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CDBall"/>
            <p:cNvSpPr>
              <a:spLocks noChangeArrowheads="1"/>
            </p:cNvSpPr>
            <p:nvPr/>
          </p:nvSpPr>
          <p:spPr bwMode="auto">
            <a:xfrm>
              <a:off x="5024" y="824"/>
              <a:ext cx="752" cy="752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10</a:t>
              </a:r>
            </a:p>
          </p:txBody>
        </p:sp>
      </p:grpSp>
      <p:sp>
        <p:nvSpPr>
          <p:cNvPr id="29706" name="CorShape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2038" y="4130675"/>
            <a:ext cx="292100" cy="2921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295400" y="2819400"/>
            <a:ext cx="8229600" cy="2336800"/>
          </a:xfrm>
        </p:spPr>
        <p:txBody>
          <a:bodyPr/>
          <a:lstStyle/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Suffrage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Referendum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Initiative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en-US" sz="3200" smtClean="0"/>
              <a:t>Recall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700" grpId="0"/>
      <p:bldP spid="297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17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IV. 17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 Direct Elections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Senators (fed.)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600200"/>
            <a:ext cx="4271963" cy="336867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518160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What was the impact of the 17</a:t>
            </a:r>
            <a:r>
              <a:rPr lang="en-US" sz="2800" baseline="30000"/>
              <a:t>th</a:t>
            </a:r>
            <a:r>
              <a:rPr lang="en-US" sz="2800"/>
              <a:t> Amendment?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1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2"/>
  <p:tag name="FONTSIZE" val="32"/>
  <p:tag name="BULLETTYPE" val="ppBulletArabicPeriod"/>
  <p:tag name="ANSWERTEXT" val="Prohibitionists&#10;Initiative&#10;Muckraking&#10;suffragist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EED6E780CF34ACEA925B063B18F8B48"/>
  <p:tag name="SLIDEID" val="5EED6E780CF34ACEA925B063B18F8B4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COUNTDOWNSECONDS" val="10"/>
  <p:tag name="QUESTIONALIAS" val="Political reform first came to the state level when Wisconsin voters elected who as their governor?"/>
  <p:tag name="ANSWERSALIAS" val="Charles Edward Russell|smicln|Frederick W. Taylor|smicln|Jacob Riis|smicln|Robert LaFollette"/>
  <p:tag name="VALUES" val="Incorrect|smicln|Incorrect|smicln|Incorrect|smicln|Correct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4"/>
  <p:tag name="FONTSIZE" val="32"/>
  <p:tag name="BULLETTYPE" val="ppBulletArabicPeriod"/>
  <p:tag name="ANSWERTEXT" val="Charles Edward Russell&#10;Frederick W. Taylor&#10;Jacob Riis&#10;Robert LaFollet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0D9290977B54ED785ECDAB7FC5281E0"/>
  <p:tag name="SLIDEID" val="C0D9290977B54ED785ECDAB7FC5281E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COUNTDOWNSECONDS" val="10"/>
  <p:tag name="QUESTIONALIAS" val="Allowed a group of citizens in a state to introduce legislation and required the legislature to vote on it"/>
  <p:tag name="ANSWERSALIAS" val="Suffrage|smicln|Referendum|smicln|Initiative|smicln|Recall"/>
  <p:tag name="VALUES" val="Incorrect|smicln|Incorrect|smicln|Correct|smicln|Incorrect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0"/>
  <p:tag name="FONTSIZE" val="32"/>
  <p:tag name="BULLETTYPE" val="ppBulletArabicPeriod"/>
  <p:tag name="ANSWERTEXT" val="Suffrage&#10;Referendum&#10;Initiative&#10;Reca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322D7DF4E80475F8C8A7559DF93696D"/>
  <p:tag name="SLIDEID" val="6322D7DF4E80475F8C8A7559DF93696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COUNTDOWNSECONDS" val="10"/>
  <p:tag name="QUESTIONALIAS" val="Progressives campaigned against what emotional issue?"/>
  <p:tag name="ANSWERSALIAS" val="Suffrage|smicln|Prohibition|smicln|Child labor|smicln|muckraking"/>
  <p:tag name="VALUES" val="Incorrect|smicln|Incorrect|smicln|Correct|smicln|Incorrect"/>
  <p:tag name="RESPONSESGATHERED" val="True"/>
  <p:tag name="TOTALRESPONSES" val="29"/>
  <p:tag name="RESPONSECOUNT" val="29"/>
  <p:tag name="SLICED" val="False"/>
  <p:tag name="RESPONSES" val="3;3;3;3;3;3;3;3;3;3;3;3;3;3;3;3;3;3;3;3;3;3;3;3;3;3;3;3;3;"/>
  <p:tag name="CHARTSTRINGSTD" val="0 0 29 0"/>
  <p:tag name="CHARTSTRINGREV" val="0 29 0 0"/>
  <p:tag name="CHARTSTRINGSTDPER" val="0 0 1 0"/>
  <p:tag name="CHARTSTRINGREVPER" val="0 1 0 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6"/>
  <p:tag name="FONTSIZE" val="32"/>
  <p:tag name="BULLETTYPE" val="ppBulletArabicPeriod"/>
  <p:tag name="ANSWERTEXT" val="Suffrage&#10;Prohibition&#10;Child labor&#10;muckraki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5E157A9F8974E9CB3F61751248CA1D0"/>
  <p:tag name="SLIDEID" val="05E157A9F8974E9CB3F61751248CA1D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Group of crusading journalists who investigated social conditions and political corruption"/>
  <p:tag name="ANSWERSALIAS" val="Prohibitionists|smicln|Initiative|smicln|Muckraking|smicln|suffragists"/>
  <p:tag name="VALUES" val="Incorrect|smicln|Incorrect|smicln|Correct|smicln|Incorrect"/>
  <p:tag name="COUNTDOWNSECONDS" val="10"/>
  <p:tag name="TOTALRESPONSES" val="26"/>
  <p:tag name="RESPONSECOUNT" val="26"/>
  <p:tag name="SLICED" val="False"/>
  <p:tag name="RESPONSES" val="3;3;3;1;3;3;3;3;3;3;1;3;3;3;3;3;3;3;3;3;3;1;3;3;3;3;"/>
  <p:tag name="CHARTSTRINGSTD" val="3 0 23 0"/>
  <p:tag name="CHARTSTRINGREV" val="0 23 0 3"/>
  <p:tag name="CHARTSTRINGSTDPER" val="0.115384615384615 0 0.884615384615385 0"/>
  <p:tag name="CHARTSTRINGREVPER" val="0 0.884615384615385 0 0.115384615384615"/>
  <p:tag name="RESPONSESGATHERED" val="False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2230</TotalTime>
  <Words>170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Technic</vt:lpstr>
      <vt:lpstr>Chart</vt:lpstr>
      <vt:lpstr>Roots of Progressivism</vt:lpstr>
      <vt:lpstr>Rise of Progressivism</vt:lpstr>
      <vt:lpstr>Progressives campaigned against what emotional issue?</vt:lpstr>
      <vt:lpstr>Muckrakers</vt:lpstr>
      <vt:lpstr>Group of crusading journalists who investigated social conditions and political corruption</vt:lpstr>
      <vt:lpstr>Making Gov. Efficient</vt:lpstr>
      <vt:lpstr>Political reform first came to the state level when Wisconsin voters elected who as their governor?</vt:lpstr>
      <vt:lpstr>Allowed a group of citizens in a state to introduce legislation and required the legislature to vote on it</vt:lpstr>
      <vt:lpstr>17th Amendment</vt:lpstr>
      <vt:lpstr>Suffrage Movement</vt:lpstr>
      <vt:lpstr>Suffrage Movement</vt:lpstr>
      <vt:lpstr>Building Support</vt:lpstr>
      <vt:lpstr>19th Amendment</vt:lpstr>
      <vt:lpstr>Social Welfare Progressives</vt:lpstr>
      <vt:lpstr>Social Welfare continued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 of Progressivism</dc:title>
  <dc:creator>Jennifer</dc:creator>
  <cp:lastModifiedBy>Jennifer L Sanders</cp:lastModifiedBy>
  <cp:revision>24</cp:revision>
  <dcterms:created xsi:type="dcterms:W3CDTF">2009-11-19T01:15:47Z</dcterms:created>
  <dcterms:modified xsi:type="dcterms:W3CDTF">2014-01-06T14:10:45Z</dcterms:modified>
</cp:coreProperties>
</file>