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7620000" cx="10160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62000" y="4826000"/>
            <a:ext cx="6096000" cy="45720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1" name="Shape 21"/>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indent="0" lvl="0" marL="0" marR="0" algn="l">
              <a:lnSpc>
                <a:spcPct val="112500"/>
              </a:lnSpc>
              <a:spcBef>
                <a:spcPts val="0"/>
              </a:spcBef>
              <a:spcAft>
                <a:spcPts val="300"/>
              </a:spcAft>
              <a:buNone/>
            </a:pPr>
            <a:r>
              <a:rPr lang="en-US" sz="1466">
                <a:solidFill>
                  <a:srgbClr val="000000"/>
                </a:solidFill>
                <a:latin typeface="Arial"/>
                <a:ea typeface="Arial"/>
                <a:cs typeface="Arial"/>
                <a:sym typeface="Arial"/>
              </a:rPr>
              <a:t>This attack on Lawrence by the Proslavers became known as the Wakarusa War. Why would Samuel Jones want to Burn Lawrence?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indent="0" lvl="0" marL="0" marR="0" algn="l">
              <a:lnSpc>
                <a:spcPct val="112500"/>
              </a:lnSpc>
              <a:spcBef>
                <a:spcPts val="0"/>
              </a:spcBef>
              <a:spcAft>
                <a:spcPts val="300"/>
              </a:spcAft>
              <a:buNone/>
            </a:pPr>
            <a:r>
              <a:rPr lang="en-US" sz="1466">
                <a:solidFill>
                  <a:srgbClr val="000000"/>
                </a:solidFill>
                <a:latin typeface="Arial"/>
                <a:ea typeface="Arial"/>
                <a:cs typeface="Arial"/>
                <a:sym typeface="Arial"/>
              </a:rPr>
              <a:t>This raid included his 4 sons and two other men. After this, Brown and his followers left Kansas and he was later put on trial for treason and took part in a raid in Harper’s Ferry Virginia.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8" name="Shape 28"/>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35" name="Shape 35"/>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42" name="Shape 42"/>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48" name="Shape 48"/>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55" name="Shape 55"/>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indent="0" lvl="0" marL="0" marR="0" algn="l">
              <a:lnSpc>
                <a:spcPct val="112500"/>
              </a:lnSpc>
              <a:spcBef>
                <a:spcPts val="0"/>
              </a:spcBef>
              <a:spcAft>
                <a:spcPts val="300"/>
              </a:spcAft>
              <a:buNone/>
            </a:pPr>
            <a:r>
              <a:rPr lang="en-US" sz="1466">
                <a:solidFill>
                  <a:srgbClr val="000000"/>
                </a:solidFill>
                <a:latin typeface="Arial"/>
                <a:ea typeface="Arial"/>
                <a:cs typeface="Arial"/>
                <a:sym typeface="Arial"/>
              </a:rPr>
              <a:t>After the passage of the Kansas Nebraska Act which included the idea of Popular Sovereignty caused a lot of violence in Bloodshed over the slavery issue. Some people living here wanted Kansas to become a free state and others wanted it to become a slave state. It was a very emotional issue. Popular sovereignty said let the people decide for themselves whether or not Kansas would become a slave state or free state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270250" y="762000"/>
            <a:ext cx="5080250" cy="3810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762000" y="4826000"/>
            <a:ext cx="6096000" cy="4572000"/>
          </a:xfrm>
          <a:prstGeom prst="rect">
            <a:avLst/>
          </a:prstGeom>
        </p:spPr>
        <p:txBody>
          <a:bodyPr anchorCtr="0" anchor="t" bIns="91425" lIns="91425" rIns="91425" wrap="square" tIns="91425">
            <a:noAutofit/>
          </a:bodyPr>
          <a:lstStyle/>
          <a:p>
            <a:pPr lvl="0">
              <a:spcBef>
                <a:spcPts val="0"/>
              </a:spcBef>
              <a:buNone/>
            </a:pPr>
            <a:r>
              <a:t/>
            </a: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7" name="Shape 7"/>
        <p:cNvGrpSpPr/>
        <p:nvPr/>
      </p:nvGrpSpPr>
      <p:grpSpPr>
        <a:xfrm>
          <a:off x="0" y="0"/>
          <a:ext cx="0" cy="0"/>
          <a:chOff x="0" y="0"/>
          <a:chExt cx="0" cy="0"/>
        </a:xfrm>
      </p:grpSpPr>
      <p:sp>
        <p:nvSpPr>
          <p:cNvPr id="8" name="Shape 8"/>
          <p:cNvSpPr txBox="1"/>
          <p:nvPr>
            <p:ph type="ctrTitle"/>
          </p:nvPr>
        </p:nvSpPr>
        <p:spPr>
          <a:xfrm>
            <a:off x="914400" y="3048000"/>
            <a:ext cx="8331200" cy="1219200"/>
          </a:xfrm>
          <a:prstGeom prst="rect">
            <a:avLst/>
          </a:prstGeom>
          <a:noFill/>
          <a:ln>
            <a:noFill/>
          </a:ln>
        </p:spPr>
        <p:txBody>
          <a:bodyPr anchorCtr="0" anchor="t"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9" name="Shape 9"/>
          <p:cNvSpPr txBox="1"/>
          <p:nvPr>
            <p:ph idx="1" type="subTitle"/>
          </p:nvPr>
        </p:nvSpPr>
        <p:spPr>
          <a:xfrm>
            <a:off x="1828800" y="4572000"/>
            <a:ext cx="6502400" cy="914400"/>
          </a:xfrm>
          <a:prstGeom prst="rect">
            <a:avLst/>
          </a:prstGeom>
          <a:noFill/>
          <a:ln>
            <a:noFill/>
          </a:ln>
        </p:spPr>
        <p:txBody>
          <a:bodyPr anchorCtr="0" anchor="t" bIns="91425" lIns="91425" rIns="91425" wrap="square"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304800" y="304800"/>
            <a:ext cx="9550400" cy="914400"/>
          </a:xfrm>
          <a:prstGeom prst="rect">
            <a:avLst/>
          </a:prstGeom>
          <a:noFill/>
          <a:ln>
            <a:noFill/>
          </a:ln>
        </p:spPr>
        <p:txBody>
          <a:bodyPr anchorCtr="0" anchor="t" bIns="91425" lIns="91425" rIns="91425" wrap="square" tIns="91425"/>
          <a:lstStyle>
            <a:lvl1pPr lvl="0">
              <a:spcBef>
                <a:spcPts val="0"/>
              </a:spcBef>
              <a:buSzPct val="100000"/>
              <a:defRPr sz="4266"/>
            </a:lvl1pPr>
            <a:lvl2pPr lvl="1">
              <a:spcBef>
                <a:spcPts val="0"/>
              </a:spcBef>
              <a:buSzPct val="100000"/>
              <a:defRPr sz="4266"/>
            </a:lvl2pPr>
            <a:lvl3pPr lvl="2">
              <a:spcBef>
                <a:spcPts val="0"/>
              </a:spcBef>
              <a:buSzPct val="100000"/>
              <a:defRPr sz="4266"/>
            </a:lvl3pPr>
            <a:lvl4pPr lvl="3">
              <a:spcBef>
                <a:spcPts val="0"/>
              </a:spcBef>
              <a:buSzPct val="100000"/>
              <a:defRPr sz="4266"/>
            </a:lvl4pPr>
            <a:lvl5pPr lvl="4">
              <a:spcBef>
                <a:spcPts val="0"/>
              </a:spcBef>
              <a:buSzPct val="100000"/>
              <a:defRPr sz="4266"/>
            </a:lvl5pPr>
            <a:lvl6pPr lvl="5">
              <a:spcBef>
                <a:spcPts val="0"/>
              </a:spcBef>
              <a:buSzPct val="100000"/>
              <a:defRPr sz="4266"/>
            </a:lvl6pPr>
            <a:lvl7pPr lvl="6">
              <a:spcBef>
                <a:spcPts val="0"/>
              </a:spcBef>
              <a:buSzPct val="100000"/>
              <a:defRPr sz="4266"/>
            </a:lvl7pPr>
            <a:lvl8pPr lvl="7">
              <a:spcBef>
                <a:spcPts val="0"/>
              </a:spcBef>
              <a:buSzPct val="100000"/>
              <a:defRPr sz="4266"/>
            </a:lvl8pPr>
            <a:lvl9pPr lvl="8">
              <a:spcBef>
                <a:spcPts val="0"/>
              </a:spcBef>
              <a:buSzPct val="100000"/>
              <a:defRPr sz="4266"/>
            </a:lvl9pPr>
          </a:lstStyle>
          <a:p/>
        </p:txBody>
      </p:sp>
      <p:sp>
        <p:nvSpPr>
          <p:cNvPr id="12" name="Shape 12"/>
          <p:cNvSpPr txBox="1"/>
          <p:nvPr>
            <p:ph idx="1" type="body"/>
          </p:nvPr>
        </p:nvSpPr>
        <p:spPr>
          <a:xfrm>
            <a:off x="304800" y="1828800"/>
            <a:ext cx="9550400" cy="5486400"/>
          </a:xfrm>
          <a:prstGeom prst="rect">
            <a:avLst/>
          </a:prstGeom>
          <a:noFill/>
          <a:ln>
            <a:noFill/>
          </a:ln>
        </p:spPr>
        <p:txBody>
          <a:bodyPr anchorCtr="0" anchor="t" bIns="91425" lIns="91425" rIns="91425" wrap="square" tIns="91425"/>
          <a:lstStyle>
            <a:lvl1pPr lvl="0">
              <a:spcBef>
                <a:spcPts val="0"/>
              </a:spcBef>
              <a:buSzPct val="100000"/>
              <a:buChar char="●"/>
              <a:defRPr sz="2666"/>
            </a:lvl1pPr>
            <a:lvl2pPr lvl="1">
              <a:spcBef>
                <a:spcPts val="0"/>
              </a:spcBef>
              <a:buSzPct val="100000"/>
              <a:buChar char="○"/>
              <a:defRPr sz="2666"/>
            </a:lvl2pPr>
            <a:lvl3pPr lvl="2">
              <a:spcBef>
                <a:spcPts val="0"/>
              </a:spcBef>
              <a:buSzPct val="100000"/>
              <a:buChar char="■"/>
              <a:defRPr sz="2666"/>
            </a:lvl3pPr>
            <a:lvl4pPr lvl="3">
              <a:spcBef>
                <a:spcPts val="0"/>
              </a:spcBef>
              <a:buSzPct val="100000"/>
              <a:buChar char="●"/>
              <a:defRPr sz="2666"/>
            </a:lvl4pPr>
            <a:lvl5pPr lvl="4">
              <a:spcBef>
                <a:spcPts val="0"/>
              </a:spcBef>
              <a:buSzPct val="100000"/>
              <a:buChar char="○"/>
              <a:defRPr sz="2666"/>
            </a:lvl5pPr>
            <a:lvl6pPr lvl="5">
              <a:spcBef>
                <a:spcPts val="0"/>
              </a:spcBef>
              <a:buSzPct val="100000"/>
              <a:buChar char="■"/>
              <a:defRPr sz="2666"/>
            </a:lvl6pPr>
            <a:lvl7pPr lvl="6">
              <a:spcBef>
                <a:spcPts val="0"/>
              </a:spcBef>
              <a:buSzPct val="100000"/>
              <a:buChar char="●"/>
              <a:defRPr sz="2666"/>
            </a:lvl7pPr>
            <a:lvl8pPr lvl="7">
              <a:spcBef>
                <a:spcPts val="0"/>
              </a:spcBef>
              <a:buSzPct val="100000"/>
              <a:buChar char="○"/>
              <a:defRPr sz="2666"/>
            </a:lvl8pPr>
            <a:lvl9pPr lvl="8">
              <a:spcBef>
                <a:spcPts val="0"/>
              </a:spcBef>
              <a:buSzPct val="100000"/>
              <a:buChar char="■"/>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304800" y="304800"/>
            <a:ext cx="9550400" cy="914400"/>
          </a:xfrm>
          <a:prstGeom prst="rect">
            <a:avLst/>
          </a:prstGeom>
          <a:noFill/>
          <a:ln>
            <a:noFill/>
          </a:ln>
        </p:spPr>
        <p:txBody>
          <a:bodyPr anchorCtr="0" anchor="t" bIns="91425" lIns="91425" rIns="91425" wrap="square" tIns="91425"/>
          <a:lstStyle>
            <a:lvl1pPr lvl="0">
              <a:spcBef>
                <a:spcPts val="0"/>
              </a:spcBef>
              <a:buSzPct val="100000"/>
              <a:defRPr sz="4266"/>
            </a:lvl1pPr>
            <a:lvl2pPr lvl="1">
              <a:spcBef>
                <a:spcPts val="0"/>
              </a:spcBef>
              <a:buSzPct val="100000"/>
              <a:defRPr sz="4266"/>
            </a:lvl2pPr>
            <a:lvl3pPr lvl="2">
              <a:spcBef>
                <a:spcPts val="0"/>
              </a:spcBef>
              <a:buSzPct val="100000"/>
              <a:defRPr sz="4266"/>
            </a:lvl3pPr>
            <a:lvl4pPr lvl="3">
              <a:spcBef>
                <a:spcPts val="0"/>
              </a:spcBef>
              <a:buSzPct val="100000"/>
              <a:defRPr sz="4266"/>
            </a:lvl4pPr>
            <a:lvl5pPr lvl="4">
              <a:spcBef>
                <a:spcPts val="0"/>
              </a:spcBef>
              <a:buSzPct val="100000"/>
              <a:defRPr sz="4266"/>
            </a:lvl5pPr>
            <a:lvl6pPr lvl="5">
              <a:spcBef>
                <a:spcPts val="0"/>
              </a:spcBef>
              <a:buSzPct val="100000"/>
              <a:defRPr sz="4266"/>
            </a:lvl6pPr>
            <a:lvl7pPr lvl="6">
              <a:spcBef>
                <a:spcPts val="0"/>
              </a:spcBef>
              <a:buSzPct val="100000"/>
              <a:defRPr sz="4266"/>
            </a:lvl7pPr>
            <a:lvl8pPr lvl="7">
              <a:spcBef>
                <a:spcPts val="0"/>
              </a:spcBef>
              <a:buSzPct val="100000"/>
              <a:defRPr sz="4266"/>
            </a:lvl8pPr>
            <a:lvl9pPr lvl="8">
              <a:spcBef>
                <a:spcPts val="0"/>
              </a:spcBef>
              <a:buSzPct val="100000"/>
              <a:defRPr sz="4266"/>
            </a:lvl9pPr>
          </a:lstStyle>
          <a:p/>
        </p:txBody>
      </p:sp>
      <p:sp>
        <p:nvSpPr>
          <p:cNvPr id="15" name="Shape 15"/>
          <p:cNvSpPr txBox="1"/>
          <p:nvPr>
            <p:ph idx="1" type="body"/>
          </p:nvPr>
        </p:nvSpPr>
        <p:spPr>
          <a:xfrm>
            <a:off x="304800" y="1828800"/>
            <a:ext cx="4470400" cy="5486400"/>
          </a:xfrm>
          <a:prstGeom prst="rect">
            <a:avLst/>
          </a:prstGeom>
          <a:noFill/>
          <a:ln>
            <a:noFill/>
          </a:ln>
        </p:spPr>
        <p:txBody>
          <a:bodyPr anchorCtr="0" anchor="t" bIns="91425" lIns="91425" rIns="91425" wrap="square" tIns="91425"/>
          <a:lstStyle>
            <a:lvl1pPr lvl="0">
              <a:spcBef>
                <a:spcPts val="0"/>
              </a:spcBef>
              <a:buSzPct val="100000"/>
              <a:buChar char="●"/>
              <a:defRPr sz="2666"/>
            </a:lvl1pPr>
            <a:lvl2pPr lvl="1">
              <a:spcBef>
                <a:spcPts val="0"/>
              </a:spcBef>
              <a:buSzPct val="100000"/>
              <a:buChar char="○"/>
              <a:defRPr sz="2666"/>
            </a:lvl2pPr>
            <a:lvl3pPr lvl="2">
              <a:spcBef>
                <a:spcPts val="0"/>
              </a:spcBef>
              <a:buSzPct val="100000"/>
              <a:buChar char="■"/>
              <a:defRPr sz="2666"/>
            </a:lvl3pPr>
            <a:lvl4pPr lvl="3">
              <a:spcBef>
                <a:spcPts val="0"/>
              </a:spcBef>
              <a:buSzPct val="100000"/>
              <a:buChar char="●"/>
              <a:defRPr sz="2666"/>
            </a:lvl4pPr>
            <a:lvl5pPr lvl="4">
              <a:spcBef>
                <a:spcPts val="0"/>
              </a:spcBef>
              <a:buSzPct val="100000"/>
              <a:buChar char="○"/>
              <a:defRPr sz="2666"/>
            </a:lvl5pPr>
            <a:lvl6pPr lvl="5">
              <a:spcBef>
                <a:spcPts val="0"/>
              </a:spcBef>
              <a:buSzPct val="100000"/>
              <a:buChar char="■"/>
              <a:defRPr sz="2666"/>
            </a:lvl6pPr>
            <a:lvl7pPr lvl="6">
              <a:spcBef>
                <a:spcPts val="0"/>
              </a:spcBef>
              <a:buSzPct val="100000"/>
              <a:buChar char="●"/>
              <a:defRPr sz="2666"/>
            </a:lvl7pPr>
            <a:lvl8pPr lvl="7">
              <a:spcBef>
                <a:spcPts val="0"/>
              </a:spcBef>
              <a:buSzPct val="100000"/>
              <a:buChar char="○"/>
              <a:defRPr sz="2666"/>
            </a:lvl8pPr>
            <a:lvl9pPr lvl="8">
              <a:spcBef>
                <a:spcPts val="0"/>
              </a:spcBef>
              <a:buSzPct val="100000"/>
              <a:buChar char="■"/>
              <a:defRPr sz="2666"/>
            </a:lvl9pPr>
          </a:lstStyle>
          <a:p/>
        </p:txBody>
      </p:sp>
      <p:sp>
        <p:nvSpPr>
          <p:cNvPr id="16" name="Shape 16"/>
          <p:cNvSpPr txBox="1"/>
          <p:nvPr>
            <p:ph idx="2" type="body"/>
          </p:nvPr>
        </p:nvSpPr>
        <p:spPr>
          <a:xfrm>
            <a:off x="5384800" y="1828800"/>
            <a:ext cx="4470400" cy="5486400"/>
          </a:xfrm>
          <a:prstGeom prst="rect">
            <a:avLst/>
          </a:prstGeom>
          <a:noFill/>
          <a:ln>
            <a:noFill/>
          </a:ln>
        </p:spPr>
        <p:txBody>
          <a:bodyPr anchorCtr="0" anchor="t" bIns="91425" lIns="91425" rIns="91425" wrap="square" tIns="91425"/>
          <a:lstStyle>
            <a:lvl1pPr lvl="0">
              <a:spcBef>
                <a:spcPts val="0"/>
              </a:spcBef>
              <a:buSzPct val="100000"/>
              <a:buChar char="●"/>
              <a:defRPr sz="2666"/>
            </a:lvl1pPr>
            <a:lvl2pPr lvl="1">
              <a:spcBef>
                <a:spcPts val="0"/>
              </a:spcBef>
              <a:buSzPct val="100000"/>
              <a:buChar char="○"/>
              <a:defRPr sz="2666"/>
            </a:lvl2pPr>
            <a:lvl3pPr lvl="2">
              <a:spcBef>
                <a:spcPts val="0"/>
              </a:spcBef>
              <a:buSzPct val="100000"/>
              <a:buChar char="■"/>
              <a:defRPr sz="2666"/>
            </a:lvl3pPr>
            <a:lvl4pPr lvl="3">
              <a:spcBef>
                <a:spcPts val="0"/>
              </a:spcBef>
              <a:buSzPct val="100000"/>
              <a:buChar char="●"/>
              <a:defRPr sz="2666"/>
            </a:lvl4pPr>
            <a:lvl5pPr lvl="4">
              <a:spcBef>
                <a:spcPts val="0"/>
              </a:spcBef>
              <a:buSzPct val="100000"/>
              <a:buChar char="○"/>
              <a:defRPr sz="2666"/>
            </a:lvl5pPr>
            <a:lvl6pPr lvl="5">
              <a:spcBef>
                <a:spcPts val="0"/>
              </a:spcBef>
              <a:buSzPct val="100000"/>
              <a:buChar char="■"/>
              <a:defRPr sz="2666"/>
            </a:lvl6pPr>
            <a:lvl7pPr lvl="6">
              <a:spcBef>
                <a:spcPts val="0"/>
              </a:spcBef>
              <a:buSzPct val="100000"/>
              <a:buChar char="●"/>
              <a:defRPr sz="2666"/>
            </a:lvl7pPr>
            <a:lvl8pPr lvl="7">
              <a:spcBef>
                <a:spcPts val="0"/>
              </a:spcBef>
              <a:buSzPct val="100000"/>
              <a:buChar char="○"/>
              <a:defRPr sz="2666"/>
            </a:lvl8pPr>
            <a:lvl9pPr lvl="8">
              <a:spcBef>
                <a:spcPts val="0"/>
              </a:spcBef>
              <a:buSzPct val="100000"/>
              <a:buChar char="■"/>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7" name="Shape 17"/>
        <p:cNvGrpSpPr/>
        <p:nvPr/>
      </p:nvGrpSpPr>
      <p:grpSpPr>
        <a:xfrm>
          <a:off x="0" y="0"/>
          <a:ext cx="0" cy="0"/>
          <a:chOff x="0" y="0"/>
          <a:chExt cx="0" cy="0"/>
        </a:xfrm>
      </p:grpSpPr>
      <p:sp>
        <p:nvSpPr>
          <p:cNvPr id="18" name="Shape 18"/>
          <p:cNvSpPr txBox="1"/>
          <p:nvPr>
            <p:ph idx="1" type="body"/>
          </p:nvPr>
        </p:nvSpPr>
        <p:spPr>
          <a:xfrm>
            <a:off x="304800" y="6705600"/>
            <a:ext cx="9550400" cy="609600"/>
          </a:xfrm>
          <a:prstGeom prst="rect">
            <a:avLst/>
          </a:prstGeom>
          <a:noFill/>
          <a:ln>
            <a:noFill/>
          </a:ln>
        </p:spPr>
        <p:txBody>
          <a:bodyPr anchorCtr="0" anchor="t" bIns="91425" lIns="91425" rIns="91425" wrap="square" tIns="91425"/>
          <a:lstStyle>
            <a:lvl1pPr lvl="0" algn="ctr">
              <a:spcBef>
                <a:spcPts val="0"/>
              </a:spcBef>
              <a:buSzPct val="100000"/>
              <a:buChar char="●"/>
              <a:defRPr sz="3200"/>
            </a:lvl1pPr>
            <a:lvl2pPr lvl="1" algn="ctr">
              <a:spcBef>
                <a:spcPts val="0"/>
              </a:spcBef>
              <a:buSzPct val="100000"/>
              <a:buChar char="○"/>
              <a:defRPr sz="3200"/>
            </a:lvl2pPr>
            <a:lvl3pPr lvl="2" algn="ctr">
              <a:spcBef>
                <a:spcPts val="0"/>
              </a:spcBef>
              <a:buSzPct val="100000"/>
              <a:buChar char="■"/>
              <a:defRPr sz="3200"/>
            </a:lvl3pPr>
            <a:lvl4pPr lvl="3" algn="ctr">
              <a:spcBef>
                <a:spcPts val="0"/>
              </a:spcBef>
              <a:buSzPct val="100000"/>
              <a:buChar char="●"/>
              <a:defRPr sz="3200"/>
            </a:lvl4pPr>
            <a:lvl5pPr lvl="4" algn="ctr">
              <a:spcBef>
                <a:spcPts val="0"/>
              </a:spcBef>
              <a:buSzPct val="100000"/>
              <a:buChar char="○"/>
              <a:defRPr sz="3200"/>
            </a:lvl5pPr>
            <a:lvl6pPr lvl="5" algn="ctr">
              <a:spcBef>
                <a:spcPts val="0"/>
              </a:spcBef>
              <a:buSzPct val="100000"/>
              <a:buChar char="■"/>
              <a:defRPr sz="3200"/>
            </a:lvl6pPr>
            <a:lvl7pPr lvl="6" algn="ctr">
              <a:spcBef>
                <a:spcPts val="0"/>
              </a:spcBef>
              <a:buSzPct val="100000"/>
              <a:buChar char="●"/>
              <a:defRPr sz="3200"/>
            </a:lvl7pPr>
            <a:lvl8pPr lvl="7" algn="ctr">
              <a:spcBef>
                <a:spcPts val="0"/>
              </a:spcBef>
              <a:buSzPct val="100000"/>
              <a:buChar char="○"/>
              <a:defRPr sz="3200"/>
            </a:lvl8pPr>
            <a:lvl9pPr lvl="8" algn="ctr">
              <a:spcBef>
                <a:spcPts val="0"/>
              </a:spcBef>
              <a:buSzPct val="100000"/>
              <a:buChar char="■"/>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7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33.jpg"/><Relationship Id="rId7" Type="http://schemas.openxmlformats.org/officeDocument/2006/relationships/image" Target="../media/image42.jpg"/><Relationship Id="rId8"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8.png"/><Relationship Id="rId5" Type="http://schemas.openxmlformats.org/officeDocument/2006/relationships/image" Target="../media/image71.png"/><Relationship Id="rId6"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7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image" Target="../media/image49.png"/><Relationship Id="rId5" Type="http://schemas.openxmlformats.org/officeDocument/2006/relationships/image" Target="../media/image74.jpg"/><Relationship Id="rId6" Type="http://schemas.openxmlformats.org/officeDocument/2006/relationships/image" Target="../media/image4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48.jpg"/><Relationship Id="rId5" Type="http://schemas.openxmlformats.org/officeDocument/2006/relationships/image" Target="../media/image4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4.png"/><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5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1.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2.png"/><Relationship Id="rId4" Type="http://schemas.openxmlformats.org/officeDocument/2006/relationships/image" Target="../media/image59.png"/><Relationship Id="rId5" Type="http://schemas.openxmlformats.org/officeDocument/2006/relationships/image" Target="../media/image58.jpg"/><Relationship Id="rId6" Type="http://schemas.openxmlformats.org/officeDocument/2006/relationships/image" Target="../media/image60.gif"/><Relationship Id="rId7" Type="http://schemas.openxmlformats.org/officeDocument/2006/relationships/image" Target="../media/image5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2.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6.png"/><Relationship Id="rId4" Type="http://schemas.openxmlformats.org/officeDocument/2006/relationships/image" Target="../media/image63.jpg"/><Relationship Id="rId5" Type="http://schemas.openxmlformats.org/officeDocument/2006/relationships/image" Target="../media/image6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6.png"/><Relationship Id="rId4" Type="http://schemas.openxmlformats.org/officeDocument/2006/relationships/image" Target="../media/image61.png"/><Relationship Id="rId5" Type="http://schemas.openxmlformats.org/officeDocument/2006/relationships/image" Target="../media/image66.png"/><Relationship Id="rId6" Type="http://schemas.openxmlformats.org/officeDocument/2006/relationships/image" Target="../media/image62.png"/><Relationship Id="rId7" Type="http://schemas.openxmlformats.org/officeDocument/2006/relationships/image" Target="../media/image6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7.png"/><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7.png"/><Relationship Id="rId4" Type="http://schemas.openxmlformats.org/officeDocument/2006/relationships/image" Target="../media/image6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 name="Shape 22"/>
        <p:cNvGrpSpPr/>
        <p:nvPr/>
      </p:nvGrpSpPr>
      <p:grpSpPr>
        <a:xfrm>
          <a:off x="0" y="0"/>
          <a:ext cx="0" cy="0"/>
          <a:chOff x="0" y="0"/>
          <a:chExt cx="0" cy="0"/>
        </a:xfrm>
      </p:grpSpPr>
      <p:sp>
        <p:nvSpPr>
          <p:cNvPr id="23" name="Shape 23"/>
          <p:cNvSpPr txBox="1"/>
          <p:nvPr>
            <p:ph type="title"/>
          </p:nvPr>
        </p:nvSpPr>
        <p:spPr>
          <a:xfrm>
            <a:off x="1739900" y="723900"/>
            <a:ext cx="6653200" cy="3759175"/>
          </a:xfrm>
          <a:prstGeom prst="rect">
            <a:avLst/>
          </a:prstGeom>
          <a:noFill/>
          <a:ln>
            <a:noFill/>
          </a:ln>
        </p:spPr>
        <p:txBody>
          <a:bodyPr anchorCtr="0" anchor="b" bIns="38100" lIns="38100" rIns="38100" wrap="square" tIns="38100">
            <a:noAutofit/>
          </a:bodyPr>
          <a:lstStyle/>
          <a:p>
            <a:pPr indent="0" lvl="0" marL="0" marR="0" algn="ctr">
              <a:lnSpc>
                <a:spcPct val="114062"/>
              </a:lnSpc>
              <a:spcBef>
                <a:spcPts val="0"/>
              </a:spcBef>
              <a:spcAft>
                <a:spcPts val="0"/>
              </a:spcAft>
              <a:buNone/>
            </a:pPr>
            <a:r>
              <a:rPr lang="en-US" sz="4800">
                <a:solidFill>
                  <a:srgbClr val="000000"/>
                </a:solidFill>
                <a:latin typeface="Arial"/>
                <a:ea typeface="Arial"/>
                <a:cs typeface="Arial"/>
                <a:sym typeface="Arial"/>
              </a:rPr>
              <a:t>Causes of the Civil War</a:t>
            </a:r>
          </a:p>
        </p:txBody>
      </p:sp>
      <p:sp>
        <p:nvSpPr>
          <p:cNvPr id="24" name="Shape 24"/>
          <p:cNvSpPr txBox="1"/>
          <p:nvPr>
            <p:ph idx="1" type="body"/>
          </p:nvPr>
        </p:nvSpPr>
        <p:spPr>
          <a:xfrm>
            <a:off x="1995475" y="4521175"/>
            <a:ext cx="6397625" cy="3060700"/>
          </a:xfrm>
          <a:prstGeom prst="rect">
            <a:avLst/>
          </a:prstGeom>
          <a:noFill/>
          <a:ln>
            <a:noFill/>
          </a:ln>
        </p:spPr>
        <p:txBody>
          <a:bodyPr anchorCtr="0" anchor="t" bIns="38100" lIns="38100" rIns="38100" wrap="square" tIns="38100">
            <a:noAutofit/>
          </a:bodyPr>
          <a:lstStyle/>
          <a:p>
            <a:pPr indent="0" lvl="0" marL="0" marR="0" algn="ctr">
              <a:lnSpc>
                <a:spcPct val="119852"/>
              </a:lnSpc>
              <a:spcBef>
                <a:spcPts val="0"/>
              </a:spcBef>
              <a:spcAft>
                <a:spcPts val="0"/>
              </a:spcAft>
              <a:buNone/>
            </a:pPr>
            <a:r>
              <a:rPr lang="en-US" sz="3400">
                <a:solidFill>
                  <a:srgbClr val="000000"/>
                </a:solidFill>
                <a:latin typeface="Arial"/>
                <a:ea typeface="Arial"/>
                <a:cs typeface="Arial"/>
                <a:sym typeface="Arial"/>
              </a:rPr>
              <a:t>Harriet Beecher Stowe</a:t>
            </a:r>
          </a:p>
          <a:p>
            <a:pPr indent="0" lvl="0" marL="0" marR="0" algn="ctr">
              <a:lnSpc>
                <a:spcPct val="119852"/>
              </a:lnSpc>
              <a:spcBef>
                <a:spcPts val="600"/>
              </a:spcBef>
              <a:spcAft>
                <a:spcPts val="0"/>
              </a:spcAft>
              <a:buNone/>
            </a:pPr>
            <a:r>
              <a:rPr lang="en-US" sz="3400">
                <a:solidFill>
                  <a:srgbClr val="000000"/>
                </a:solidFill>
                <a:latin typeface="Arial"/>
                <a:ea typeface="Arial"/>
                <a:cs typeface="Arial"/>
                <a:sym typeface="Arial"/>
              </a:rPr>
              <a:t>“Uncle Tom’s Cabin”</a:t>
            </a:r>
          </a:p>
          <a:p>
            <a:pPr indent="0" lvl="0" marL="0" marR="0" algn="ctr">
              <a:lnSpc>
                <a:spcPct val="119852"/>
              </a:lnSpc>
              <a:spcBef>
                <a:spcPts val="600"/>
              </a:spcBef>
              <a:spcAft>
                <a:spcPts val="0"/>
              </a:spcAft>
              <a:buNone/>
            </a:pPr>
            <a:r>
              <a:rPr lang="en-US" sz="3400">
                <a:solidFill>
                  <a:srgbClr val="000000"/>
                </a:solidFill>
                <a:latin typeface="Arial"/>
                <a:ea typeface="Arial"/>
                <a:cs typeface="Arial"/>
                <a:sym typeface="Arial"/>
              </a:rPr>
              <a:t>Kansas Nebraska Act</a:t>
            </a:r>
          </a:p>
          <a:p>
            <a:pPr indent="0" lvl="0" marL="0" marR="0" algn="ctr">
              <a:lnSpc>
                <a:spcPct val="119852"/>
              </a:lnSpc>
              <a:spcBef>
                <a:spcPts val="600"/>
              </a:spcBef>
              <a:spcAft>
                <a:spcPts val="0"/>
              </a:spcAft>
              <a:buNone/>
            </a:pPr>
            <a:r>
              <a:rPr lang="en-US" sz="3400">
                <a:solidFill>
                  <a:srgbClr val="000000"/>
                </a:solidFill>
                <a:latin typeface="Arial"/>
                <a:ea typeface="Arial"/>
                <a:cs typeface="Arial"/>
                <a:sym typeface="Arial"/>
              </a:rPr>
              <a:t>Bleeding Kansas</a:t>
            </a:r>
          </a:p>
          <a:p>
            <a:pPr indent="0" lvl="0" marL="0" marR="0" algn="ctr">
              <a:lnSpc>
                <a:spcPct val="119852"/>
              </a:lnSpc>
              <a:spcBef>
                <a:spcPts val="600"/>
              </a:spcBef>
              <a:spcAft>
                <a:spcPts val="0"/>
              </a:spcAft>
              <a:buNone/>
            </a:pPr>
            <a:r>
              <a:rPr lang="en-US" sz="3400">
                <a:solidFill>
                  <a:srgbClr val="000000"/>
                </a:solidFill>
                <a:latin typeface="Arial"/>
                <a:ea typeface="Arial"/>
                <a:cs typeface="Arial"/>
                <a:sym typeface="Arial"/>
              </a:rPr>
              <a:t>Sumner-Brooks Affair</a:t>
            </a:r>
          </a:p>
          <a:p>
            <a:pPr indent="0" lvl="0" marL="0" marR="0" algn="ctr">
              <a:lnSpc>
                <a:spcPct val="119852"/>
              </a:lnSpc>
              <a:spcBef>
                <a:spcPts val="600"/>
              </a:spcBef>
              <a:spcAft>
                <a:spcPts val="0"/>
              </a:spcAft>
              <a:buNone/>
            </a:pPr>
            <a:r>
              <a:t/>
            </a:r>
            <a:endParaRPr sz="3400">
              <a:solidFill>
                <a:srgbClr val="000000"/>
              </a:solidFill>
              <a:latin typeface="Arial"/>
              <a:ea typeface="Arial"/>
              <a:cs typeface="Arial"/>
              <a:sym typeface="Arial"/>
            </a:endParaRPr>
          </a:p>
        </p:txBody>
      </p:sp>
      <p:pic>
        <p:nvPicPr>
          <p:cNvPr id="25" name="Shape 25"/>
          <p:cNvPicPr preferRelativeResize="0"/>
          <p:nvPr/>
        </p:nvPicPr>
        <p:blipFill>
          <a:blip r:embed="rId4">
            <a:alphaModFix/>
          </a:blip>
          <a:stretch>
            <a:fillRect/>
          </a:stretch>
        </p:blipFill>
        <p:spPr>
          <a:xfrm>
            <a:off x="1572600" y="38100"/>
            <a:ext cx="6290425" cy="3686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Shape 85"/>
          <p:cNvSpPr txBox="1"/>
          <p:nvPr/>
        </p:nvSpPr>
        <p:spPr>
          <a:xfrm>
            <a:off x="1104900" y="165100"/>
            <a:ext cx="7753350" cy="952500"/>
          </a:xfrm>
          <a:prstGeom prst="rect">
            <a:avLst/>
          </a:prstGeom>
          <a:noFill/>
          <a:ln>
            <a:noFill/>
          </a:ln>
        </p:spPr>
        <p:txBody>
          <a:bodyPr anchorCtr="0" anchor="t" bIns="38100" lIns="38100" rIns="38100" wrap="square" tIns="38100">
            <a:noAutofit/>
          </a:bodyPr>
          <a:lstStyle/>
          <a:p>
            <a:pPr indent="0" lvl="0" marL="0" marR="0" algn="ctr">
              <a:lnSpc>
                <a:spcPct val="119951"/>
              </a:lnSpc>
              <a:spcBef>
                <a:spcPts val="0"/>
              </a:spcBef>
              <a:spcAft>
                <a:spcPts val="0"/>
              </a:spcAft>
              <a:buNone/>
            </a:pPr>
            <a:r>
              <a:rPr b="1" lang="en-US" sz="5199">
                <a:solidFill>
                  <a:srgbClr val="000066"/>
                </a:solidFill>
                <a:latin typeface="Arial"/>
                <a:ea typeface="Arial"/>
                <a:cs typeface="Arial"/>
                <a:sym typeface="Arial"/>
              </a:rPr>
              <a:t>“Bleeding Kansas”</a:t>
            </a:r>
          </a:p>
        </p:txBody>
      </p:sp>
      <p:pic>
        <p:nvPicPr>
          <p:cNvPr id="86" name="Shape 86"/>
          <p:cNvPicPr preferRelativeResize="0"/>
          <p:nvPr/>
        </p:nvPicPr>
        <p:blipFill>
          <a:blip r:embed="rId4">
            <a:alphaModFix/>
          </a:blip>
          <a:stretch>
            <a:fillRect/>
          </a:stretch>
        </p:blipFill>
        <p:spPr>
          <a:xfrm>
            <a:off x="238250" y="1085850"/>
            <a:ext cx="9683450" cy="3810000"/>
          </a:xfrm>
          <a:prstGeom prst="rect">
            <a:avLst/>
          </a:prstGeom>
          <a:noFill/>
          <a:ln>
            <a:noFill/>
          </a:ln>
        </p:spPr>
      </p:pic>
      <p:pic>
        <p:nvPicPr>
          <p:cNvPr id="87" name="Shape 87"/>
          <p:cNvPicPr preferRelativeResize="0"/>
          <p:nvPr/>
        </p:nvPicPr>
        <p:blipFill>
          <a:blip r:embed="rId5">
            <a:alphaModFix/>
          </a:blip>
          <a:stretch>
            <a:fillRect/>
          </a:stretch>
        </p:blipFill>
        <p:spPr>
          <a:xfrm>
            <a:off x="324050" y="5067300"/>
            <a:ext cx="4260325" cy="2333625"/>
          </a:xfrm>
          <a:prstGeom prst="rect">
            <a:avLst/>
          </a:prstGeom>
          <a:noFill/>
          <a:ln>
            <a:noFill/>
          </a:ln>
        </p:spPr>
      </p:pic>
      <p:sp>
        <p:nvSpPr>
          <p:cNvPr id="88" name="Shape 88"/>
          <p:cNvSpPr txBox="1"/>
          <p:nvPr/>
        </p:nvSpPr>
        <p:spPr>
          <a:xfrm>
            <a:off x="4914900" y="5499075"/>
            <a:ext cx="2749550" cy="1955775"/>
          </a:xfrm>
          <a:prstGeom prst="rect">
            <a:avLst/>
          </a:prstGeom>
          <a:noFill/>
          <a:ln>
            <a:noFill/>
          </a:ln>
        </p:spPr>
        <p:txBody>
          <a:bodyPr anchorCtr="0" anchor="t" bIns="38100" lIns="38100" rIns="38100" wrap="square" tIns="38100">
            <a:noAutofit/>
          </a:bodyPr>
          <a:lstStyle/>
          <a:p>
            <a:pPr indent="0" lvl="0" marL="0" marR="0" algn="ctr">
              <a:lnSpc>
                <a:spcPct val="120000"/>
              </a:lnSpc>
              <a:spcBef>
                <a:spcPts val="0"/>
              </a:spcBef>
              <a:spcAft>
                <a:spcPts val="0"/>
              </a:spcAft>
              <a:buNone/>
            </a:pPr>
            <a:r>
              <a:rPr b="1" lang="en-US" sz="3000">
                <a:solidFill>
                  <a:srgbClr val="FFFFFF"/>
                </a:solidFill>
                <a:latin typeface="Arial"/>
                <a:ea typeface="Arial"/>
                <a:cs typeface="Arial"/>
                <a:sym typeface="Arial"/>
              </a:rPr>
              <a:t>Border “Ruffians”</a:t>
            </a:r>
            <a:br>
              <a:rPr b="1" lang="en-US" sz="3000">
                <a:solidFill>
                  <a:srgbClr val="FFFFFF"/>
                </a:solidFill>
                <a:latin typeface="Arial"/>
                <a:ea typeface="Arial"/>
                <a:cs typeface="Arial"/>
                <a:sym typeface="Arial"/>
              </a:rPr>
            </a:br>
            <a:r>
              <a:rPr b="1" lang="en-US" sz="3000">
                <a:solidFill>
                  <a:srgbClr val="FFFFFF"/>
                </a:solidFill>
                <a:latin typeface="Arial"/>
                <a:ea typeface="Arial"/>
                <a:cs typeface="Arial"/>
                <a:sym typeface="Arial"/>
              </a:rPr>
              <a:t>(pro-slavery Missourians)</a:t>
            </a:r>
          </a:p>
        </p:txBody>
      </p:sp>
      <p:pic>
        <p:nvPicPr>
          <p:cNvPr id="89" name="Shape 89"/>
          <p:cNvPicPr preferRelativeResize="0"/>
          <p:nvPr/>
        </p:nvPicPr>
        <p:blipFill>
          <a:blip r:embed="rId6">
            <a:alphaModFix/>
          </a:blip>
          <a:stretch>
            <a:fillRect/>
          </a:stretch>
        </p:blipFill>
        <p:spPr>
          <a:xfrm>
            <a:off x="7958325" y="5153025"/>
            <a:ext cx="1706025" cy="215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id="94" name="Shape 94"/>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95" name="Shape 95"/>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20052"/>
              </a:lnSpc>
              <a:spcBef>
                <a:spcPts val="0"/>
              </a:spcBef>
              <a:spcAft>
                <a:spcPts val="0"/>
              </a:spcAft>
              <a:buNone/>
            </a:pPr>
            <a:r>
              <a:rPr lang="en-US" sz="4800">
                <a:solidFill>
                  <a:srgbClr val="C4C3AA"/>
                </a:solidFill>
                <a:latin typeface="Arial"/>
                <a:ea typeface="Arial"/>
                <a:cs typeface="Arial"/>
                <a:sym typeface="Arial"/>
              </a:rPr>
              <a:t>Bleeding Kansas Begins</a:t>
            </a:r>
          </a:p>
        </p:txBody>
      </p:sp>
      <p:sp>
        <p:nvSpPr>
          <p:cNvPr id="96" name="Shape 96"/>
          <p:cNvSpPr txBox="1"/>
          <p:nvPr>
            <p:ph idx="1" type="body"/>
          </p:nvPr>
        </p:nvSpPr>
        <p:spPr>
          <a:xfrm>
            <a:off x="558800" y="1828800"/>
            <a:ext cx="4367200" cy="5816600"/>
          </a:xfrm>
          <a:prstGeom prst="rect">
            <a:avLst/>
          </a:prstGeom>
          <a:noFill/>
          <a:ln>
            <a:noFill/>
          </a:ln>
        </p:spPr>
        <p:txBody>
          <a:bodyPr anchorCtr="0" anchor="t" bIns="38100" lIns="38100" rIns="38100" wrap="square" tIns="38100">
            <a:noAutofit/>
          </a:bodyPr>
          <a:lstStyle/>
          <a:p>
            <a:pPr indent="-241300" lvl="0" marL="381000" marR="0" algn="l">
              <a:lnSpc>
                <a:spcPct val="107916"/>
              </a:lnSpc>
              <a:spcBef>
                <a:spcPts val="0"/>
              </a:spcBef>
              <a:spcAft>
                <a:spcPts val="0"/>
              </a:spcAft>
              <a:buClr>
                <a:srgbClr val="FFFFFF"/>
              </a:buClr>
              <a:buSzPct val="100000"/>
              <a:buChar char="●"/>
            </a:pPr>
            <a:r>
              <a:rPr lang="en-US" sz="3000">
                <a:solidFill>
                  <a:srgbClr val="FFFFFF"/>
                </a:solidFill>
                <a:latin typeface="Arial"/>
                <a:ea typeface="Arial"/>
                <a:cs typeface="Arial"/>
                <a:sym typeface="Arial"/>
              </a:rPr>
              <a:t>Samuel Jones-Proslavery Sheriff who burned Lawrence in 1855</a:t>
            </a:r>
          </a:p>
          <a:p>
            <a:pPr indent="-241300" lvl="0" marL="381000" marR="0" algn="l">
              <a:lnSpc>
                <a:spcPct val="107916"/>
              </a:lnSpc>
              <a:spcBef>
                <a:spcPts val="675"/>
              </a:spcBef>
              <a:spcAft>
                <a:spcPts val="0"/>
              </a:spcAft>
              <a:buClr>
                <a:srgbClr val="FFFFFF"/>
              </a:buClr>
              <a:buSzPct val="100000"/>
              <a:buChar char="●"/>
            </a:pPr>
            <a:r>
              <a:rPr lang="en-US" sz="3000">
                <a:solidFill>
                  <a:srgbClr val="FFFFFF"/>
                </a:solidFill>
                <a:latin typeface="Arial"/>
                <a:ea typeface="Arial"/>
                <a:cs typeface="Arial"/>
                <a:sym typeface="Arial"/>
              </a:rPr>
              <a:t>In the Wakarusa War, homes and businesses were burned along with the free-state Hotel. Several people were killed</a:t>
            </a:r>
          </a:p>
        </p:txBody>
      </p:sp>
      <p:pic>
        <p:nvPicPr>
          <p:cNvPr id="97" name="Shape 97"/>
          <p:cNvPicPr preferRelativeResize="0"/>
          <p:nvPr/>
        </p:nvPicPr>
        <p:blipFill>
          <a:blip r:embed="rId5">
            <a:alphaModFix/>
          </a:blip>
          <a:stretch>
            <a:fillRect/>
          </a:stretch>
        </p:blipFill>
        <p:spPr>
          <a:xfrm>
            <a:off x="5181600" y="1930400"/>
            <a:ext cx="4531325" cy="3865050"/>
          </a:xfrm>
          <a:prstGeom prst="rect">
            <a:avLst/>
          </a:prstGeom>
          <a:noFill/>
          <a:ln>
            <a:noFill/>
          </a:ln>
        </p:spPr>
      </p:pic>
      <p:sp>
        <p:nvSpPr>
          <p:cNvPr id="98" name="Shape 98"/>
          <p:cNvSpPr txBox="1"/>
          <p:nvPr/>
        </p:nvSpPr>
        <p:spPr>
          <a:xfrm>
            <a:off x="4914900" y="6438900"/>
            <a:ext cx="5230800" cy="482600"/>
          </a:xfrm>
          <a:prstGeom prst="rect">
            <a:avLst/>
          </a:prstGeom>
          <a:noFill/>
          <a:ln>
            <a:noFill/>
          </a:ln>
        </p:spPr>
        <p:txBody>
          <a:bodyPr anchorCtr="0" anchor="t" bIns="38100" lIns="38100" rIns="38100" wrap="square" tIns="38100">
            <a:noAutofit/>
          </a:bodyPr>
          <a:lstStyle/>
          <a:p>
            <a:pPr indent="0" lvl="0" marL="0" marR="0" algn="l">
              <a:lnSpc>
                <a:spcPct val="120000"/>
              </a:lnSpc>
              <a:spcBef>
                <a:spcPts val="0"/>
              </a:spcBef>
              <a:spcAft>
                <a:spcPts val="0"/>
              </a:spcAft>
              <a:buNone/>
            </a:pPr>
            <a:r>
              <a:rPr lang="en-US" sz="2000">
                <a:solidFill>
                  <a:srgbClr val="FFFFFF"/>
                </a:solidFill>
                <a:latin typeface="Arial"/>
                <a:ea typeface="Arial"/>
                <a:cs typeface="Arial"/>
                <a:sym typeface="Arial"/>
              </a:rPr>
              <a:t>http://www.territorialkansasonline.org/</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2" name="Shape 102"/>
        <p:cNvGrpSpPr/>
        <p:nvPr/>
      </p:nvGrpSpPr>
      <p:grpSpPr>
        <a:xfrm>
          <a:off x="0" y="0"/>
          <a:ext cx="0" cy="0"/>
          <a:chOff x="0" y="0"/>
          <a:chExt cx="0" cy="0"/>
        </a:xfrm>
      </p:grpSpPr>
      <p:pic>
        <p:nvPicPr>
          <p:cNvPr id="103" name="Shape 103"/>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104" name="Shape 104"/>
          <p:cNvSpPr txBox="1"/>
          <p:nvPr>
            <p:ph type="title"/>
          </p:nvPr>
        </p:nvSpPr>
        <p:spPr>
          <a:xfrm>
            <a:off x="558800" y="50800"/>
            <a:ext cx="9028100" cy="2386977"/>
          </a:xfrm>
          <a:prstGeom prst="rect">
            <a:avLst/>
          </a:prstGeom>
          <a:noFill/>
          <a:ln>
            <a:noFill/>
          </a:ln>
        </p:spPr>
        <p:txBody>
          <a:bodyPr anchorCtr="0" anchor="ctr" bIns="38100" lIns="38100" rIns="38100" wrap="square" tIns="38100">
            <a:noAutofit/>
          </a:bodyPr>
          <a:lstStyle/>
          <a:p>
            <a:pPr indent="0" lvl="0" marL="0" marR="0" algn="ctr">
              <a:lnSpc>
                <a:spcPct val="119886"/>
              </a:lnSpc>
              <a:spcBef>
                <a:spcPts val="0"/>
              </a:spcBef>
              <a:spcAft>
                <a:spcPts val="0"/>
              </a:spcAft>
              <a:buNone/>
            </a:pPr>
            <a:r>
              <a:rPr lang="en-US" sz="4400">
                <a:solidFill>
                  <a:srgbClr val="C4C3AA"/>
                </a:solidFill>
                <a:latin typeface="Arial"/>
                <a:ea typeface="Arial"/>
                <a:cs typeface="Arial"/>
                <a:sym typeface="Arial"/>
              </a:rPr>
              <a:t>During the time that Kansas was a territory, there were 2 Territorial Governments</a:t>
            </a:r>
          </a:p>
        </p:txBody>
      </p:sp>
      <p:sp>
        <p:nvSpPr>
          <p:cNvPr id="105" name="Shape 105"/>
          <p:cNvSpPr txBox="1"/>
          <p:nvPr>
            <p:ph idx="1" type="body"/>
          </p:nvPr>
        </p:nvSpPr>
        <p:spPr>
          <a:xfrm>
            <a:off x="558800" y="2336775"/>
            <a:ext cx="9028100" cy="5308575"/>
          </a:xfrm>
          <a:prstGeom prst="rect">
            <a:avLst/>
          </a:prstGeom>
          <a:noFill/>
          <a:ln>
            <a:noFill/>
          </a:ln>
        </p:spPr>
        <p:txBody>
          <a:bodyPr anchorCtr="0" anchor="t" bIns="38100" lIns="38100" rIns="38100" wrap="square" tIns="38100">
            <a:noAutofit/>
          </a:bodyPr>
          <a:lstStyle/>
          <a:p>
            <a:pPr indent="-266700" lvl="0" marL="381000" marR="0" algn="l">
              <a:lnSpc>
                <a:spcPct val="119852"/>
              </a:lnSpc>
              <a:spcBef>
                <a:spcPts val="0"/>
              </a:spcBef>
              <a:spcAft>
                <a:spcPts val="0"/>
              </a:spcAft>
              <a:buClr>
                <a:srgbClr val="FFFFFF"/>
              </a:buClr>
              <a:buSzPct val="100000"/>
              <a:buChar char="●"/>
            </a:pPr>
            <a:r>
              <a:rPr lang="en-US" sz="3400">
                <a:solidFill>
                  <a:srgbClr val="FFFFFF"/>
                </a:solidFill>
                <a:latin typeface="Arial"/>
                <a:ea typeface="Arial"/>
                <a:cs typeface="Arial"/>
                <a:sym typeface="Arial"/>
              </a:rPr>
              <a:t>Topeka-This was where the free state government was located</a:t>
            </a:r>
          </a:p>
          <a:p>
            <a:pPr indent="-266700" lvl="0" marL="381000" marR="0" algn="l">
              <a:lnSpc>
                <a:spcPct val="119852"/>
              </a:lnSpc>
              <a:spcBef>
                <a:spcPts val="675"/>
              </a:spcBef>
              <a:spcAft>
                <a:spcPts val="0"/>
              </a:spcAft>
              <a:buClr>
                <a:srgbClr val="FFFFFF"/>
              </a:buClr>
              <a:buSzPct val="100000"/>
              <a:buChar char="●"/>
            </a:pPr>
            <a:r>
              <a:rPr lang="en-US" sz="3400">
                <a:solidFill>
                  <a:srgbClr val="FFFFFF"/>
                </a:solidFill>
                <a:latin typeface="Arial"/>
                <a:ea typeface="Arial"/>
                <a:cs typeface="Arial"/>
                <a:sym typeface="Arial"/>
              </a:rPr>
              <a:t>Shawnee Mission-This was where the proslavery government was located</a:t>
            </a:r>
          </a:p>
          <a:p>
            <a:pPr indent="-266700" lvl="0" marL="381000" marR="0" algn="l">
              <a:lnSpc>
                <a:spcPct val="119852"/>
              </a:lnSpc>
              <a:spcBef>
                <a:spcPts val="675"/>
              </a:spcBef>
              <a:spcAft>
                <a:spcPts val="0"/>
              </a:spcAft>
              <a:buClr>
                <a:srgbClr val="FFFFFF"/>
              </a:buClr>
              <a:buSzPct val="100000"/>
              <a:buChar char="●"/>
            </a:pPr>
            <a:r>
              <a:rPr lang="en-US" sz="3400">
                <a:solidFill>
                  <a:srgbClr val="FFFFFF"/>
                </a:solidFill>
                <a:latin typeface="Arial"/>
                <a:ea typeface="Arial"/>
                <a:cs typeface="Arial"/>
                <a:sym typeface="Arial"/>
              </a:rPr>
              <a:t>Neither government thought the other should be there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9" name="Shape 109"/>
        <p:cNvGrpSpPr/>
        <p:nvPr/>
      </p:nvGrpSpPr>
      <p:grpSpPr>
        <a:xfrm>
          <a:off x="0" y="0"/>
          <a:ext cx="0" cy="0"/>
          <a:chOff x="0" y="0"/>
          <a:chExt cx="0" cy="0"/>
        </a:xfrm>
      </p:grpSpPr>
      <p:pic>
        <p:nvPicPr>
          <p:cNvPr id="110" name="Shape 110"/>
          <p:cNvPicPr preferRelativeResize="0"/>
          <p:nvPr/>
        </p:nvPicPr>
        <p:blipFill>
          <a:blip r:embed="rId4">
            <a:alphaModFix/>
          </a:blip>
          <a:stretch>
            <a:fillRect/>
          </a:stretch>
        </p:blipFill>
        <p:spPr>
          <a:xfrm>
            <a:off x="9525" y="847725"/>
            <a:ext cx="7538975" cy="6705600"/>
          </a:xfrm>
          <a:prstGeom prst="rect">
            <a:avLst/>
          </a:prstGeom>
          <a:noFill/>
          <a:ln>
            <a:noFill/>
          </a:ln>
        </p:spPr>
      </p:pic>
      <p:pic>
        <p:nvPicPr>
          <p:cNvPr id="111" name="Shape 111"/>
          <p:cNvPicPr preferRelativeResize="0"/>
          <p:nvPr/>
        </p:nvPicPr>
        <p:blipFill>
          <a:blip r:embed="rId5">
            <a:alphaModFix/>
          </a:blip>
          <a:stretch>
            <a:fillRect/>
          </a:stretch>
        </p:blipFill>
        <p:spPr>
          <a:xfrm>
            <a:off x="0" y="238125"/>
            <a:ext cx="9502350" cy="6762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pic>
        <p:nvPicPr>
          <p:cNvPr id="116" name="Shape 116"/>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117" name="Shape 117"/>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20052"/>
              </a:lnSpc>
              <a:spcBef>
                <a:spcPts val="0"/>
              </a:spcBef>
              <a:spcAft>
                <a:spcPts val="0"/>
              </a:spcAft>
              <a:buNone/>
            </a:pPr>
            <a:r>
              <a:rPr lang="en-US" sz="4800">
                <a:solidFill>
                  <a:srgbClr val="C4C3AA"/>
                </a:solidFill>
                <a:latin typeface="Arial"/>
                <a:ea typeface="Arial"/>
                <a:cs typeface="Arial"/>
                <a:sym typeface="Arial"/>
              </a:rPr>
              <a:t>Violence Continues</a:t>
            </a:r>
          </a:p>
        </p:txBody>
      </p:sp>
      <p:sp>
        <p:nvSpPr>
          <p:cNvPr id="118" name="Shape 118"/>
          <p:cNvSpPr txBox="1"/>
          <p:nvPr>
            <p:ph idx="1" type="body"/>
          </p:nvPr>
        </p:nvSpPr>
        <p:spPr>
          <a:xfrm>
            <a:off x="558800" y="1828800"/>
            <a:ext cx="4367200" cy="5816600"/>
          </a:xfrm>
          <a:prstGeom prst="rect">
            <a:avLst/>
          </a:prstGeom>
          <a:noFill/>
          <a:ln>
            <a:noFill/>
          </a:ln>
        </p:spPr>
        <p:txBody>
          <a:bodyPr anchorCtr="0" anchor="t" bIns="38100" lIns="38100" rIns="38100" wrap="square" tIns="38100">
            <a:noAutofit/>
          </a:bodyPr>
          <a:lstStyle/>
          <a:p>
            <a:pPr indent="-241300" lvl="0" marL="381000" marR="0" algn="l">
              <a:lnSpc>
                <a:spcPct val="120000"/>
              </a:lnSpc>
              <a:spcBef>
                <a:spcPts val="0"/>
              </a:spcBef>
              <a:spcAft>
                <a:spcPts val="0"/>
              </a:spcAft>
              <a:buClr>
                <a:srgbClr val="FFFFFF"/>
              </a:buClr>
              <a:buSzPct val="100000"/>
              <a:buChar char="●"/>
            </a:pPr>
            <a:r>
              <a:rPr lang="en-US" sz="3000">
                <a:solidFill>
                  <a:srgbClr val="FFFFFF"/>
                </a:solidFill>
                <a:latin typeface="Arial"/>
                <a:ea typeface="Arial"/>
                <a:cs typeface="Arial"/>
                <a:sym typeface="Arial"/>
              </a:rPr>
              <a:t>John Brown-A fanatical Abolitionist who Killed 5 Proslavery settlers on the Pottawatomie Creek in eastern Kansas </a:t>
            </a:r>
          </a:p>
        </p:txBody>
      </p:sp>
      <p:pic>
        <p:nvPicPr>
          <p:cNvPr id="119" name="Shape 119"/>
          <p:cNvPicPr preferRelativeResize="0"/>
          <p:nvPr/>
        </p:nvPicPr>
        <p:blipFill>
          <a:blip r:embed="rId5">
            <a:alphaModFix/>
          </a:blip>
          <a:stretch>
            <a:fillRect/>
          </a:stretch>
        </p:blipFill>
        <p:spPr>
          <a:xfrm>
            <a:off x="5080000" y="1428750"/>
            <a:ext cx="4603450" cy="5257800"/>
          </a:xfrm>
          <a:prstGeom prst="rect">
            <a:avLst/>
          </a:prstGeom>
          <a:noFill/>
          <a:ln>
            <a:noFill/>
          </a:ln>
        </p:spPr>
      </p:pic>
      <p:sp>
        <p:nvSpPr>
          <p:cNvPr id="120" name="Shape 120"/>
          <p:cNvSpPr txBox="1"/>
          <p:nvPr/>
        </p:nvSpPr>
        <p:spPr>
          <a:xfrm>
            <a:off x="5753100" y="6946875"/>
            <a:ext cx="2840025" cy="482600"/>
          </a:xfrm>
          <a:prstGeom prst="rect">
            <a:avLst/>
          </a:prstGeom>
          <a:noFill/>
          <a:ln>
            <a:noFill/>
          </a:ln>
        </p:spPr>
        <p:txBody>
          <a:bodyPr anchorCtr="0" anchor="t" bIns="38100" lIns="38100" rIns="38100" wrap="square" tIns="38100">
            <a:noAutofit/>
          </a:bodyPr>
          <a:lstStyle/>
          <a:p>
            <a:pPr indent="0" lvl="0" marL="0" marR="0" algn="l">
              <a:lnSpc>
                <a:spcPct val="120000"/>
              </a:lnSpc>
              <a:spcBef>
                <a:spcPts val="0"/>
              </a:spcBef>
              <a:spcAft>
                <a:spcPts val="0"/>
              </a:spcAft>
              <a:buNone/>
            </a:pPr>
            <a:r>
              <a:rPr lang="en-US" sz="2000">
                <a:solidFill>
                  <a:srgbClr val="FFFFFF"/>
                </a:solidFill>
                <a:latin typeface="Arial"/>
                <a:ea typeface="Arial"/>
                <a:cs typeface="Arial"/>
                <a:sym typeface="Arial"/>
              </a:rPr>
              <a:t>http://www.pbs.org/</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4" name="Shape 124"/>
        <p:cNvGrpSpPr/>
        <p:nvPr/>
      </p:nvGrpSpPr>
      <p:grpSpPr>
        <a:xfrm>
          <a:off x="0" y="0"/>
          <a:ext cx="0" cy="0"/>
          <a:chOff x="0" y="0"/>
          <a:chExt cx="0" cy="0"/>
        </a:xfrm>
      </p:grpSpPr>
      <p:pic>
        <p:nvPicPr>
          <p:cNvPr id="125" name="Shape 125"/>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126" name="Shape 126"/>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19886"/>
              </a:lnSpc>
              <a:spcBef>
                <a:spcPts val="0"/>
              </a:spcBef>
              <a:spcAft>
                <a:spcPts val="0"/>
              </a:spcAft>
              <a:buNone/>
            </a:pPr>
            <a:r>
              <a:rPr lang="en-US" sz="4400">
                <a:solidFill>
                  <a:srgbClr val="C4C3AA"/>
                </a:solidFill>
                <a:latin typeface="Arial"/>
                <a:ea typeface="Arial"/>
                <a:cs typeface="Arial"/>
                <a:sym typeface="Arial"/>
              </a:rPr>
              <a:t>Who wins the Battle of “Bleeding Kansas”</a:t>
            </a:r>
          </a:p>
        </p:txBody>
      </p:sp>
      <p:sp>
        <p:nvSpPr>
          <p:cNvPr id="127" name="Shape 127"/>
          <p:cNvSpPr txBox="1"/>
          <p:nvPr>
            <p:ph idx="1" type="body"/>
          </p:nvPr>
        </p:nvSpPr>
        <p:spPr>
          <a:xfrm>
            <a:off x="558800" y="1828800"/>
            <a:ext cx="9028100" cy="5816600"/>
          </a:xfrm>
          <a:prstGeom prst="rect">
            <a:avLst/>
          </a:prstGeom>
          <a:noFill/>
          <a:ln>
            <a:noFill/>
          </a:ln>
        </p:spPr>
        <p:txBody>
          <a:bodyPr anchorCtr="0" anchor="t" bIns="38100" lIns="38100" rIns="38100" wrap="square" tIns="38100">
            <a:noAutofit/>
          </a:bodyPr>
          <a:lstStyle/>
          <a:p>
            <a:pPr indent="-266700" lvl="0" marL="381000" marR="0" algn="l">
              <a:lnSpc>
                <a:spcPct val="119852"/>
              </a:lnSpc>
              <a:spcBef>
                <a:spcPts val="0"/>
              </a:spcBef>
              <a:spcAft>
                <a:spcPts val="0"/>
              </a:spcAft>
              <a:buClr>
                <a:srgbClr val="FFFFFF"/>
              </a:buClr>
              <a:buSzPct val="100000"/>
              <a:buChar char="●"/>
            </a:pPr>
            <a:r>
              <a:rPr lang="en-US" sz="3400">
                <a:solidFill>
                  <a:srgbClr val="FFFFFF"/>
                </a:solidFill>
                <a:latin typeface="Arial"/>
                <a:ea typeface="Arial"/>
                <a:cs typeface="Arial"/>
                <a:sym typeface="Arial"/>
              </a:rPr>
              <a:t>Eventually there were enough people that had moved into Kansas as a result of the Kansas-Nebraska Act that the government at Shawnee Mission was voted out of office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1" name="Shape 131"/>
        <p:cNvGrpSpPr/>
        <p:nvPr/>
      </p:nvGrpSpPr>
      <p:grpSpPr>
        <a:xfrm>
          <a:off x="0" y="0"/>
          <a:ext cx="0" cy="0"/>
          <a:chOff x="0" y="0"/>
          <a:chExt cx="0" cy="0"/>
        </a:xfrm>
      </p:grpSpPr>
      <p:pic>
        <p:nvPicPr>
          <p:cNvPr id="132" name="Shape 132"/>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133" name="Shape 133"/>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20052"/>
              </a:lnSpc>
              <a:spcBef>
                <a:spcPts val="0"/>
              </a:spcBef>
              <a:spcAft>
                <a:spcPts val="0"/>
              </a:spcAft>
              <a:buNone/>
            </a:pPr>
            <a:r>
              <a:rPr lang="en-US" sz="4800">
                <a:solidFill>
                  <a:srgbClr val="C4C3AA"/>
                </a:solidFill>
                <a:latin typeface="Arial"/>
                <a:ea typeface="Arial"/>
                <a:cs typeface="Arial"/>
                <a:sym typeface="Arial"/>
              </a:rPr>
              <a:t>Kansas Becomes a Free State</a:t>
            </a:r>
          </a:p>
        </p:txBody>
      </p:sp>
      <p:sp>
        <p:nvSpPr>
          <p:cNvPr id="134" name="Shape 134"/>
          <p:cNvSpPr txBox="1"/>
          <p:nvPr>
            <p:ph idx="1" type="body"/>
          </p:nvPr>
        </p:nvSpPr>
        <p:spPr>
          <a:xfrm>
            <a:off x="558800" y="1828800"/>
            <a:ext cx="9028100" cy="5816600"/>
          </a:xfrm>
          <a:prstGeom prst="rect">
            <a:avLst/>
          </a:prstGeom>
          <a:noFill/>
          <a:ln>
            <a:noFill/>
          </a:ln>
        </p:spPr>
        <p:txBody>
          <a:bodyPr anchorCtr="0" anchor="t" bIns="38100" lIns="38100" rIns="38100" wrap="square" tIns="38100">
            <a:noAutofit/>
          </a:bodyPr>
          <a:lstStyle/>
          <a:p>
            <a:pPr indent="-266700" lvl="0" marL="381000" marR="0" algn="l">
              <a:lnSpc>
                <a:spcPct val="119852"/>
              </a:lnSpc>
              <a:spcBef>
                <a:spcPts val="0"/>
              </a:spcBef>
              <a:spcAft>
                <a:spcPts val="0"/>
              </a:spcAft>
              <a:buClr>
                <a:srgbClr val="FFFFFF"/>
              </a:buClr>
              <a:buSzPct val="100000"/>
              <a:buChar char="●"/>
            </a:pPr>
            <a:r>
              <a:rPr lang="en-US" sz="3400">
                <a:solidFill>
                  <a:srgbClr val="FFFFFF"/>
                </a:solidFill>
                <a:latin typeface="Arial"/>
                <a:ea typeface="Arial"/>
                <a:cs typeface="Arial"/>
                <a:sym typeface="Arial"/>
              </a:rPr>
              <a:t>On January 29, 1861, Kansas became the 34</a:t>
            </a:r>
            <a:r>
              <a:rPr baseline="30000" lang="en-US" sz="3400">
                <a:solidFill>
                  <a:srgbClr val="FFFFFF"/>
                </a:solidFill>
                <a:latin typeface="Arial"/>
                <a:ea typeface="Arial"/>
                <a:cs typeface="Arial"/>
                <a:sym typeface="Arial"/>
              </a:rPr>
              <a:t>th</a:t>
            </a:r>
            <a:r>
              <a:rPr lang="en-US" sz="3400">
                <a:solidFill>
                  <a:srgbClr val="FFFFFF"/>
                </a:solidFill>
                <a:latin typeface="Arial"/>
                <a:ea typeface="Arial"/>
                <a:cs typeface="Arial"/>
                <a:sym typeface="Arial"/>
              </a:rPr>
              <a:t> state</a:t>
            </a:r>
          </a:p>
          <a:p>
            <a:pPr indent="-266700" lvl="0" marL="381000" marR="0" algn="l">
              <a:lnSpc>
                <a:spcPct val="119852"/>
              </a:lnSpc>
              <a:spcBef>
                <a:spcPts val="675"/>
              </a:spcBef>
              <a:spcAft>
                <a:spcPts val="0"/>
              </a:spcAft>
              <a:buClr>
                <a:srgbClr val="FFFFFF"/>
              </a:buClr>
              <a:buSzPct val="100000"/>
              <a:buChar char="●"/>
            </a:pPr>
            <a:r>
              <a:rPr lang="en-US" sz="3400">
                <a:solidFill>
                  <a:srgbClr val="FFFFFF"/>
                </a:solidFill>
                <a:latin typeface="Arial"/>
                <a:ea typeface="Arial"/>
                <a:cs typeface="Arial"/>
                <a:sym typeface="Arial"/>
              </a:rPr>
              <a:t>The free State Constitution was also called the Wyandotte Constitution</a:t>
            </a:r>
          </a:p>
          <a:p>
            <a:pPr indent="-266700" lvl="0" marL="381000" marR="0" algn="l">
              <a:lnSpc>
                <a:spcPct val="119852"/>
              </a:lnSpc>
              <a:spcBef>
                <a:spcPts val="675"/>
              </a:spcBef>
              <a:spcAft>
                <a:spcPts val="0"/>
              </a:spcAft>
              <a:buClr>
                <a:srgbClr val="FFFFFF"/>
              </a:buClr>
              <a:buSzPct val="100000"/>
              <a:buChar char="●"/>
            </a:pPr>
            <a:r>
              <a:rPr lang="en-US" sz="3400">
                <a:solidFill>
                  <a:srgbClr val="FFFFFF"/>
                </a:solidFill>
                <a:latin typeface="Arial"/>
                <a:ea typeface="Arial"/>
                <a:cs typeface="Arial"/>
                <a:sym typeface="Arial"/>
              </a:rPr>
              <a:t>The development of Kansas as a state was delayed because of the Civil War</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pic>
        <p:nvPicPr>
          <p:cNvPr id="139" name="Shape 139"/>
          <p:cNvPicPr preferRelativeResize="0"/>
          <p:nvPr/>
        </p:nvPicPr>
        <p:blipFill>
          <a:blip r:embed="rId4">
            <a:alphaModFix/>
          </a:blip>
          <a:stretch>
            <a:fillRect/>
          </a:stretch>
        </p:blipFill>
        <p:spPr>
          <a:xfrm>
            <a:off x="3545500" y="2105025"/>
            <a:ext cx="2906925" cy="1943100"/>
          </a:xfrm>
          <a:prstGeom prst="rect">
            <a:avLst/>
          </a:prstGeom>
          <a:noFill/>
          <a:ln>
            <a:noFill/>
          </a:ln>
        </p:spPr>
      </p:pic>
      <p:sp>
        <p:nvSpPr>
          <p:cNvPr id="140" name="Shape 140"/>
          <p:cNvSpPr txBox="1"/>
          <p:nvPr/>
        </p:nvSpPr>
        <p:spPr>
          <a:xfrm>
            <a:off x="927100" y="253975"/>
            <a:ext cx="8515350" cy="1981200"/>
          </a:xfrm>
          <a:prstGeom prst="rect">
            <a:avLst/>
          </a:prstGeom>
          <a:noFill/>
          <a:ln>
            <a:noFill/>
          </a:ln>
        </p:spPr>
        <p:txBody>
          <a:bodyPr anchorCtr="0" anchor="t" bIns="38100" lIns="38100" rIns="38100" wrap="square" tIns="38100">
            <a:noAutofit/>
          </a:bodyPr>
          <a:lstStyle/>
          <a:p>
            <a:pPr indent="0" lvl="0" marL="0" marR="0" algn="ctr">
              <a:lnSpc>
                <a:spcPct val="120000"/>
              </a:lnSpc>
              <a:spcBef>
                <a:spcPts val="0"/>
              </a:spcBef>
              <a:spcAft>
                <a:spcPts val="0"/>
              </a:spcAft>
              <a:buNone/>
            </a:pPr>
            <a:r>
              <a:rPr b="1" lang="en-US" sz="6000">
                <a:solidFill>
                  <a:srgbClr val="000066"/>
                </a:solidFill>
                <a:latin typeface="Arial"/>
                <a:ea typeface="Arial"/>
                <a:cs typeface="Arial"/>
                <a:sym typeface="Arial"/>
              </a:rPr>
              <a:t>“The Crime Against Kansas”</a:t>
            </a:r>
          </a:p>
        </p:txBody>
      </p:sp>
      <p:sp>
        <p:nvSpPr>
          <p:cNvPr id="141" name="Shape 141"/>
          <p:cNvSpPr txBox="1"/>
          <p:nvPr/>
        </p:nvSpPr>
        <p:spPr>
          <a:xfrm>
            <a:off x="-165100" y="6007100"/>
            <a:ext cx="3689350" cy="1511300"/>
          </a:xfrm>
          <a:prstGeom prst="rect">
            <a:avLst/>
          </a:prstGeom>
          <a:noFill/>
          <a:ln>
            <a:noFill/>
          </a:ln>
        </p:spPr>
        <p:txBody>
          <a:bodyPr anchorCtr="0" anchor="t" bIns="38100" lIns="38100" rIns="38100" wrap="square" tIns="38100">
            <a:noAutofit/>
          </a:bodyPr>
          <a:lstStyle/>
          <a:p>
            <a:pPr indent="0" lvl="0" marL="0" marR="0" algn="ctr">
              <a:lnSpc>
                <a:spcPct val="120000"/>
              </a:lnSpc>
              <a:spcBef>
                <a:spcPts val="0"/>
              </a:spcBef>
              <a:spcAft>
                <a:spcPts val="0"/>
              </a:spcAft>
              <a:buNone/>
            </a:pPr>
            <a:r>
              <a:rPr b="1" lang="en-US" sz="3000">
                <a:solidFill>
                  <a:srgbClr val="FFFFFF"/>
                </a:solidFill>
                <a:latin typeface="Arial"/>
                <a:ea typeface="Arial"/>
                <a:cs typeface="Arial"/>
                <a:sym typeface="Arial"/>
              </a:rPr>
              <a:t>Sen. Charles Sumner</a:t>
            </a:r>
            <a:br>
              <a:rPr b="1" lang="en-US" sz="3000">
                <a:solidFill>
                  <a:srgbClr val="FFFFFF"/>
                </a:solidFill>
                <a:latin typeface="Arial"/>
                <a:ea typeface="Arial"/>
                <a:cs typeface="Arial"/>
                <a:sym typeface="Arial"/>
              </a:rPr>
            </a:br>
            <a:r>
              <a:rPr b="1" lang="en-US" sz="3000">
                <a:solidFill>
                  <a:srgbClr val="FFFFFF"/>
                </a:solidFill>
                <a:latin typeface="Arial"/>
                <a:ea typeface="Arial"/>
                <a:cs typeface="Arial"/>
                <a:sym typeface="Arial"/>
              </a:rPr>
              <a:t>(R-MA)</a:t>
            </a:r>
          </a:p>
        </p:txBody>
      </p:sp>
      <p:sp>
        <p:nvSpPr>
          <p:cNvPr id="142" name="Shape 142"/>
          <p:cNvSpPr txBox="1"/>
          <p:nvPr/>
        </p:nvSpPr>
        <p:spPr>
          <a:xfrm>
            <a:off x="6438900" y="6007100"/>
            <a:ext cx="3689350" cy="1511300"/>
          </a:xfrm>
          <a:prstGeom prst="rect">
            <a:avLst/>
          </a:prstGeom>
          <a:noFill/>
          <a:ln>
            <a:noFill/>
          </a:ln>
        </p:spPr>
        <p:txBody>
          <a:bodyPr anchorCtr="0" anchor="t" bIns="38100" lIns="38100" rIns="38100" wrap="square" tIns="38100">
            <a:noAutofit/>
          </a:bodyPr>
          <a:lstStyle/>
          <a:p>
            <a:pPr indent="0" lvl="0" marL="0" marR="0" algn="ctr">
              <a:lnSpc>
                <a:spcPct val="120000"/>
              </a:lnSpc>
              <a:spcBef>
                <a:spcPts val="0"/>
              </a:spcBef>
              <a:spcAft>
                <a:spcPts val="0"/>
              </a:spcAft>
              <a:buNone/>
            </a:pPr>
            <a:r>
              <a:rPr b="1" lang="en-US" sz="3000">
                <a:solidFill>
                  <a:srgbClr val="FFFFFF"/>
                </a:solidFill>
                <a:latin typeface="Arial"/>
                <a:ea typeface="Arial"/>
                <a:cs typeface="Arial"/>
                <a:sym typeface="Arial"/>
              </a:rPr>
              <a:t>Congr. Preston Brooks</a:t>
            </a:r>
            <a:br>
              <a:rPr b="1" lang="en-US" sz="3000">
                <a:solidFill>
                  <a:srgbClr val="FFFFFF"/>
                </a:solidFill>
                <a:latin typeface="Arial"/>
                <a:ea typeface="Arial"/>
                <a:cs typeface="Arial"/>
                <a:sym typeface="Arial"/>
              </a:rPr>
            </a:br>
            <a:r>
              <a:rPr b="1" lang="en-US" sz="3000">
                <a:solidFill>
                  <a:srgbClr val="FFFFFF"/>
                </a:solidFill>
                <a:latin typeface="Arial"/>
                <a:ea typeface="Arial"/>
                <a:cs typeface="Arial"/>
                <a:sym typeface="Arial"/>
              </a:rPr>
              <a:t>(D-SC)</a:t>
            </a:r>
          </a:p>
        </p:txBody>
      </p:sp>
      <p:pic>
        <p:nvPicPr>
          <p:cNvPr id="143" name="Shape 143"/>
          <p:cNvPicPr preferRelativeResize="0"/>
          <p:nvPr/>
        </p:nvPicPr>
        <p:blipFill>
          <a:blip r:embed="rId5">
            <a:alphaModFix/>
          </a:blip>
          <a:stretch>
            <a:fillRect/>
          </a:stretch>
        </p:blipFill>
        <p:spPr>
          <a:xfrm>
            <a:off x="2792550" y="2819400"/>
            <a:ext cx="857775" cy="123825"/>
          </a:xfrm>
          <a:prstGeom prst="rect">
            <a:avLst/>
          </a:prstGeom>
          <a:noFill/>
          <a:ln>
            <a:noFill/>
          </a:ln>
        </p:spPr>
      </p:pic>
      <p:pic>
        <p:nvPicPr>
          <p:cNvPr id="144" name="Shape 144"/>
          <p:cNvPicPr preferRelativeResize="0"/>
          <p:nvPr/>
        </p:nvPicPr>
        <p:blipFill>
          <a:blip r:embed="rId6">
            <a:alphaModFix/>
          </a:blip>
          <a:stretch>
            <a:fillRect/>
          </a:stretch>
        </p:blipFill>
        <p:spPr>
          <a:xfrm>
            <a:off x="6347600" y="2819400"/>
            <a:ext cx="772000" cy="123825"/>
          </a:xfrm>
          <a:prstGeom prst="rect">
            <a:avLst/>
          </a:prstGeom>
          <a:noFill/>
          <a:ln>
            <a:noFill/>
          </a:ln>
        </p:spPr>
      </p:pic>
      <p:pic>
        <p:nvPicPr>
          <p:cNvPr id="145" name="Shape 145"/>
          <p:cNvPicPr preferRelativeResize="0"/>
          <p:nvPr/>
        </p:nvPicPr>
        <p:blipFill>
          <a:blip r:embed="rId7">
            <a:alphaModFix/>
          </a:blip>
          <a:stretch>
            <a:fillRect/>
          </a:stretch>
        </p:blipFill>
        <p:spPr>
          <a:xfrm>
            <a:off x="495600" y="1762125"/>
            <a:ext cx="2325550" cy="4181475"/>
          </a:xfrm>
          <a:prstGeom prst="rect">
            <a:avLst/>
          </a:prstGeom>
          <a:noFill/>
          <a:ln>
            <a:noFill/>
          </a:ln>
        </p:spPr>
      </p:pic>
      <p:pic>
        <p:nvPicPr>
          <p:cNvPr id="146" name="Shape 146"/>
          <p:cNvPicPr preferRelativeResize="0"/>
          <p:nvPr/>
        </p:nvPicPr>
        <p:blipFill>
          <a:blip r:embed="rId8">
            <a:alphaModFix/>
          </a:blip>
          <a:stretch>
            <a:fillRect/>
          </a:stretch>
        </p:blipFill>
        <p:spPr>
          <a:xfrm>
            <a:off x="7100550" y="1762125"/>
            <a:ext cx="2516150" cy="4181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Shape 151"/>
          <p:cNvSpPr txBox="1"/>
          <p:nvPr/>
        </p:nvSpPr>
        <p:spPr>
          <a:xfrm>
            <a:off x="1181100" y="253975"/>
            <a:ext cx="7753350" cy="1981200"/>
          </a:xfrm>
          <a:prstGeom prst="rect">
            <a:avLst/>
          </a:prstGeom>
          <a:noFill/>
          <a:ln>
            <a:noFill/>
          </a:ln>
        </p:spPr>
        <p:txBody>
          <a:bodyPr anchorCtr="0" anchor="t" bIns="38100" lIns="38100" rIns="38100" wrap="square" tIns="38100">
            <a:noAutofit/>
          </a:bodyPr>
          <a:lstStyle/>
          <a:p>
            <a:pPr indent="0" lvl="0" marL="0" marR="0" algn="ctr">
              <a:lnSpc>
                <a:spcPct val="120000"/>
              </a:lnSpc>
              <a:spcBef>
                <a:spcPts val="0"/>
              </a:spcBef>
              <a:spcAft>
                <a:spcPts val="0"/>
              </a:spcAft>
              <a:buNone/>
            </a:pPr>
            <a:r>
              <a:rPr b="1" lang="en-US" sz="6000">
                <a:solidFill>
                  <a:srgbClr val="000066"/>
                </a:solidFill>
                <a:latin typeface="Arial"/>
                <a:ea typeface="Arial"/>
                <a:cs typeface="Arial"/>
                <a:sym typeface="Arial"/>
              </a:rPr>
              <a:t>Dred Scott v. Sanford, 1857</a:t>
            </a:r>
          </a:p>
        </p:txBody>
      </p:sp>
      <p:pic>
        <p:nvPicPr>
          <p:cNvPr id="152" name="Shape 152"/>
          <p:cNvPicPr preferRelativeResize="0"/>
          <p:nvPr/>
        </p:nvPicPr>
        <p:blipFill>
          <a:blip r:embed="rId4">
            <a:alphaModFix/>
          </a:blip>
          <a:stretch>
            <a:fillRect/>
          </a:stretch>
        </p:blipFill>
        <p:spPr>
          <a:xfrm>
            <a:off x="3048000" y="2336775"/>
            <a:ext cx="4099750" cy="4861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Shape 157"/>
          <p:cNvSpPr txBox="1"/>
          <p:nvPr/>
        </p:nvSpPr>
        <p:spPr>
          <a:xfrm>
            <a:off x="1219200" y="101600"/>
            <a:ext cx="7753350" cy="4644900"/>
          </a:xfrm>
          <a:prstGeom prst="rect">
            <a:avLst/>
          </a:prstGeom>
          <a:noFill/>
          <a:ln>
            <a:noFill/>
          </a:ln>
        </p:spPr>
        <p:txBody>
          <a:bodyPr anchorCtr="0" anchor="t" bIns="38100" lIns="38100" rIns="38100" wrap="square" tIns="38100">
            <a:noAutofit/>
          </a:bodyPr>
          <a:lstStyle/>
          <a:p>
            <a:pPr indent="0" lvl="0" marL="0" marR="0" rtl="0" algn="ctr">
              <a:lnSpc>
                <a:spcPct val="120000"/>
              </a:lnSpc>
              <a:spcBef>
                <a:spcPts val="0"/>
              </a:spcBef>
              <a:spcAft>
                <a:spcPts val="0"/>
              </a:spcAft>
              <a:buNone/>
            </a:pPr>
            <a:r>
              <a:rPr b="1" lang="en-US" sz="2400">
                <a:solidFill>
                  <a:srgbClr val="FFFFFF"/>
                </a:solidFill>
                <a:latin typeface="Arial"/>
                <a:ea typeface="Arial"/>
                <a:cs typeface="Arial"/>
                <a:sym typeface="Arial"/>
              </a:rPr>
              <a:t>Desicion-  Court ruled Dred Scott was still a slave therefore he had no rights, including the right to press charges in court.</a:t>
            </a:r>
          </a:p>
          <a:p>
            <a:pPr indent="0" lvl="0" marL="0" marR="0" rtl="0" algn="ctr">
              <a:lnSpc>
                <a:spcPct val="120000"/>
              </a:lnSpc>
              <a:spcBef>
                <a:spcPts val="0"/>
              </a:spcBef>
              <a:spcAft>
                <a:spcPts val="0"/>
              </a:spcAft>
              <a:buNone/>
            </a:pPr>
            <a:r>
              <a:rPr b="1" lang="en-US" sz="2400">
                <a:solidFill>
                  <a:srgbClr val="FFFFFF"/>
                </a:solidFill>
                <a:latin typeface="Arial"/>
                <a:ea typeface="Arial"/>
                <a:cs typeface="Arial"/>
                <a:sym typeface="Arial"/>
              </a:rPr>
              <a:t>Furthermore:  The Supreme Court also ruled that it was unconstitutional for the government to put a ban on slavery, therefore officially repealing the Missouri Compromise.</a:t>
            </a:r>
          </a:p>
        </p:txBody>
      </p:sp>
      <p:pic>
        <p:nvPicPr>
          <p:cNvPr id="158" name="Shape 158"/>
          <p:cNvPicPr preferRelativeResize="0"/>
          <p:nvPr/>
        </p:nvPicPr>
        <p:blipFill>
          <a:blip r:embed="rId4">
            <a:alphaModFix/>
          </a:blip>
          <a:stretch>
            <a:fillRect/>
          </a:stretch>
        </p:blipFill>
        <p:spPr>
          <a:xfrm>
            <a:off x="3454400" y="2844775"/>
            <a:ext cx="3060700" cy="3797275"/>
          </a:xfrm>
          <a:prstGeom prst="rect">
            <a:avLst/>
          </a:prstGeom>
          <a:noFill/>
          <a:ln>
            <a:noFill/>
          </a:ln>
        </p:spPr>
      </p:pic>
      <p:sp>
        <p:nvSpPr>
          <p:cNvPr id="159" name="Shape 159"/>
          <p:cNvSpPr txBox="1"/>
          <p:nvPr/>
        </p:nvSpPr>
        <p:spPr>
          <a:xfrm>
            <a:off x="3048000" y="6705600"/>
            <a:ext cx="4640075" cy="843400"/>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lang="en-US" sz="2666">
                <a:solidFill>
                  <a:srgbClr val="FFFFFF"/>
                </a:solidFill>
                <a:latin typeface="Arial"/>
                <a:ea typeface="Arial"/>
                <a:cs typeface="Arial"/>
                <a:sym typeface="Arial"/>
              </a:rPr>
              <a:t>Chief Justice Roger Taney</a:t>
            </a:r>
            <a:r>
              <a:rPr lang="en-US" sz="2666">
                <a:solidFill>
                  <a:srgbClr val="000000"/>
                </a:solidFill>
                <a:latin typeface="Arial"/>
                <a:ea typeface="Arial"/>
                <a:cs typeface="Arial"/>
                <a:sym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 name="Shape 29"/>
        <p:cNvGrpSpPr/>
        <p:nvPr/>
      </p:nvGrpSpPr>
      <p:grpSpPr>
        <a:xfrm>
          <a:off x="0" y="0"/>
          <a:ext cx="0" cy="0"/>
          <a:chOff x="0" y="0"/>
          <a:chExt cx="0" cy="0"/>
        </a:xfrm>
      </p:grpSpPr>
      <p:sp>
        <p:nvSpPr>
          <p:cNvPr id="30" name="Shape 30"/>
          <p:cNvSpPr txBox="1"/>
          <p:nvPr/>
        </p:nvSpPr>
        <p:spPr>
          <a:xfrm>
            <a:off x="5930900" y="590550"/>
            <a:ext cx="3689350" cy="3822700"/>
          </a:xfrm>
          <a:prstGeom prst="rect">
            <a:avLst/>
          </a:prstGeom>
          <a:noFill/>
          <a:ln>
            <a:noFill/>
          </a:ln>
        </p:spPr>
        <p:txBody>
          <a:bodyPr anchorCtr="0" anchor="t" bIns="38100" lIns="38100" rIns="38100" wrap="square" tIns="38100">
            <a:noAutofit/>
          </a:bodyPr>
          <a:lstStyle/>
          <a:p>
            <a:pPr indent="0" lvl="0" marL="0" marR="0" algn="ctr">
              <a:lnSpc>
                <a:spcPct val="119951"/>
              </a:lnSpc>
              <a:spcBef>
                <a:spcPts val="0"/>
              </a:spcBef>
              <a:spcAft>
                <a:spcPts val="0"/>
              </a:spcAft>
              <a:buNone/>
            </a:pPr>
            <a:r>
              <a:rPr b="1" lang="en-US" sz="5199">
                <a:solidFill>
                  <a:srgbClr val="000066"/>
                </a:solidFill>
                <a:latin typeface="Arial"/>
                <a:ea typeface="Arial"/>
                <a:cs typeface="Arial"/>
                <a:sym typeface="Arial"/>
              </a:rPr>
              <a:t>Harriet</a:t>
            </a:r>
            <a:br>
              <a:rPr b="1" lang="en-US" sz="5199">
                <a:solidFill>
                  <a:srgbClr val="000066"/>
                </a:solidFill>
                <a:latin typeface="Arial"/>
                <a:ea typeface="Arial"/>
                <a:cs typeface="Arial"/>
                <a:sym typeface="Arial"/>
              </a:rPr>
            </a:br>
            <a:r>
              <a:rPr b="1" lang="en-US" sz="5199">
                <a:solidFill>
                  <a:srgbClr val="000066"/>
                </a:solidFill>
                <a:latin typeface="Arial"/>
                <a:ea typeface="Arial"/>
                <a:cs typeface="Arial"/>
                <a:sym typeface="Arial"/>
              </a:rPr>
              <a:t>Beecher</a:t>
            </a:r>
            <a:br>
              <a:rPr b="1" lang="en-US" sz="5199">
                <a:solidFill>
                  <a:srgbClr val="000066"/>
                </a:solidFill>
                <a:latin typeface="Arial"/>
                <a:ea typeface="Arial"/>
                <a:cs typeface="Arial"/>
                <a:sym typeface="Arial"/>
              </a:rPr>
            </a:br>
            <a:r>
              <a:rPr b="1" lang="en-US" sz="5199">
                <a:solidFill>
                  <a:srgbClr val="000066"/>
                </a:solidFill>
                <a:latin typeface="Arial"/>
                <a:ea typeface="Arial"/>
                <a:cs typeface="Arial"/>
                <a:sym typeface="Arial"/>
              </a:rPr>
              <a:t>Stowe</a:t>
            </a:r>
            <a:br>
              <a:rPr b="1" lang="en-US" sz="5199">
                <a:solidFill>
                  <a:srgbClr val="000066"/>
                </a:solidFill>
                <a:latin typeface="Arial"/>
                <a:ea typeface="Arial"/>
                <a:cs typeface="Arial"/>
                <a:sym typeface="Arial"/>
              </a:rPr>
            </a:br>
            <a:r>
              <a:rPr b="1" lang="en-US" sz="4400">
                <a:solidFill>
                  <a:srgbClr val="000066"/>
                </a:solidFill>
                <a:latin typeface="Arial"/>
                <a:ea typeface="Arial"/>
                <a:cs typeface="Arial"/>
                <a:sym typeface="Arial"/>
              </a:rPr>
              <a:t>(1811 – 1896)</a:t>
            </a:r>
          </a:p>
        </p:txBody>
      </p:sp>
      <p:sp>
        <p:nvSpPr>
          <p:cNvPr id="31" name="Shape 31"/>
          <p:cNvSpPr txBox="1"/>
          <p:nvPr/>
        </p:nvSpPr>
        <p:spPr>
          <a:xfrm>
            <a:off x="5588000" y="4572000"/>
            <a:ext cx="4362450" cy="3225775"/>
          </a:xfrm>
          <a:prstGeom prst="rect">
            <a:avLst/>
          </a:prstGeom>
          <a:noFill/>
          <a:ln>
            <a:noFill/>
          </a:ln>
        </p:spPr>
        <p:txBody>
          <a:bodyPr anchorCtr="0" anchor="t" bIns="38100" lIns="38100" rIns="38100" wrap="square" tIns="38100">
            <a:noAutofit/>
          </a:bodyPr>
          <a:lstStyle/>
          <a:p>
            <a:pPr indent="0" lvl="0" marL="0" marR="0" algn="l">
              <a:lnSpc>
                <a:spcPct val="119852"/>
              </a:lnSpc>
              <a:spcBef>
                <a:spcPts val="0"/>
              </a:spcBef>
              <a:spcAft>
                <a:spcPts val="0"/>
              </a:spcAft>
              <a:buNone/>
            </a:pPr>
            <a:r>
              <a:rPr b="1" lang="en-US" sz="3400">
                <a:solidFill>
                  <a:srgbClr val="DDDDDD"/>
                </a:solidFill>
                <a:latin typeface="Arial"/>
                <a:ea typeface="Arial"/>
                <a:cs typeface="Arial"/>
                <a:sym typeface="Arial"/>
              </a:rPr>
              <a:t>So this is the lady who started the Civil War.</a:t>
            </a:r>
            <a:br>
              <a:rPr b="1" lang="en-US" sz="3400">
                <a:solidFill>
                  <a:srgbClr val="DDDDDD"/>
                </a:solidFill>
                <a:latin typeface="Arial"/>
                <a:ea typeface="Arial"/>
                <a:cs typeface="Arial"/>
                <a:sym typeface="Arial"/>
              </a:rPr>
            </a:br>
            <a:br>
              <a:rPr b="1" lang="en-US" sz="3400">
                <a:solidFill>
                  <a:srgbClr val="DDDDDD"/>
                </a:solidFill>
                <a:latin typeface="Arial"/>
                <a:ea typeface="Arial"/>
                <a:cs typeface="Arial"/>
                <a:sym typeface="Arial"/>
              </a:rPr>
            </a:br>
            <a:r>
              <a:rPr b="1" lang="en-US" sz="3400">
                <a:solidFill>
                  <a:srgbClr val="DDDDDD"/>
                </a:solidFill>
                <a:latin typeface="Arial"/>
                <a:ea typeface="Arial"/>
                <a:cs typeface="Arial"/>
                <a:sym typeface="Arial"/>
              </a:rPr>
              <a:t>-- Abraham Lincoln</a:t>
            </a:r>
          </a:p>
        </p:txBody>
      </p:sp>
      <p:pic>
        <p:nvPicPr>
          <p:cNvPr id="32" name="Shape 32"/>
          <p:cNvPicPr preferRelativeResize="0"/>
          <p:nvPr/>
        </p:nvPicPr>
        <p:blipFill>
          <a:blip r:embed="rId4">
            <a:alphaModFix/>
          </a:blip>
          <a:stretch>
            <a:fillRect/>
          </a:stretch>
        </p:blipFill>
        <p:spPr>
          <a:xfrm>
            <a:off x="362175" y="657225"/>
            <a:ext cx="4984675" cy="612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Shape 164"/>
          <p:cNvSpPr txBox="1"/>
          <p:nvPr>
            <p:ph type="title"/>
          </p:nvPr>
        </p:nvSpPr>
        <p:spPr>
          <a:xfrm>
            <a:off x="304800" y="304800"/>
            <a:ext cx="9626600" cy="990600"/>
          </a:xfrm>
          <a:prstGeom prst="rect">
            <a:avLst/>
          </a:prstGeom>
        </p:spPr>
        <p:txBody>
          <a:bodyPr anchorCtr="0" anchor="t" bIns="38100" lIns="38100" rIns="38100" wrap="square" tIns="38100">
            <a:noAutofit/>
          </a:bodyPr>
          <a:lstStyle/>
          <a:p>
            <a:pPr lvl="0" rtl="0" algn="ctr">
              <a:lnSpc>
                <a:spcPct val="100000"/>
              </a:lnSpc>
              <a:spcBef>
                <a:spcPts val="0"/>
              </a:spcBef>
              <a:buNone/>
            </a:pPr>
            <a:r>
              <a:rPr lang="en-US" sz="4266">
                <a:solidFill>
                  <a:srgbClr val="000000"/>
                </a:solidFill>
                <a:latin typeface="Arial"/>
                <a:ea typeface="Arial"/>
                <a:cs typeface="Arial"/>
                <a:sym typeface="Arial"/>
              </a:rPr>
              <a:t>Abraham Lincoln</a:t>
            </a:r>
          </a:p>
        </p:txBody>
      </p:sp>
      <p:pic>
        <p:nvPicPr>
          <p:cNvPr id="165" name="Shape 165"/>
          <p:cNvPicPr preferRelativeResize="0"/>
          <p:nvPr/>
        </p:nvPicPr>
        <p:blipFill>
          <a:blip r:embed="rId4">
            <a:alphaModFix/>
          </a:blip>
          <a:stretch>
            <a:fillRect/>
          </a:stretch>
        </p:blipFill>
        <p:spPr>
          <a:xfrm>
            <a:off x="7417975" y="204000"/>
            <a:ext cx="2253275" cy="3442400"/>
          </a:xfrm>
          <a:prstGeom prst="rect">
            <a:avLst/>
          </a:prstGeom>
          <a:noFill/>
          <a:ln>
            <a:noFill/>
          </a:ln>
        </p:spPr>
      </p:pic>
      <p:pic>
        <p:nvPicPr>
          <p:cNvPr id="166" name="Shape 166"/>
          <p:cNvPicPr preferRelativeResize="0"/>
          <p:nvPr/>
        </p:nvPicPr>
        <p:blipFill>
          <a:blip r:embed="rId5">
            <a:alphaModFix/>
          </a:blip>
          <a:stretch>
            <a:fillRect/>
          </a:stretch>
        </p:blipFill>
        <p:spPr>
          <a:xfrm>
            <a:off x="203200" y="406400"/>
            <a:ext cx="2552700" cy="3175000"/>
          </a:xfrm>
          <a:prstGeom prst="rect">
            <a:avLst/>
          </a:prstGeom>
          <a:noFill/>
          <a:ln>
            <a:noFill/>
          </a:ln>
        </p:spPr>
      </p:pic>
      <p:pic>
        <p:nvPicPr>
          <p:cNvPr id="167" name="Shape 167"/>
          <p:cNvPicPr preferRelativeResize="0"/>
          <p:nvPr/>
        </p:nvPicPr>
        <p:blipFill>
          <a:blip r:embed="rId6">
            <a:alphaModFix/>
          </a:blip>
          <a:stretch>
            <a:fillRect/>
          </a:stretch>
        </p:blipFill>
        <p:spPr>
          <a:xfrm>
            <a:off x="6705600" y="4572000"/>
            <a:ext cx="2667000" cy="2667000"/>
          </a:xfrm>
          <a:prstGeom prst="rect">
            <a:avLst/>
          </a:prstGeom>
          <a:noFill/>
          <a:ln>
            <a:noFill/>
          </a:ln>
        </p:spPr>
      </p:pic>
      <p:pic>
        <p:nvPicPr>
          <p:cNvPr id="168" name="Shape 168"/>
          <p:cNvPicPr preferRelativeResize="0"/>
          <p:nvPr/>
        </p:nvPicPr>
        <p:blipFill>
          <a:blip r:embed="rId7">
            <a:alphaModFix/>
          </a:blip>
          <a:stretch>
            <a:fillRect/>
          </a:stretch>
        </p:blipFill>
        <p:spPr>
          <a:xfrm>
            <a:off x="304800" y="4063975"/>
            <a:ext cx="2527300" cy="3213100"/>
          </a:xfrm>
          <a:prstGeom prst="rect">
            <a:avLst/>
          </a:prstGeom>
          <a:noFill/>
          <a:ln>
            <a:noFill/>
          </a:ln>
        </p:spPr>
      </p:pic>
      <p:pic>
        <p:nvPicPr>
          <p:cNvPr id="169" name="Shape 169"/>
          <p:cNvPicPr preferRelativeResize="0"/>
          <p:nvPr/>
        </p:nvPicPr>
        <p:blipFill>
          <a:blip r:embed="rId8">
            <a:alphaModFix/>
          </a:blip>
          <a:stretch>
            <a:fillRect/>
          </a:stretch>
        </p:blipFill>
        <p:spPr>
          <a:xfrm>
            <a:off x="3149600" y="1320800"/>
            <a:ext cx="3781725" cy="3285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Shape 174"/>
          <p:cNvSpPr txBox="1"/>
          <p:nvPr/>
        </p:nvSpPr>
        <p:spPr>
          <a:xfrm>
            <a:off x="254000" y="88875"/>
            <a:ext cx="9353550" cy="2387600"/>
          </a:xfrm>
          <a:prstGeom prst="rect">
            <a:avLst/>
          </a:prstGeom>
          <a:noFill/>
          <a:ln>
            <a:noFill/>
          </a:ln>
        </p:spPr>
        <p:txBody>
          <a:bodyPr anchorCtr="0" anchor="t" bIns="38100" lIns="38100" rIns="38100" wrap="square" tIns="38100">
            <a:noAutofit/>
          </a:bodyPr>
          <a:lstStyle/>
          <a:p>
            <a:pPr indent="0" lvl="0" marL="0" marR="0" algn="l">
              <a:lnSpc>
                <a:spcPct val="119951"/>
              </a:lnSpc>
              <a:spcBef>
                <a:spcPts val="0"/>
              </a:spcBef>
              <a:spcAft>
                <a:spcPts val="0"/>
              </a:spcAft>
              <a:buNone/>
            </a:pPr>
            <a:r>
              <a:rPr b="1" lang="en-US" sz="5199">
                <a:solidFill>
                  <a:srgbClr val="000066"/>
                </a:solidFill>
                <a:latin typeface="Arial"/>
                <a:ea typeface="Arial"/>
                <a:cs typeface="Arial"/>
                <a:sym typeface="Arial"/>
              </a:rPr>
              <a:t>The Lincoln-Douglas </a:t>
            </a:r>
            <a:r>
              <a:rPr b="1" lang="en-US" sz="4400">
                <a:solidFill>
                  <a:srgbClr val="000066"/>
                </a:solidFill>
                <a:latin typeface="Arial"/>
                <a:ea typeface="Arial"/>
                <a:cs typeface="Arial"/>
                <a:sym typeface="Arial"/>
              </a:rPr>
              <a:t>(Illinois Senate)</a:t>
            </a:r>
            <a:br>
              <a:rPr b="1" lang="en-US" sz="4400">
                <a:solidFill>
                  <a:srgbClr val="000066"/>
                </a:solidFill>
                <a:latin typeface="Arial"/>
                <a:ea typeface="Arial"/>
                <a:cs typeface="Arial"/>
                <a:sym typeface="Arial"/>
              </a:rPr>
            </a:br>
            <a:r>
              <a:rPr b="1" lang="en-US" sz="5199">
                <a:solidFill>
                  <a:srgbClr val="000066"/>
                </a:solidFill>
                <a:latin typeface="Arial"/>
                <a:ea typeface="Arial"/>
                <a:cs typeface="Arial"/>
                <a:sym typeface="Arial"/>
              </a:rPr>
              <a:t>Debates, 1858</a:t>
            </a:r>
          </a:p>
        </p:txBody>
      </p:sp>
      <p:pic>
        <p:nvPicPr>
          <p:cNvPr id="175" name="Shape 175"/>
          <p:cNvPicPr preferRelativeResize="0"/>
          <p:nvPr/>
        </p:nvPicPr>
        <p:blipFill>
          <a:blip r:embed="rId4">
            <a:alphaModFix/>
          </a:blip>
          <a:stretch>
            <a:fillRect/>
          </a:stretch>
        </p:blipFill>
        <p:spPr>
          <a:xfrm>
            <a:off x="4876800" y="1320800"/>
            <a:ext cx="4996450" cy="5458150"/>
          </a:xfrm>
          <a:prstGeom prst="rect">
            <a:avLst/>
          </a:prstGeom>
          <a:noFill/>
          <a:ln>
            <a:noFill/>
          </a:ln>
        </p:spPr>
      </p:pic>
      <p:pic>
        <p:nvPicPr>
          <p:cNvPr id="176" name="Shape 176"/>
          <p:cNvPicPr preferRelativeResize="0"/>
          <p:nvPr/>
        </p:nvPicPr>
        <p:blipFill>
          <a:blip r:embed="rId5">
            <a:alphaModFix/>
          </a:blip>
          <a:stretch>
            <a:fillRect/>
          </a:stretch>
        </p:blipFill>
        <p:spPr>
          <a:xfrm>
            <a:off x="1016000" y="2743200"/>
            <a:ext cx="3054275" cy="1855450"/>
          </a:xfrm>
          <a:prstGeom prst="rect">
            <a:avLst/>
          </a:prstGeom>
          <a:noFill/>
          <a:ln>
            <a:noFill/>
          </a:ln>
        </p:spPr>
      </p:pic>
      <p:pic>
        <p:nvPicPr>
          <p:cNvPr id="177" name="Shape 177"/>
          <p:cNvPicPr preferRelativeResize="0"/>
          <p:nvPr/>
        </p:nvPicPr>
        <p:blipFill>
          <a:blip r:embed="rId6">
            <a:alphaModFix/>
          </a:blip>
          <a:stretch>
            <a:fillRect/>
          </a:stretch>
        </p:blipFill>
        <p:spPr>
          <a:xfrm>
            <a:off x="114350" y="4648200"/>
            <a:ext cx="4851250" cy="2800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Shape 182"/>
          <p:cNvSpPr txBox="1"/>
          <p:nvPr>
            <p:ph type="ctrTitle"/>
          </p:nvPr>
        </p:nvSpPr>
        <p:spPr>
          <a:xfrm>
            <a:off x="101600" y="1930400"/>
            <a:ext cx="9840025" cy="5079100"/>
          </a:xfrm>
          <a:prstGeom prst="rect">
            <a:avLst/>
          </a:prstGeom>
        </p:spPr>
        <p:txBody>
          <a:bodyPr anchorCtr="0" anchor="t" bIns="38100" lIns="38100" rIns="38100" wrap="square" tIns="38100">
            <a:noAutofit/>
          </a:bodyPr>
          <a:lstStyle/>
          <a:p>
            <a:pPr lvl="0" rtl="0" algn="ctr">
              <a:lnSpc>
                <a:spcPct val="100000"/>
              </a:lnSpc>
              <a:spcBef>
                <a:spcPts val="0"/>
              </a:spcBef>
              <a:buNone/>
            </a:pPr>
            <a:r>
              <a:rPr lang="en-US" sz="2400">
                <a:solidFill>
                  <a:srgbClr val="FFFFFF"/>
                </a:solidFill>
                <a:latin typeface="Arial"/>
                <a:ea typeface="Arial"/>
                <a:cs typeface="Arial"/>
                <a:sym typeface="Arial"/>
              </a:rPr>
              <a:t>Lincoln Would ask Douglas questions that made him seem wish-washy on the topic of slavery.  Douglas was trying to make friends on both the sides of the North and South. Instead, it hurts his reputation.</a:t>
            </a:r>
          </a:p>
          <a:p>
            <a:pPr lvl="0" rtl="0" algn="ctr">
              <a:lnSpc>
                <a:spcPct val="100000"/>
              </a:lnSpc>
              <a:spcBef>
                <a:spcPts val="0"/>
              </a:spcBef>
              <a:buNone/>
            </a:pPr>
            <a:r>
              <a:rPr lang="en-US" sz="2400">
                <a:solidFill>
                  <a:srgbClr val="CC0000"/>
                </a:solidFill>
                <a:latin typeface="Arial"/>
                <a:ea typeface="Arial"/>
                <a:cs typeface="Arial"/>
                <a:sym typeface="Arial"/>
              </a:rPr>
              <a:t>"A House divided amongst inself cannot stand"</a:t>
            </a:r>
          </a:p>
          <a:p>
            <a:pPr lvl="0" rtl="0" algn="ctr">
              <a:lnSpc>
                <a:spcPct val="100000"/>
              </a:lnSpc>
              <a:spcBef>
                <a:spcPts val="0"/>
              </a:spcBef>
              <a:buNone/>
            </a:pPr>
            <a:r>
              <a:rPr lang="en-US" sz="2400">
                <a:solidFill>
                  <a:srgbClr val="CC0000"/>
                </a:solidFill>
                <a:latin typeface="Arial"/>
                <a:ea typeface="Arial"/>
                <a:cs typeface="Arial"/>
                <a:sym typeface="Arial"/>
              </a:rPr>
              <a:t>-Abraham Lincoln </a:t>
            </a:r>
          </a:p>
          <a:p>
            <a:pPr indent="-203200" lvl="0" marL="381000" marR="0" rtl="0" algn="l">
              <a:lnSpc>
                <a:spcPct val="100000"/>
              </a:lnSpc>
              <a:spcBef>
                <a:spcPts val="0"/>
              </a:spcBef>
              <a:spcAft>
                <a:spcPts val="0"/>
              </a:spcAft>
              <a:buClr>
                <a:srgbClr val="FFFFFF"/>
              </a:buClr>
              <a:buSzPct val="100000"/>
              <a:buAutoNum type="arabicPeriod"/>
            </a:pPr>
            <a:r>
              <a:rPr lang="en-US" sz="2400">
                <a:solidFill>
                  <a:srgbClr val="FFFFFF"/>
                </a:solidFill>
                <a:latin typeface="Arial"/>
                <a:ea typeface="Arial"/>
                <a:cs typeface="Arial"/>
                <a:sym typeface="Arial"/>
              </a:rPr>
              <a:t>Lincoln states that the US could not survive as half-slave and half-free states. "A House divided amongst itself, cannot stand." and.... he was right.</a:t>
            </a:r>
          </a:p>
          <a:p>
            <a:pPr indent="-203200" lvl="0" marL="381000" marR="0" rtl="0" algn="l">
              <a:lnSpc>
                <a:spcPct val="100000"/>
              </a:lnSpc>
              <a:spcBef>
                <a:spcPts val="0"/>
              </a:spcBef>
              <a:spcAft>
                <a:spcPts val="0"/>
              </a:spcAft>
              <a:buClr>
                <a:srgbClr val="FFFFFF"/>
              </a:buClr>
              <a:buSzPct val="100000"/>
              <a:buAutoNum type="arabicPeriod"/>
            </a:pPr>
            <a:r>
              <a:rPr lang="en-US" sz="2400">
                <a:solidFill>
                  <a:srgbClr val="FFFFFF"/>
                </a:solidFill>
                <a:latin typeface="Arial"/>
                <a:ea typeface="Arial"/>
                <a:cs typeface="Arial"/>
                <a:sym typeface="Arial"/>
              </a:rPr>
              <a:t>*The Lincoln-Douglas debates drew the attention of the entire nation. Makes Lincoln Famous.</a:t>
            </a:r>
          </a:p>
          <a:p>
            <a:pPr indent="-203200" lvl="0" marL="381000" marR="0" rtl="0" algn="l">
              <a:lnSpc>
                <a:spcPct val="100000"/>
              </a:lnSpc>
              <a:spcBef>
                <a:spcPts val="0"/>
              </a:spcBef>
              <a:spcAft>
                <a:spcPts val="0"/>
              </a:spcAft>
              <a:buClr>
                <a:srgbClr val="FFFFFF"/>
              </a:buClr>
              <a:buSzPct val="100000"/>
              <a:buAutoNum type="arabicPeriod"/>
            </a:pPr>
            <a:r>
              <a:rPr lang="en-US" sz="2400">
                <a:solidFill>
                  <a:srgbClr val="FFFFFF"/>
                </a:solidFill>
                <a:latin typeface="Arial"/>
                <a:ea typeface="Arial"/>
                <a:cs typeface="Arial"/>
                <a:sym typeface="Arial"/>
              </a:rPr>
              <a:t>*Lincoln walks away a man of clear insightful thinking and with the reputation of an anti slavery Republican politiician.</a:t>
            </a:r>
          </a:p>
          <a:p>
            <a:pPr indent="-203200" lvl="0" marL="381000" marR="0" rtl="0" algn="l">
              <a:lnSpc>
                <a:spcPct val="100000"/>
              </a:lnSpc>
              <a:spcBef>
                <a:spcPts val="0"/>
              </a:spcBef>
              <a:spcAft>
                <a:spcPts val="0"/>
              </a:spcAft>
              <a:buClr>
                <a:srgbClr val="FFFFFF"/>
              </a:buClr>
              <a:buSzPct val="100000"/>
              <a:buAutoNum type="arabicPeriod"/>
            </a:pPr>
            <a:r>
              <a:rPr lang="en-US" sz="2400">
                <a:solidFill>
                  <a:srgbClr val="FFFFFF"/>
                </a:solidFill>
                <a:latin typeface="Arial"/>
                <a:ea typeface="Arial"/>
                <a:cs typeface="Arial"/>
                <a:sym typeface="Arial"/>
              </a:rPr>
              <a:t>Douglas wins the election, but Lincoln wins the debates. </a:t>
            </a:r>
          </a:p>
          <a:p>
            <a:pPr lvl="0" rtl="0" algn="ctr">
              <a:lnSpc>
                <a:spcPct val="100000"/>
              </a:lnSpc>
              <a:spcBef>
                <a:spcPts val="0"/>
              </a:spcBef>
              <a:buNone/>
            </a:pPr>
            <a:r>
              <a:t/>
            </a:r>
            <a:endParaRPr sz="2400">
              <a:solidFill>
                <a:srgbClr val="000000"/>
              </a:solidFill>
              <a:latin typeface="Arial"/>
              <a:ea typeface="Arial"/>
              <a:cs typeface="Arial"/>
              <a:sym typeface="Arial"/>
            </a:endParaRPr>
          </a:p>
        </p:txBody>
      </p:sp>
      <p:pic>
        <p:nvPicPr>
          <p:cNvPr id="183" name="Shape 183"/>
          <p:cNvPicPr preferRelativeResize="0"/>
          <p:nvPr/>
        </p:nvPicPr>
        <p:blipFill>
          <a:blip r:embed="rId4">
            <a:alphaModFix/>
          </a:blip>
          <a:stretch>
            <a:fillRect/>
          </a:stretch>
        </p:blipFill>
        <p:spPr>
          <a:xfrm>
            <a:off x="1016000" y="83275"/>
            <a:ext cx="7752150" cy="1781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Shape 188"/>
          <p:cNvSpPr txBox="1"/>
          <p:nvPr/>
        </p:nvSpPr>
        <p:spPr>
          <a:xfrm>
            <a:off x="165100" y="269875"/>
            <a:ext cx="9861550" cy="1727175"/>
          </a:xfrm>
          <a:prstGeom prst="rect">
            <a:avLst/>
          </a:prstGeom>
          <a:noFill/>
          <a:ln>
            <a:noFill/>
          </a:ln>
        </p:spPr>
        <p:txBody>
          <a:bodyPr anchorCtr="0" anchor="t" bIns="38100" lIns="38100" rIns="38100" wrap="square" tIns="38100">
            <a:noAutofit/>
          </a:bodyPr>
          <a:lstStyle/>
          <a:p>
            <a:pPr indent="0" lvl="0" marL="0" marR="0" algn="ctr">
              <a:lnSpc>
                <a:spcPct val="119951"/>
              </a:lnSpc>
              <a:spcBef>
                <a:spcPts val="0"/>
              </a:spcBef>
              <a:spcAft>
                <a:spcPts val="0"/>
              </a:spcAft>
              <a:buNone/>
            </a:pPr>
            <a:r>
              <a:rPr b="1" lang="en-US" sz="5199">
                <a:solidFill>
                  <a:srgbClr val="000066"/>
                </a:solidFill>
                <a:latin typeface="Arial"/>
                <a:ea typeface="Arial"/>
                <a:cs typeface="Arial"/>
                <a:sym typeface="Arial"/>
              </a:rPr>
              <a:t>John Brown: Madman, Hero or Martyr?</a:t>
            </a:r>
          </a:p>
        </p:txBody>
      </p:sp>
      <p:pic>
        <p:nvPicPr>
          <p:cNvPr id="189" name="Shape 189"/>
          <p:cNvPicPr preferRelativeResize="0"/>
          <p:nvPr/>
        </p:nvPicPr>
        <p:blipFill>
          <a:blip r:embed="rId4">
            <a:alphaModFix/>
          </a:blip>
          <a:stretch>
            <a:fillRect/>
          </a:stretch>
        </p:blipFill>
        <p:spPr>
          <a:xfrm>
            <a:off x="241675" y="1862450"/>
            <a:ext cx="6100600" cy="3638250"/>
          </a:xfrm>
          <a:prstGeom prst="rect">
            <a:avLst/>
          </a:prstGeom>
          <a:noFill/>
          <a:ln>
            <a:noFill/>
          </a:ln>
        </p:spPr>
      </p:pic>
      <p:pic>
        <p:nvPicPr>
          <p:cNvPr id="190" name="Shape 190"/>
          <p:cNvPicPr preferRelativeResize="0"/>
          <p:nvPr/>
        </p:nvPicPr>
        <p:blipFill>
          <a:blip r:embed="rId5">
            <a:alphaModFix/>
          </a:blip>
          <a:stretch>
            <a:fillRect/>
          </a:stretch>
        </p:blipFill>
        <p:spPr>
          <a:xfrm>
            <a:off x="6400800" y="2539975"/>
            <a:ext cx="2085550" cy="3166375"/>
          </a:xfrm>
          <a:prstGeom prst="rect">
            <a:avLst/>
          </a:prstGeom>
          <a:noFill/>
          <a:ln>
            <a:noFill/>
          </a:ln>
        </p:spPr>
      </p:pic>
      <p:pic>
        <p:nvPicPr>
          <p:cNvPr id="191" name="Shape 191"/>
          <p:cNvPicPr preferRelativeResize="0"/>
          <p:nvPr/>
        </p:nvPicPr>
        <p:blipFill>
          <a:blip r:embed="rId6">
            <a:alphaModFix/>
          </a:blip>
          <a:stretch>
            <a:fillRect/>
          </a:stretch>
        </p:blipFill>
        <p:spPr>
          <a:xfrm>
            <a:off x="703200" y="5188600"/>
            <a:ext cx="5138000" cy="2129525"/>
          </a:xfrm>
          <a:prstGeom prst="rect">
            <a:avLst/>
          </a:prstGeom>
          <a:noFill/>
          <a:ln>
            <a:noFill/>
          </a:ln>
        </p:spPr>
      </p:pic>
      <p:sp>
        <p:nvSpPr>
          <p:cNvPr id="192" name="Shape 192"/>
          <p:cNvSpPr/>
          <p:nvPr/>
        </p:nvSpPr>
        <p:spPr>
          <a:xfrm>
            <a:off x="7524750" y="1327125"/>
            <a:ext cx="2842775" cy="2813200"/>
          </a:xfrm>
          <a:custGeom>
            <a:pathLst>
              <a:path extrusionOk="0" h="21600" w="21600">
                <a:moveTo>
                  <a:pt x="21600" y="8628"/>
                </a:moveTo>
                <a:cubicBezTo>
                  <a:pt x="21600" y="3863"/>
                  <a:pt x="16763" y="0"/>
                  <a:pt x="10799" y="0"/>
                </a:cubicBezTo>
                <a:cubicBezTo>
                  <a:pt x="4833" y="0"/>
                  <a:pt x="0" y="3863"/>
                  <a:pt x="0" y="8628"/>
                </a:cubicBezTo>
                <a:cubicBezTo>
                  <a:pt x="0" y="12311"/>
                  <a:pt x="2883" y="15453"/>
                  <a:pt x="6947" y="16693"/>
                </a:cubicBezTo>
                <a:cubicBezTo>
                  <a:pt x="7371" y="16821"/>
                  <a:pt x="7356" y="19211"/>
                  <a:pt x="5803" y="21600"/>
                </a:cubicBezTo>
                <a:cubicBezTo>
                  <a:pt x="8571" y="20513"/>
                  <a:pt x="9126" y="17161"/>
                  <a:pt x="9574" y="17203"/>
                </a:cubicBezTo>
                <a:cubicBezTo>
                  <a:pt x="9976" y="17238"/>
                  <a:pt x="10384" y="17257"/>
                  <a:pt x="10799" y="17257"/>
                </a:cubicBezTo>
                <a:cubicBezTo>
                  <a:pt x="16763" y="17257"/>
                  <a:pt x="21600" y="13394"/>
                  <a:pt x="21600" y="8628"/>
                </a:cubicBezTo>
                <a:close/>
              </a:path>
            </a:pathLst>
          </a:custGeom>
          <a:solidFill>
            <a:srgbClr val="FFFFFF"/>
          </a:solidFill>
          <a:ln cap="flat" cmpd="sng" w="12700">
            <a:solidFill>
              <a:srgbClr val="000000"/>
            </a:solidFill>
            <a:prstDash val="solid"/>
            <a:round/>
            <a:headEnd len="med" w="med" type="none"/>
            <a:tailEnd len="med" w="med" type="none"/>
          </a:ln>
        </p:spPr>
      </p:sp>
      <p:sp>
        <p:nvSpPr>
          <p:cNvPr id="193" name="Shape 193"/>
          <p:cNvSpPr txBox="1"/>
          <p:nvPr/>
        </p:nvSpPr>
        <p:spPr>
          <a:xfrm>
            <a:off x="7924800" y="1727175"/>
            <a:ext cx="2240975" cy="1314125"/>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lang="en-US" sz="1600">
                <a:solidFill>
                  <a:srgbClr val="000000"/>
                </a:solidFill>
                <a:latin typeface="Arial"/>
                <a:ea typeface="Arial"/>
                <a:cs typeface="Arial"/>
                <a:sym typeface="Arial"/>
              </a:rPr>
              <a:t>"I, John Brown am now quite certain that the crimes of this guilty land will never be purged away but with blood"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7" name="Shape 197"/>
        <p:cNvGrpSpPr/>
        <p:nvPr/>
      </p:nvGrpSpPr>
      <p:grpSpPr>
        <a:xfrm>
          <a:off x="0" y="0"/>
          <a:ext cx="0" cy="0"/>
          <a:chOff x="0" y="0"/>
          <a:chExt cx="0" cy="0"/>
        </a:xfrm>
      </p:grpSpPr>
      <p:pic>
        <p:nvPicPr>
          <p:cNvPr id="198" name="Shape 198"/>
          <p:cNvPicPr preferRelativeResize="0"/>
          <p:nvPr/>
        </p:nvPicPr>
        <p:blipFill>
          <a:blip r:embed="rId4">
            <a:alphaModFix/>
          </a:blip>
          <a:stretch>
            <a:fillRect/>
          </a:stretch>
        </p:blipFill>
        <p:spPr>
          <a:xfrm>
            <a:off x="101600" y="304800"/>
            <a:ext cx="4598350" cy="4062400"/>
          </a:xfrm>
          <a:prstGeom prst="rect">
            <a:avLst/>
          </a:prstGeom>
          <a:noFill/>
          <a:ln>
            <a:noFill/>
          </a:ln>
        </p:spPr>
      </p:pic>
      <p:sp>
        <p:nvSpPr>
          <p:cNvPr id="199" name="Shape 199"/>
          <p:cNvSpPr txBox="1"/>
          <p:nvPr/>
        </p:nvSpPr>
        <p:spPr>
          <a:xfrm>
            <a:off x="4978400" y="406400"/>
            <a:ext cx="5156200" cy="5226250"/>
          </a:xfrm>
          <a:prstGeom prst="rect">
            <a:avLst/>
          </a:prstGeom>
          <a:noFill/>
          <a:ln>
            <a:noFill/>
          </a:ln>
        </p:spPr>
        <p:txBody>
          <a:bodyPr anchorCtr="0" anchor="t" bIns="38100" lIns="38100" rIns="38100" wrap="square" tIns="38100">
            <a:noAutofit/>
          </a:bodyPr>
          <a:lstStyle/>
          <a:p>
            <a:pPr lvl="0" rtl="0" algn="ctr">
              <a:lnSpc>
                <a:spcPct val="100000"/>
              </a:lnSpc>
              <a:spcBef>
                <a:spcPts val="0"/>
              </a:spcBef>
              <a:buNone/>
            </a:pPr>
            <a:r>
              <a:rPr b="1" i="1" lang="en-US" sz="3200" u="sng">
                <a:solidFill>
                  <a:srgbClr val="000000"/>
                </a:solidFill>
                <a:latin typeface="Arial"/>
                <a:ea typeface="Arial"/>
                <a:cs typeface="Arial"/>
                <a:sym typeface="Arial"/>
              </a:rPr>
              <a:t>The Plan</a:t>
            </a:r>
          </a:p>
          <a:p>
            <a:pPr lvl="0" rtl="0">
              <a:lnSpc>
                <a:spcPct val="100000"/>
              </a:lnSpc>
              <a:spcBef>
                <a:spcPts val="0"/>
              </a:spcBef>
              <a:buNone/>
            </a:pPr>
            <a:r>
              <a:rPr b="1" lang="en-US" sz="2666">
                <a:solidFill>
                  <a:srgbClr val="000000"/>
                </a:solidFill>
                <a:latin typeface="Arial"/>
                <a:ea typeface="Arial"/>
                <a:cs typeface="Arial"/>
                <a:sym typeface="Arial"/>
              </a:rPr>
              <a:t>October 16th 1859</a:t>
            </a:r>
          </a:p>
          <a:p>
            <a:pPr lvl="0" rtl="0">
              <a:lnSpc>
                <a:spcPct val="100000"/>
              </a:lnSpc>
              <a:spcBef>
                <a:spcPts val="0"/>
              </a:spcBef>
              <a:buNone/>
            </a:pPr>
            <a:r>
              <a:rPr lang="en-US" sz="2666">
                <a:solidFill>
                  <a:srgbClr val="000000"/>
                </a:solidFill>
                <a:latin typeface="Arial"/>
                <a:ea typeface="Arial"/>
                <a:cs typeface="Arial"/>
                <a:sym typeface="Arial"/>
              </a:rPr>
              <a:t>1.John Brown and 21 of his abolitionist followers would attempt to take over the Arsenal at Harper's Ferry.  </a:t>
            </a:r>
          </a:p>
          <a:p>
            <a:pPr lvl="0" rtl="0">
              <a:lnSpc>
                <a:spcPct val="100000"/>
              </a:lnSpc>
              <a:spcBef>
                <a:spcPts val="0"/>
              </a:spcBef>
              <a:buNone/>
            </a:pPr>
            <a:r>
              <a:rPr lang="en-US" sz="2666">
                <a:solidFill>
                  <a:srgbClr val="000000"/>
                </a:solidFill>
                <a:latin typeface="Arial"/>
                <a:ea typeface="Arial"/>
                <a:cs typeface="Arial"/>
                <a:sym typeface="Arial"/>
              </a:rPr>
              <a:t>2.Take Hostages.</a:t>
            </a:r>
          </a:p>
          <a:p>
            <a:pPr lvl="0" rtl="0">
              <a:lnSpc>
                <a:spcPct val="100000"/>
              </a:lnSpc>
              <a:spcBef>
                <a:spcPts val="0"/>
              </a:spcBef>
              <a:buNone/>
            </a:pPr>
            <a:r>
              <a:rPr lang="en-US" sz="2666">
                <a:solidFill>
                  <a:srgbClr val="000000"/>
                </a:solidFill>
                <a:latin typeface="Arial"/>
                <a:ea typeface="Arial"/>
                <a:cs typeface="Arial"/>
                <a:sym typeface="Arial"/>
              </a:rPr>
              <a:t>3. Release a Proclamation to all slaves in the area to flock to Harper's Ferry where they would be armed.</a:t>
            </a:r>
          </a:p>
          <a:p>
            <a:pPr lvl="0" rtl="0">
              <a:lnSpc>
                <a:spcPct val="100000"/>
              </a:lnSpc>
              <a:spcBef>
                <a:spcPts val="0"/>
              </a:spcBef>
              <a:buNone/>
            </a:pPr>
            <a:r>
              <a:rPr lang="en-US" sz="2666">
                <a:solidFill>
                  <a:srgbClr val="000000"/>
                </a:solidFill>
                <a:latin typeface="Arial"/>
                <a:ea typeface="Arial"/>
                <a:cs typeface="Arial"/>
                <a:sym typeface="Arial"/>
              </a:rPr>
              <a:t>4. March South and overthrow the entire institution of Slavery.</a:t>
            </a:r>
          </a:p>
        </p:txBody>
      </p:sp>
      <p:pic>
        <p:nvPicPr>
          <p:cNvPr id="200" name="Shape 200"/>
          <p:cNvPicPr preferRelativeResize="0"/>
          <p:nvPr/>
        </p:nvPicPr>
        <p:blipFill>
          <a:blip r:embed="rId5">
            <a:alphaModFix/>
          </a:blip>
          <a:stretch>
            <a:fillRect/>
          </a:stretch>
        </p:blipFill>
        <p:spPr>
          <a:xfrm>
            <a:off x="101600" y="4561475"/>
            <a:ext cx="4771675" cy="2552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Shape 205"/>
          <p:cNvSpPr txBox="1"/>
          <p:nvPr>
            <p:ph idx="2" type="body"/>
          </p:nvPr>
        </p:nvSpPr>
        <p:spPr>
          <a:xfrm>
            <a:off x="5387925" y="420425"/>
            <a:ext cx="4244450" cy="6342750"/>
          </a:xfrm>
          <a:prstGeom prst="rect">
            <a:avLst/>
          </a:prstGeom>
        </p:spPr>
        <p:txBody>
          <a:bodyPr anchorCtr="0" anchor="t" bIns="38100" lIns="38100" rIns="38100" wrap="square" tIns="38100">
            <a:noAutofit/>
          </a:bodyPr>
          <a:lstStyle/>
          <a:p>
            <a:pPr lvl="0" rtl="0">
              <a:lnSpc>
                <a:spcPct val="100000"/>
              </a:lnSpc>
              <a:spcBef>
                <a:spcPts val="0"/>
              </a:spcBef>
              <a:buNone/>
            </a:pPr>
            <a:r>
              <a:rPr lang="en-US" sz="2666">
                <a:solidFill>
                  <a:srgbClr val="000000"/>
                </a:solidFill>
                <a:latin typeface="Arial"/>
                <a:ea typeface="Arial"/>
                <a:cs typeface="Arial"/>
                <a:sym typeface="Arial"/>
              </a:rPr>
              <a:t>"Now, if it is deemed necessary that I should forfeit my life for the furtherance of the ends of justice, and mingle my blood further with the blood of my children, and with the blood of millions in this slave country whose rights are disregarded by wicked, cruel, and unjust enactments, I say let it be done."</a:t>
            </a:r>
          </a:p>
          <a:p>
            <a:pPr lvl="0" rtl="0">
              <a:lnSpc>
                <a:spcPct val="100000"/>
              </a:lnSpc>
              <a:spcBef>
                <a:spcPts val="0"/>
              </a:spcBef>
              <a:buNone/>
            </a:pPr>
            <a:r>
              <a:rPr lang="en-US" sz="2666">
                <a:solidFill>
                  <a:srgbClr val="000000"/>
                </a:solidFill>
                <a:latin typeface="Arial"/>
                <a:ea typeface="Arial"/>
                <a:cs typeface="Arial"/>
                <a:sym typeface="Arial"/>
              </a:rPr>
              <a:t>                -John Brown</a:t>
            </a:r>
          </a:p>
          <a:p>
            <a:pPr lvl="0" rtl="0">
              <a:lnSpc>
                <a:spcPct val="100000"/>
              </a:lnSpc>
              <a:spcBef>
                <a:spcPts val="0"/>
              </a:spcBef>
              <a:buNone/>
            </a:pPr>
            <a:r>
              <a:rPr i="1" lang="en-US" sz="1600">
                <a:solidFill>
                  <a:srgbClr val="FFFFFF"/>
                </a:solidFill>
                <a:latin typeface="Arial"/>
                <a:ea typeface="Arial"/>
                <a:cs typeface="Arial"/>
                <a:sym typeface="Arial"/>
              </a:rPr>
              <a:t>After the jury found him guilty and before the judge sentenced him to hang,</a:t>
            </a:r>
          </a:p>
        </p:txBody>
      </p:sp>
      <p:pic>
        <p:nvPicPr>
          <p:cNvPr id="206" name="Shape 206"/>
          <p:cNvPicPr preferRelativeResize="0"/>
          <p:nvPr/>
        </p:nvPicPr>
        <p:blipFill>
          <a:blip r:embed="rId4">
            <a:alphaModFix/>
          </a:blip>
          <a:stretch>
            <a:fillRect/>
          </a:stretch>
        </p:blipFill>
        <p:spPr>
          <a:xfrm>
            <a:off x="311650" y="3359575"/>
            <a:ext cx="3950450" cy="3908300"/>
          </a:xfrm>
          <a:prstGeom prst="rect">
            <a:avLst/>
          </a:prstGeom>
          <a:noFill/>
          <a:ln>
            <a:noFill/>
          </a:ln>
        </p:spPr>
      </p:pic>
      <p:sp>
        <p:nvSpPr>
          <p:cNvPr id="207" name="Shape 207"/>
          <p:cNvSpPr txBox="1"/>
          <p:nvPr/>
        </p:nvSpPr>
        <p:spPr>
          <a:xfrm>
            <a:off x="178425" y="304800"/>
            <a:ext cx="5194800" cy="3576125"/>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lang="en-US" sz="2666">
                <a:solidFill>
                  <a:srgbClr val="000000"/>
                </a:solidFill>
                <a:latin typeface="Arial"/>
                <a:ea typeface="Arial"/>
                <a:cs typeface="Arial"/>
                <a:sym typeface="Arial"/>
              </a:rPr>
              <a:t>Plead Insanity?.....No Sir!</a:t>
            </a:r>
          </a:p>
          <a:p>
            <a:pPr lvl="0" rtl="0">
              <a:lnSpc>
                <a:spcPct val="100000"/>
              </a:lnSpc>
              <a:spcBef>
                <a:spcPts val="0"/>
              </a:spcBef>
              <a:buNone/>
            </a:pPr>
            <a:r>
              <a:rPr lang="en-US" sz="2666">
                <a:solidFill>
                  <a:srgbClr val="000000"/>
                </a:solidFill>
                <a:latin typeface="Arial"/>
                <a:ea typeface="Arial"/>
                <a:cs typeface="Arial"/>
                <a:sym typeface="Arial"/>
              </a:rPr>
              <a:t>Brown took full responsibility for his actions, deploring his court-appointed lawyers' attempts to have him declared insane and insisting that he was right to "interfere" with slavery, even violently.</a:t>
            </a:r>
          </a:p>
          <a:p>
            <a:pPr lvl="0" rtl="0">
              <a:lnSpc>
                <a:spcPct val="100000"/>
              </a:lnSpc>
              <a:spcBef>
                <a:spcPts val="0"/>
              </a:spcBef>
              <a:buNone/>
            </a:pPr>
            <a:r>
              <a:t/>
            </a:r>
            <a:endParaRPr sz="2666">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1" name="Shape 211"/>
        <p:cNvGrpSpPr/>
        <p:nvPr/>
      </p:nvGrpSpPr>
      <p:grpSpPr>
        <a:xfrm>
          <a:off x="0" y="0"/>
          <a:ext cx="0" cy="0"/>
          <a:chOff x="0" y="0"/>
          <a:chExt cx="0" cy="0"/>
        </a:xfrm>
      </p:grpSpPr>
      <p:pic>
        <p:nvPicPr>
          <p:cNvPr id="212" name="Shape 212"/>
          <p:cNvPicPr preferRelativeResize="0"/>
          <p:nvPr/>
        </p:nvPicPr>
        <p:blipFill>
          <a:blip r:embed="rId4">
            <a:alphaModFix/>
          </a:blip>
          <a:stretch>
            <a:fillRect/>
          </a:stretch>
        </p:blipFill>
        <p:spPr>
          <a:xfrm>
            <a:off x="101800" y="102675"/>
            <a:ext cx="9851350" cy="735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Shape 217"/>
          <p:cNvSpPr txBox="1"/>
          <p:nvPr>
            <p:ph type="title"/>
          </p:nvPr>
        </p:nvSpPr>
        <p:spPr>
          <a:xfrm>
            <a:off x="304800" y="304800"/>
            <a:ext cx="9626600" cy="990600"/>
          </a:xfrm>
          <a:prstGeom prst="rect">
            <a:avLst/>
          </a:prstGeom>
        </p:spPr>
        <p:txBody>
          <a:bodyPr anchorCtr="0" anchor="t" bIns="38100" lIns="38100" rIns="38100" wrap="square" tIns="38100">
            <a:noAutofit/>
          </a:bodyPr>
          <a:lstStyle/>
          <a:p>
            <a:pPr lvl="0" rtl="0">
              <a:lnSpc>
                <a:spcPct val="100000"/>
              </a:lnSpc>
              <a:spcBef>
                <a:spcPts val="0"/>
              </a:spcBef>
              <a:buNone/>
            </a:pPr>
            <a:r>
              <a:rPr lang="en-US" sz="4266">
                <a:solidFill>
                  <a:srgbClr val="000000"/>
                </a:solidFill>
                <a:latin typeface="Arial"/>
                <a:ea typeface="Arial"/>
                <a:cs typeface="Arial"/>
                <a:sym typeface="Arial"/>
              </a:rPr>
              <a:t>Reactions in the North and the South</a:t>
            </a:r>
          </a:p>
        </p:txBody>
      </p:sp>
      <p:sp>
        <p:nvSpPr>
          <p:cNvPr id="218" name="Shape 218"/>
          <p:cNvSpPr txBox="1"/>
          <p:nvPr>
            <p:ph idx="1" type="body"/>
          </p:nvPr>
        </p:nvSpPr>
        <p:spPr>
          <a:xfrm>
            <a:off x="406400" y="805825"/>
            <a:ext cx="9416925" cy="6354875"/>
          </a:xfrm>
          <a:prstGeom prst="rect">
            <a:avLst/>
          </a:prstGeom>
        </p:spPr>
        <p:txBody>
          <a:bodyPr anchorCtr="0" anchor="t" bIns="38100" lIns="38100" rIns="38100" wrap="square" tIns="38100">
            <a:noAutofit/>
          </a:bodyPr>
          <a:lstStyle/>
          <a:p>
            <a:pPr lvl="0" rtl="0">
              <a:lnSpc>
                <a:spcPct val="100000"/>
              </a:lnSpc>
              <a:spcBef>
                <a:spcPts val="0"/>
              </a:spcBef>
              <a:buNone/>
            </a:pPr>
            <a:r>
              <a:rPr lang="en-US" sz="2666">
                <a:solidFill>
                  <a:srgbClr val="000000"/>
                </a:solidFill>
                <a:latin typeface="Arial"/>
                <a:ea typeface="Arial"/>
                <a:cs typeface="Arial"/>
                <a:sym typeface="Arial"/>
              </a:rPr>
              <a:t> </a:t>
            </a:r>
          </a:p>
          <a:p>
            <a:pPr lvl="0" rtl="0" algn="ctr">
              <a:lnSpc>
                <a:spcPct val="100000"/>
              </a:lnSpc>
              <a:spcBef>
                <a:spcPts val="0"/>
              </a:spcBef>
              <a:buNone/>
            </a:pPr>
            <a:r>
              <a:rPr b="1" i="1" lang="en-US" sz="2666">
                <a:solidFill>
                  <a:srgbClr val="FFFFFF"/>
                </a:solidFill>
                <a:latin typeface="Arial"/>
                <a:ea typeface="Arial"/>
                <a:cs typeface="Arial"/>
                <a:sym typeface="Arial"/>
              </a:rPr>
              <a:t>Northern Reaction</a:t>
            </a:r>
          </a:p>
          <a:p>
            <a:pPr indent="-220133" lvl="0" marL="381000" marR="0" rtl="0">
              <a:lnSpc>
                <a:spcPct val="100000"/>
              </a:lnSpc>
              <a:spcBef>
                <a:spcPts val="0"/>
              </a:spcBef>
              <a:spcAft>
                <a:spcPts val="0"/>
              </a:spcAft>
              <a:buClr>
                <a:srgbClr val="000000"/>
              </a:buClr>
              <a:buSzPct val="100000"/>
              <a:buChar char="●"/>
            </a:pPr>
            <a:r>
              <a:rPr lang="en-US" sz="2666">
                <a:solidFill>
                  <a:srgbClr val="000000"/>
                </a:solidFill>
                <a:latin typeface="Arial"/>
                <a:ea typeface="Arial"/>
                <a:cs typeface="Arial"/>
                <a:sym typeface="Arial"/>
              </a:rPr>
              <a:t>Some thought John Brown was an insane fanatic.  </a:t>
            </a:r>
          </a:p>
          <a:p>
            <a:pPr indent="-220133" lvl="0" marL="381000" marR="0" rtl="0">
              <a:lnSpc>
                <a:spcPct val="100000"/>
              </a:lnSpc>
              <a:spcBef>
                <a:spcPts val="0"/>
              </a:spcBef>
              <a:spcAft>
                <a:spcPts val="0"/>
              </a:spcAft>
              <a:buClr>
                <a:srgbClr val="000000"/>
              </a:buClr>
              <a:buSzPct val="100000"/>
              <a:buChar char="●"/>
            </a:pPr>
            <a:r>
              <a:rPr lang="en-US" sz="2666">
                <a:solidFill>
                  <a:srgbClr val="000000"/>
                </a:solidFill>
                <a:latin typeface="Arial"/>
                <a:ea typeface="Arial"/>
                <a:cs typeface="Arial"/>
                <a:sym typeface="Arial"/>
              </a:rPr>
              <a:t>Others admired his ideals and aims but rejected his use of violence.  (Fredrick Douglas)</a:t>
            </a:r>
          </a:p>
          <a:p>
            <a:pPr indent="-220133" lvl="0" marL="381000" marR="0" rtl="0">
              <a:lnSpc>
                <a:spcPct val="100000"/>
              </a:lnSpc>
              <a:spcBef>
                <a:spcPts val="0"/>
              </a:spcBef>
              <a:spcAft>
                <a:spcPts val="0"/>
              </a:spcAft>
              <a:buClr>
                <a:srgbClr val="000000"/>
              </a:buClr>
              <a:buSzPct val="100000"/>
              <a:buChar char="●"/>
            </a:pPr>
            <a:r>
              <a:rPr lang="en-US" sz="2666">
                <a:solidFill>
                  <a:srgbClr val="000000"/>
                </a:solidFill>
                <a:latin typeface="Arial"/>
                <a:ea typeface="Arial"/>
                <a:cs typeface="Arial"/>
                <a:sym typeface="Arial"/>
              </a:rPr>
              <a:t>But many abolitionist saw him as an inspired martyr who brought the day of liberation of slaves that much closer.</a:t>
            </a:r>
          </a:p>
          <a:p>
            <a:pPr lvl="0" rtl="0" algn="ctr">
              <a:lnSpc>
                <a:spcPct val="100000"/>
              </a:lnSpc>
              <a:spcBef>
                <a:spcPts val="0"/>
              </a:spcBef>
              <a:buNone/>
            </a:pPr>
            <a:r>
              <a:rPr b="1" i="1" lang="en-US" sz="2666">
                <a:solidFill>
                  <a:srgbClr val="FFFFFF"/>
                </a:solidFill>
                <a:latin typeface="Arial"/>
                <a:ea typeface="Arial"/>
                <a:cs typeface="Arial"/>
                <a:sym typeface="Arial"/>
              </a:rPr>
              <a:t>Southern reaction </a:t>
            </a:r>
          </a:p>
          <a:p>
            <a:pPr indent="-220133" lvl="0" marL="381000" marR="0" rtl="0">
              <a:lnSpc>
                <a:spcPct val="100000"/>
              </a:lnSpc>
              <a:spcBef>
                <a:spcPts val="0"/>
              </a:spcBef>
              <a:spcAft>
                <a:spcPts val="0"/>
              </a:spcAft>
              <a:buClr>
                <a:srgbClr val="000000"/>
              </a:buClr>
              <a:buSzPct val="100000"/>
              <a:buChar char="●"/>
            </a:pPr>
            <a:r>
              <a:rPr lang="en-US" sz="2666">
                <a:solidFill>
                  <a:srgbClr val="000000"/>
                </a:solidFill>
                <a:latin typeface="Arial"/>
                <a:ea typeface="Arial"/>
                <a:cs typeface="Arial"/>
                <a:sym typeface="Arial"/>
              </a:rPr>
              <a:t>Outraged;  saw action as a threat to their slaves (property) as well as their own lives.</a:t>
            </a:r>
          </a:p>
          <a:p>
            <a:pPr lvl="0" rtl="0">
              <a:lnSpc>
                <a:spcPct val="100000"/>
              </a:lnSpc>
              <a:spcBef>
                <a:spcPts val="0"/>
              </a:spcBef>
              <a:buNone/>
            </a:pPr>
            <a:r>
              <a:rPr lang="en-US" sz="2666">
                <a:solidFill>
                  <a:srgbClr val="FFFFFF"/>
                </a:solidFill>
                <a:latin typeface="Arial"/>
                <a:ea typeface="Arial"/>
                <a:cs typeface="Arial"/>
                <a:sym typeface="Arial"/>
              </a:rPr>
              <a:t>"This was the attempt of a fanatic or mad­man"</a:t>
            </a:r>
          </a:p>
          <a:p>
            <a:pPr lvl="0" rtl="0">
              <a:lnSpc>
                <a:spcPct val="100000"/>
              </a:lnSpc>
              <a:spcBef>
                <a:spcPts val="0"/>
              </a:spcBef>
              <a:buNone/>
            </a:pPr>
            <a:r>
              <a:rPr lang="en-US" sz="2666">
                <a:solidFill>
                  <a:srgbClr val="FFFFFF"/>
                </a:solidFill>
                <a:latin typeface="Arial"/>
                <a:ea typeface="Arial"/>
                <a:cs typeface="Arial"/>
                <a:sym typeface="Arial"/>
              </a:rPr>
              <a:t>                                            -Robert E.Lee </a:t>
            </a:r>
          </a:p>
          <a:p>
            <a:pPr lvl="0" rtl="0">
              <a:lnSpc>
                <a:spcPct val="100000"/>
              </a:lnSpc>
              <a:spcBef>
                <a:spcPts val="0"/>
              </a:spcBef>
              <a:buNone/>
            </a:pPr>
            <a:r>
              <a:rPr lang="en-US" sz="2666">
                <a:solidFill>
                  <a:srgbClr val="FFFFFF"/>
                </a:solidFill>
                <a:latin typeface="Arial"/>
                <a:ea typeface="Arial"/>
                <a:cs typeface="Arial"/>
                <a:sym typeface="Arial"/>
              </a:rPr>
              <a:t>"To the South, he was a murderer who wanted to deprive them of their property. The North "has sanctioned and applauded theft, murder, and treason," said </a:t>
            </a:r>
            <a:r>
              <a:rPr i="1" lang="en-US" sz="2666">
                <a:solidFill>
                  <a:srgbClr val="FFFFFF"/>
                </a:solidFill>
                <a:latin typeface="Arial"/>
                <a:ea typeface="Arial"/>
                <a:cs typeface="Arial"/>
                <a:sym typeface="Arial"/>
              </a:rPr>
              <a:t>De Bow's Review"</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Shape 223"/>
          <p:cNvSpPr txBox="1"/>
          <p:nvPr/>
        </p:nvSpPr>
        <p:spPr>
          <a:xfrm>
            <a:off x="203200" y="154050"/>
            <a:ext cx="9992625" cy="1386275"/>
          </a:xfrm>
          <a:prstGeom prst="rect">
            <a:avLst/>
          </a:prstGeom>
          <a:noFill/>
          <a:ln>
            <a:noFill/>
          </a:ln>
        </p:spPr>
        <p:txBody>
          <a:bodyPr anchorCtr="0" anchor="t" bIns="38100" lIns="38100" rIns="38100" wrap="square" tIns="38100">
            <a:noAutofit/>
          </a:bodyPr>
          <a:lstStyle/>
          <a:p>
            <a:pPr indent="0" lvl="0" marL="0" marR="0" rtl="0" algn="ctr">
              <a:lnSpc>
                <a:spcPct val="119952"/>
              </a:lnSpc>
              <a:spcBef>
                <a:spcPts val="0"/>
              </a:spcBef>
              <a:spcAft>
                <a:spcPts val="0"/>
              </a:spcAft>
              <a:buNone/>
            </a:pPr>
            <a:r>
              <a:rPr b="1" lang="en-US" sz="4266">
                <a:solidFill>
                  <a:srgbClr val="000066"/>
                </a:solidFill>
                <a:latin typeface="Arial"/>
                <a:ea typeface="Arial"/>
                <a:cs typeface="Arial"/>
                <a:sym typeface="Arial"/>
              </a:rPr>
              <a:t>Republican Party Platform in 1860</a:t>
            </a:r>
          </a:p>
        </p:txBody>
      </p:sp>
      <p:sp>
        <p:nvSpPr>
          <p:cNvPr id="224" name="Shape 224"/>
          <p:cNvSpPr txBox="1"/>
          <p:nvPr/>
        </p:nvSpPr>
        <p:spPr>
          <a:xfrm>
            <a:off x="914400" y="1256150"/>
            <a:ext cx="8932475" cy="6343225"/>
          </a:xfrm>
          <a:prstGeom prst="rect">
            <a:avLst/>
          </a:prstGeom>
          <a:noFill/>
          <a:ln>
            <a:noFill/>
          </a:ln>
        </p:spPr>
        <p:txBody>
          <a:bodyPr anchorCtr="0" anchor="t" bIns="38100" lIns="38100" rIns="38100" wrap="square" tIns="38100">
            <a:noAutofit/>
          </a:bodyPr>
          <a:lstStyle/>
          <a:p>
            <a:pPr indent="-203200" lvl="0" marL="381000" marR="0" rtl="0" algn="l">
              <a:lnSpc>
                <a:spcPct val="119853"/>
              </a:lnSpc>
              <a:spcBef>
                <a:spcPts val="0"/>
              </a:spcBef>
              <a:spcAft>
                <a:spcPts val="0"/>
              </a:spcAft>
              <a:buClr>
                <a:srgbClr val="FFFFFF"/>
              </a:buClr>
              <a:buSzPct val="100000"/>
              <a:buChar char="●"/>
            </a:pPr>
            <a:r>
              <a:rPr b="1" lang="en-US" sz="2400">
                <a:solidFill>
                  <a:srgbClr val="FFFFFF"/>
                </a:solidFill>
                <a:latin typeface="Arial"/>
                <a:ea typeface="Arial"/>
                <a:cs typeface="Arial"/>
                <a:sym typeface="Arial"/>
              </a:rPr>
              <a:t>Non-extension of slavery (for the Free-Soilers.)</a:t>
            </a:r>
          </a:p>
          <a:p>
            <a:pPr indent="-203200" lvl="0" marL="381000" marR="0" rtl="0" algn="l">
              <a:lnSpc>
                <a:spcPct val="119853"/>
              </a:lnSpc>
              <a:spcBef>
                <a:spcPts val="1538"/>
              </a:spcBef>
              <a:spcAft>
                <a:spcPts val="0"/>
              </a:spcAft>
              <a:buClr>
                <a:srgbClr val="FFFFFF"/>
              </a:buClr>
              <a:buSzPct val="100000"/>
              <a:buChar char="●"/>
            </a:pPr>
            <a:r>
              <a:rPr b="1" lang="en-US" sz="2400">
                <a:solidFill>
                  <a:srgbClr val="FFFFFF"/>
                </a:solidFill>
                <a:latin typeface="Arial"/>
                <a:ea typeface="Arial"/>
                <a:cs typeface="Arial"/>
                <a:sym typeface="Arial"/>
              </a:rPr>
              <a:t>Protective tariff [for the No. Industrialists].</a:t>
            </a:r>
          </a:p>
          <a:p>
            <a:pPr indent="-203200" lvl="0" marL="381000" marR="0" rtl="0" algn="l">
              <a:lnSpc>
                <a:spcPct val="119853"/>
              </a:lnSpc>
              <a:spcBef>
                <a:spcPts val="1538"/>
              </a:spcBef>
              <a:spcAft>
                <a:spcPts val="0"/>
              </a:spcAft>
              <a:buClr>
                <a:srgbClr val="FFFFFF"/>
              </a:buClr>
              <a:buSzPct val="100000"/>
              <a:buChar char="●"/>
            </a:pPr>
            <a:r>
              <a:rPr b="1" lang="en-US" sz="2400">
                <a:solidFill>
                  <a:srgbClr val="FFFFFF"/>
                </a:solidFill>
                <a:latin typeface="Arial"/>
                <a:ea typeface="Arial"/>
                <a:cs typeface="Arial"/>
                <a:sym typeface="Arial"/>
              </a:rPr>
              <a:t>No abridgment of rights for immigrants</a:t>
            </a:r>
          </a:p>
          <a:p>
            <a:pPr indent="-203200" lvl="0" marL="381000" marR="0" rtl="0" algn="l">
              <a:lnSpc>
                <a:spcPct val="119853"/>
              </a:lnSpc>
              <a:spcBef>
                <a:spcPts val="1538"/>
              </a:spcBef>
              <a:spcAft>
                <a:spcPts val="0"/>
              </a:spcAft>
              <a:buClr>
                <a:srgbClr val="FFFFFF"/>
              </a:buClr>
              <a:buSzPct val="100000"/>
              <a:buChar char="●"/>
            </a:pPr>
            <a:r>
              <a:rPr b="1" lang="en-US" sz="2400">
                <a:solidFill>
                  <a:srgbClr val="FFFFFF"/>
                </a:solidFill>
                <a:latin typeface="Arial"/>
                <a:ea typeface="Arial"/>
                <a:cs typeface="Arial"/>
                <a:sym typeface="Arial"/>
              </a:rPr>
              <a:t>Government aid to build a Pacific RR [for the Northwest].</a:t>
            </a:r>
          </a:p>
          <a:p>
            <a:pPr indent="-203200" lvl="0" marL="381000" marR="0" rtl="0" algn="l">
              <a:lnSpc>
                <a:spcPct val="119853"/>
              </a:lnSpc>
              <a:spcBef>
                <a:spcPts val="1538"/>
              </a:spcBef>
              <a:spcAft>
                <a:spcPts val="0"/>
              </a:spcAft>
              <a:buClr>
                <a:srgbClr val="FFFFFF"/>
              </a:buClr>
              <a:buSzPct val="100000"/>
              <a:buChar char="●"/>
            </a:pPr>
            <a:r>
              <a:rPr b="1" lang="en-US" sz="2400">
                <a:solidFill>
                  <a:srgbClr val="FFFFFF"/>
                </a:solidFill>
                <a:latin typeface="Arial"/>
                <a:ea typeface="Arial"/>
                <a:cs typeface="Arial"/>
                <a:sym typeface="Arial"/>
              </a:rPr>
              <a:t>Internal improvements [for the West] at federal expense.</a:t>
            </a:r>
          </a:p>
          <a:p>
            <a:pPr indent="-203200" lvl="0" marL="381000" marR="0" rtl="0" algn="l">
              <a:lnSpc>
                <a:spcPct val="119853"/>
              </a:lnSpc>
              <a:spcBef>
                <a:spcPts val="1538"/>
              </a:spcBef>
              <a:spcAft>
                <a:spcPts val="0"/>
              </a:spcAft>
              <a:buClr>
                <a:srgbClr val="FFFFFF"/>
              </a:buClr>
              <a:buSzPct val="100000"/>
              <a:buChar char="●"/>
            </a:pPr>
            <a:r>
              <a:rPr b="1" lang="en-US" sz="2400">
                <a:solidFill>
                  <a:srgbClr val="FFFFFF"/>
                </a:solidFill>
                <a:latin typeface="Arial"/>
                <a:ea typeface="Arial"/>
                <a:cs typeface="Arial"/>
                <a:sym typeface="Arial"/>
              </a:rPr>
              <a:t>Free homesteads for the public domain [for farmers].</a:t>
            </a:r>
          </a:p>
          <a:p>
            <a:pPr lvl="0" rtl="0">
              <a:lnSpc>
                <a:spcPct val="100000"/>
              </a:lnSpc>
              <a:spcBef>
                <a:spcPts val="0"/>
              </a:spcBef>
              <a:buNone/>
            </a:pPr>
            <a:r>
              <a:rPr lang="en-US" sz="1600">
                <a:solidFill>
                  <a:srgbClr val="FFFFFF"/>
                </a:solidFill>
                <a:latin typeface="Arial"/>
                <a:ea typeface="Arial"/>
                <a:cs typeface="Arial"/>
                <a:sym typeface="Arial"/>
              </a:rPr>
              <a:t>It had little presence in the South, but in the North it enlisted most former Whigs, Know-Nothings and former Free Soil Democrats to form majorities in nearly every state.</a:t>
            </a:r>
          </a:p>
          <a:p>
            <a:pPr lvl="0" rtl="0">
              <a:lnSpc>
                <a:spcPct val="100000"/>
              </a:lnSpc>
              <a:spcBef>
                <a:spcPts val="0"/>
              </a:spcBef>
              <a:buNone/>
            </a:pPr>
            <a:r>
              <a:rPr lang="en-US" sz="1600">
                <a:solidFill>
                  <a:srgbClr val="FFFFFF"/>
                </a:solidFill>
                <a:latin typeface="Arial"/>
                <a:ea typeface="Arial"/>
                <a:cs typeface="Arial"/>
                <a:sym typeface="Arial"/>
              </a:rPr>
              <a:t>The Republican Party was based on northern white Protestants, businessmen, professionals, factory workers, wealthier farmers, and poor blacks. It was pro-business, supporting banks, the gold standard, railroads, and high tariffs to protect heavy industry and the industrial workers</a:t>
            </a:r>
            <a:r>
              <a:rPr lang="en-US" sz="2666">
                <a:solidFill>
                  <a:srgbClr val="FFFFFF"/>
                </a:solidFill>
                <a:latin typeface="Arial"/>
                <a:ea typeface="Arial"/>
                <a:cs typeface="Arial"/>
                <a:sym typeface="Arial"/>
              </a:rPr>
              <a:t>.</a:t>
            </a:r>
          </a:p>
          <a:p>
            <a:pPr lvl="0" rtl="0">
              <a:lnSpc>
                <a:spcPct val="100000"/>
              </a:lnSpc>
              <a:spcBef>
                <a:spcPts val="0"/>
              </a:spcBef>
              <a:buNone/>
            </a:pPr>
            <a:r>
              <a:rPr lang="en-US" sz="2666">
                <a:solidFill>
                  <a:srgbClr val="000000"/>
                </a:solidFill>
                <a:latin typeface="Arial"/>
                <a:ea typeface="Arial"/>
                <a:cs typeface="Arial"/>
                <a:sym typeface="Arial"/>
              </a:rPr>
              <a:t>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Shape 229"/>
          <p:cNvSpPr txBox="1"/>
          <p:nvPr/>
        </p:nvSpPr>
        <p:spPr>
          <a:xfrm>
            <a:off x="6946900" y="2197100"/>
            <a:ext cx="2927350" cy="3314700"/>
          </a:xfrm>
          <a:prstGeom prst="rect">
            <a:avLst/>
          </a:prstGeom>
          <a:noFill/>
          <a:ln>
            <a:noFill/>
          </a:ln>
        </p:spPr>
        <p:txBody>
          <a:bodyPr anchorCtr="0" anchor="t" bIns="38100" lIns="38100" rIns="38100" wrap="square" tIns="38100">
            <a:noAutofit/>
          </a:bodyPr>
          <a:lstStyle/>
          <a:p>
            <a:pPr indent="0" lvl="0" marL="0" marR="0" algn="ctr">
              <a:lnSpc>
                <a:spcPct val="119951"/>
              </a:lnSpc>
              <a:spcBef>
                <a:spcPts val="0"/>
              </a:spcBef>
              <a:spcAft>
                <a:spcPts val="0"/>
              </a:spcAft>
              <a:buNone/>
            </a:pPr>
            <a:r>
              <a:rPr b="1" lang="en-US" sz="5199">
                <a:solidFill>
                  <a:srgbClr val="000066"/>
                </a:solidFill>
                <a:latin typeface="Arial"/>
                <a:ea typeface="Arial"/>
                <a:cs typeface="Arial"/>
                <a:sym typeface="Arial"/>
              </a:rPr>
              <a:t>1860</a:t>
            </a:r>
          </a:p>
          <a:p>
            <a:pPr indent="0" lvl="0" marL="0" marR="0" algn="ctr">
              <a:lnSpc>
                <a:spcPct val="119951"/>
              </a:lnSpc>
              <a:spcBef>
                <a:spcPts val="2400"/>
              </a:spcBef>
              <a:spcAft>
                <a:spcPts val="0"/>
              </a:spcAft>
              <a:buNone/>
            </a:pPr>
            <a:r>
              <a:rPr b="1" lang="en-US" sz="5199">
                <a:solidFill>
                  <a:srgbClr val="000066"/>
                </a:solidFill>
                <a:latin typeface="Arial"/>
                <a:ea typeface="Arial"/>
                <a:cs typeface="Arial"/>
                <a:sym typeface="Arial"/>
              </a:rPr>
              <a:t>Election</a:t>
            </a:r>
          </a:p>
          <a:p>
            <a:pPr indent="0" lvl="0" marL="0" marR="0" algn="ctr">
              <a:lnSpc>
                <a:spcPct val="119951"/>
              </a:lnSpc>
              <a:spcBef>
                <a:spcPts val="2400"/>
              </a:spcBef>
              <a:spcAft>
                <a:spcPts val="0"/>
              </a:spcAft>
              <a:buNone/>
            </a:pPr>
            <a:r>
              <a:rPr b="1" lang="en-US" sz="5199">
                <a:solidFill>
                  <a:srgbClr val="DDDDDD"/>
                </a:solidFill>
                <a:latin typeface="Arial"/>
                <a:ea typeface="Arial"/>
                <a:cs typeface="Arial"/>
                <a:sym typeface="Arial"/>
              </a:rPr>
              <a:t>Results</a:t>
            </a:r>
          </a:p>
        </p:txBody>
      </p:sp>
      <p:pic>
        <p:nvPicPr>
          <p:cNvPr id="230" name="Shape 230"/>
          <p:cNvPicPr preferRelativeResize="0"/>
          <p:nvPr/>
        </p:nvPicPr>
        <p:blipFill>
          <a:blip r:embed="rId4">
            <a:alphaModFix/>
          </a:blip>
          <a:stretch>
            <a:fillRect/>
          </a:stretch>
        </p:blipFill>
        <p:spPr>
          <a:xfrm>
            <a:off x="400300" y="238125"/>
            <a:ext cx="6319000" cy="722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 name="Shape 36"/>
        <p:cNvGrpSpPr/>
        <p:nvPr/>
      </p:nvGrpSpPr>
      <p:grpSpPr>
        <a:xfrm>
          <a:off x="0" y="0"/>
          <a:ext cx="0" cy="0"/>
          <a:chOff x="0" y="0"/>
          <a:chExt cx="0" cy="0"/>
        </a:xfrm>
      </p:grpSpPr>
      <p:sp>
        <p:nvSpPr>
          <p:cNvPr id="37" name="Shape 37"/>
          <p:cNvSpPr txBox="1"/>
          <p:nvPr/>
        </p:nvSpPr>
        <p:spPr>
          <a:xfrm>
            <a:off x="165100" y="1101700"/>
            <a:ext cx="3854450" cy="3403600"/>
          </a:xfrm>
          <a:prstGeom prst="rect">
            <a:avLst/>
          </a:prstGeom>
          <a:noFill/>
          <a:ln>
            <a:noFill/>
          </a:ln>
        </p:spPr>
        <p:txBody>
          <a:bodyPr anchorCtr="0" anchor="t" bIns="38100" lIns="38100" rIns="38100" wrap="square" tIns="38100">
            <a:noAutofit/>
          </a:bodyPr>
          <a:lstStyle/>
          <a:p>
            <a:pPr indent="0" lvl="0" marL="0" marR="0" algn="ctr">
              <a:lnSpc>
                <a:spcPct val="120052"/>
              </a:lnSpc>
              <a:spcBef>
                <a:spcPts val="0"/>
              </a:spcBef>
              <a:spcAft>
                <a:spcPts val="0"/>
              </a:spcAft>
              <a:buNone/>
            </a:pPr>
            <a:r>
              <a:rPr b="1" lang="en-US" sz="4800">
                <a:solidFill>
                  <a:srgbClr val="000066"/>
                </a:solidFill>
                <a:latin typeface="Arial"/>
                <a:ea typeface="Arial"/>
                <a:cs typeface="Arial"/>
                <a:sym typeface="Arial"/>
              </a:rPr>
              <a:t>Uncle Tom’s Cabin</a:t>
            </a:r>
          </a:p>
          <a:p>
            <a:pPr indent="0" lvl="0" marL="0" marR="0" algn="ctr">
              <a:lnSpc>
                <a:spcPct val="120052"/>
              </a:lnSpc>
              <a:spcBef>
                <a:spcPts val="2203"/>
              </a:spcBef>
              <a:spcAft>
                <a:spcPts val="0"/>
              </a:spcAft>
              <a:buNone/>
            </a:pPr>
            <a:r>
              <a:rPr b="1" lang="en-US" sz="4800">
                <a:solidFill>
                  <a:srgbClr val="000066"/>
                </a:solidFill>
                <a:latin typeface="Arial"/>
                <a:ea typeface="Arial"/>
                <a:cs typeface="Arial"/>
                <a:sym typeface="Arial"/>
              </a:rPr>
              <a:t>1852</a:t>
            </a:r>
          </a:p>
        </p:txBody>
      </p:sp>
      <p:pic>
        <p:nvPicPr>
          <p:cNvPr id="38" name="Shape 38"/>
          <p:cNvPicPr preferRelativeResize="0"/>
          <p:nvPr/>
        </p:nvPicPr>
        <p:blipFill>
          <a:blip r:embed="rId4">
            <a:alphaModFix/>
          </a:blip>
          <a:stretch>
            <a:fillRect/>
          </a:stretch>
        </p:blipFill>
        <p:spPr>
          <a:xfrm>
            <a:off x="4431875" y="381000"/>
            <a:ext cx="5327800" cy="6829425"/>
          </a:xfrm>
          <a:prstGeom prst="rect">
            <a:avLst/>
          </a:prstGeom>
          <a:noFill/>
          <a:ln>
            <a:noFill/>
          </a:ln>
        </p:spPr>
      </p:pic>
      <p:sp>
        <p:nvSpPr>
          <p:cNvPr id="39" name="Shape 39"/>
          <p:cNvSpPr txBox="1"/>
          <p:nvPr/>
        </p:nvSpPr>
        <p:spPr>
          <a:xfrm>
            <a:off x="342900" y="4660900"/>
            <a:ext cx="3854450" cy="2844775"/>
          </a:xfrm>
          <a:prstGeom prst="rect">
            <a:avLst/>
          </a:prstGeom>
          <a:noFill/>
          <a:ln>
            <a:noFill/>
          </a:ln>
        </p:spPr>
        <p:txBody>
          <a:bodyPr anchorCtr="0" anchor="t" bIns="38100" lIns="38100" rIns="38100" wrap="square" tIns="38100">
            <a:noAutofit/>
          </a:bodyPr>
          <a:lstStyle/>
          <a:p>
            <a:pPr indent="-253999" lvl="0" marL="381000" marR="0" algn="l">
              <a:lnSpc>
                <a:spcPct val="119921"/>
              </a:lnSpc>
              <a:spcBef>
                <a:spcPts val="0"/>
              </a:spcBef>
              <a:spcAft>
                <a:spcPts val="0"/>
              </a:spcAft>
              <a:buClr>
                <a:srgbClr val="DDDDDD"/>
              </a:buClr>
              <a:buSzPct val="100000"/>
              <a:buChar char="●"/>
            </a:pPr>
            <a:r>
              <a:rPr b="1" lang="en-US" sz="3199">
                <a:solidFill>
                  <a:srgbClr val="DDDDDD"/>
                </a:solidFill>
                <a:latin typeface="Arial"/>
                <a:ea typeface="Arial"/>
                <a:cs typeface="Arial"/>
                <a:sym typeface="Arial"/>
              </a:rPr>
              <a:t>Sold 300,000 copies in</a:t>
            </a:r>
            <a:br>
              <a:rPr b="1" lang="en-US" sz="3199">
                <a:solidFill>
                  <a:srgbClr val="DDDDDD"/>
                </a:solidFill>
                <a:latin typeface="Arial"/>
                <a:ea typeface="Arial"/>
                <a:cs typeface="Arial"/>
                <a:sym typeface="Arial"/>
              </a:rPr>
            </a:br>
            <a:r>
              <a:rPr b="1" lang="en-US" sz="3199">
                <a:solidFill>
                  <a:srgbClr val="DDDDDD"/>
                </a:solidFill>
                <a:latin typeface="Arial"/>
                <a:ea typeface="Arial"/>
                <a:cs typeface="Arial"/>
                <a:sym typeface="Arial"/>
              </a:rPr>
              <a:t>the first year.</a:t>
            </a:r>
          </a:p>
          <a:p>
            <a:pPr indent="-253999" lvl="0" marL="381000" marR="0" algn="l">
              <a:lnSpc>
                <a:spcPct val="119921"/>
              </a:lnSpc>
              <a:spcBef>
                <a:spcPts val="1453"/>
              </a:spcBef>
              <a:spcAft>
                <a:spcPts val="0"/>
              </a:spcAft>
              <a:buClr>
                <a:srgbClr val="DDDDDD"/>
              </a:buClr>
              <a:buSzPct val="100000"/>
              <a:buChar char="●"/>
            </a:pPr>
            <a:r>
              <a:rPr b="1" lang="en-US" sz="3199">
                <a:solidFill>
                  <a:srgbClr val="DDDDDD"/>
                </a:solidFill>
                <a:latin typeface="Arial"/>
                <a:ea typeface="Arial"/>
                <a:cs typeface="Arial"/>
                <a:sym typeface="Arial"/>
              </a:rPr>
              <a:t>2 million in a decade!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4" name="Shape 234"/>
        <p:cNvGrpSpPr/>
        <p:nvPr/>
      </p:nvGrpSpPr>
      <p:grpSpPr>
        <a:xfrm>
          <a:off x="0" y="0"/>
          <a:ext cx="0" cy="0"/>
          <a:chOff x="0" y="0"/>
          <a:chExt cx="0" cy="0"/>
        </a:xfrm>
      </p:grpSpPr>
      <p:pic>
        <p:nvPicPr>
          <p:cNvPr id="235" name="Shape 235"/>
          <p:cNvPicPr preferRelativeResize="0"/>
          <p:nvPr/>
        </p:nvPicPr>
        <p:blipFill>
          <a:blip r:embed="rId4">
            <a:alphaModFix/>
          </a:blip>
          <a:stretch>
            <a:fillRect/>
          </a:stretch>
        </p:blipFill>
        <p:spPr>
          <a:xfrm>
            <a:off x="203200" y="2844775"/>
            <a:ext cx="3324450" cy="3405375"/>
          </a:xfrm>
          <a:prstGeom prst="rect">
            <a:avLst/>
          </a:prstGeom>
          <a:noFill/>
          <a:ln>
            <a:noFill/>
          </a:ln>
        </p:spPr>
      </p:pic>
      <p:pic>
        <p:nvPicPr>
          <p:cNvPr id="236" name="Shape 236"/>
          <p:cNvPicPr preferRelativeResize="0"/>
          <p:nvPr/>
        </p:nvPicPr>
        <p:blipFill>
          <a:blip r:embed="rId5">
            <a:alphaModFix/>
          </a:blip>
          <a:stretch>
            <a:fillRect/>
          </a:stretch>
        </p:blipFill>
        <p:spPr>
          <a:xfrm>
            <a:off x="7416800" y="507975"/>
            <a:ext cx="2667000" cy="4063975"/>
          </a:xfrm>
          <a:prstGeom prst="rect">
            <a:avLst/>
          </a:prstGeom>
          <a:noFill/>
          <a:ln>
            <a:noFill/>
          </a:ln>
        </p:spPr>
      </p:pic>
      <p:pic>
        <p:nvPicPr>
          <p:cNvPr id="237" name="Shape 237"/>
          <p:cNvPicPr preferRelativeResize="0"/>
          <p:nvPr/>
        </p:nvPicPr>
        <p:blipFill>
          <a:blip r:embed="rId6">
            <a:alphaModFix/>
          </a:blip>
          <a:stretch>
            <a:fillRect/>
          </a:stretch>
        </p:blipFill>
        <p:spPr>
          <a:xfrm>
            <a:off x="508000" y="711175"/>
            <a:ext cx="4270600" cy="2301025"/>
          </a:xfrm>
          <a:prstGeom prst="rect">
            <a:avLst/>
          </a:prstGeom>
          <a:noFill/>
          <a:ln>
            <a:noFill/>
          </a:ln>
        </p:spPr>
      </p:pic>
      <p:sp>
        <p:nvSpPr>
          <p:cNvPr id="238" name="Shape 238"/>
          <p:cNvSpPr txBox="1"/>
          <p:nvPr/>
        </p:nvSpPr>
        <p:spPr>
          <a:xfrm>
            <a:off x="101600" y="6400800"/>
            <a:ext cx="6076800" cy="1970550"/>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lang="en-US" sz="2666">
                <a:solidFill>
                  <a:srgbClr val="FFFFFF"/>
                </a:solidFill>
                <a:latin typeface="Arial"/>
                <a:ea typeface="Arial"/>
                <a:cs typeface="Arial"/>
                <a:sym typeface="Arial"/>
              </a:rPr>
              <a:t>Jefferson Davis</a:t>
            </a:r>
          </a:p>
          <a:p>
            <a:pPr lvl="0" rtl="0">
              <a:lnSpc>
                <a:spcPct val="100000"/>
              </a:lnSpc>
              <a:spcBef>
                <a:spcPts val="0"/>
              </a:spcBef>
              <a:buNone/>
            </a:pPr>
            <a:r>
              <a:rPr lang="en-US" sz="2666">
                <a:solidFill>
                  <a:srgbClr val="FFFFFF"/>
                </a:solidFill>
                <a:latin typeface="Arial"/>
                <a:ea typeface="Arial"/>
                <a:cs typeface="Arial"/>
                <a:sym typeface="Arial"/>
              </a:rPr>
              <a:t>First President of the</a:t>
            </a:r>
          </a:p>
          <a:p>
            <a:pPr lvl="0" rtl="0">
              <a:lnSpc>
                <a:spcPct val="100000"/>
              </a:lnSpc>
              <a:spcBef>
                <a:spcPts val="0"/>
              </a:spcBef>
              <a:buNone/>
            </a:pPr>
            <a:r>
              <a:rPr lang="en-US" sz="2666">
                <a:solidFill>
                  <a:srgbClr val="FFFFFF"/>
                </a:solidFill>
                <a:latin typeface="Arial"/>
                <a:ea typeface="Arial"/>
                <a:cs typeface="Arial"/>
                <a:sym typeface="Arial"/>
              </a:rPr>
              <a:t>C.S.A</a:t>
            </a:r>
          </a:p>
        </p:txBody>
      </p:sp>
      <p:pic>
        <p:nvPicPr>
          <p:cNvPr id="239" name="Shape 239"/>
          <p:cNvPicPr preferRelativeResize="0"/>
          <p:nvPr/>
        </p:nvPicPr>
        <p:blipFill>
          <a:blip r:embed="rId7">
            <a:alphaModFix/>
          </a:blip>
          <a:stretch>
            <a:fillRect/>
          </a:stretch>
        </p:blipFill>
        <p:spPr>
          <a:xfrm>
            <a:off x="3956925" y="4775200"/>
            <a:ext cx="5560375" cy="2657350"/>
          </a:xfrm>
          <a:prstGeom prst="rect">
            <a:avLst/>
          </a:prstGeom>
          <a:noFill/>
          <a:ln>
            <a:noFill/>
          </a:ln>
        </p:spPr>
      </p:pic>
      <p:sp>
        <p:nvSpPr>
          <p:cNvPr id="240" name="Shape 240"/>
          <p:cNvSpPr txBox="1"/>
          <p:nvPr/>
        </p:nvSpPr>
        <p:spPr>
          <a:xfrm>
            <a:off x="913125" y="101600"/>
            <a:ext cx="8647650" cy="869975"/>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b="1" lang="en-US" sz="2666">
                <a:solidFill>
                  <a:srgbClr val="CC0000"/>
                </a:solidFill>
                <a:latin typeface="georgia"/>
                <a:ea typeface="georgia"/>
                <a:cs typeface="georgia"/>
                <a:sym typeface="georgia"/>
              </a:rPr>
              <a:t>Confederate States of America- A New Nation</a:t>
            </a:r>
          </a:p>
        </p:txBody>
      </p:sp>
      <p:sp>
        <p:nvSpPr>
          <p:cNvPr id="241" name="Shape 241"/>
          <p:cNvSpPr/>
          <p:nvPr/>
        </p:nvSpPr>
        <p:spPr>
          <a:xfrm>
            <a:off x="2749550" y="3257550"/>
            <a:ext cx="2540000" cy="1905000"/>
          </a:xfrm>
          <a:custGeom>
            <a:pathLst>
              <a:path extrusionOk="0" h="21600" w="21600">
                <a:moveTo>
                  <a:pt x="21600" y="8628"/>
                </a:moveTo>
                <a:cubicBezTo>
                  <a:pt x="21600" y="3863"/>
                  <a:pt x="16763" y="0"/>
                  <a:pt x="10799" y="0"/>
                </a:cubicBezTo>
                <a:cubicBezTo>
                  <a:pt x="4833" y="0"/>
                  <a:pt x="0" y="3863"/>
                  <a:pt x="0" y="8628"/>
                </a:cubicBezTo>
                <a:cubicBezTo>
                  <a:pt x="0" y="12311"/>
                  <a:pt x="2883" y="15453"/>
                  <a:pt x="6947" y="16693"/>
                </a:cubicBezTo>
                <a:cubicBezTo>
                  <a:pt x="7371" y="16821"/>
                  <a:pt x="7356" y="19211"/>
                  <a:pt x="5803" y="21600"/>
                </a:cubicBezTo>
                <a:cubicBezTo>
                  <a:pt x="8571" y="20513"/>
                  <a:pt x="9126" y="17161"/>
                  <a:pt x="9574" y="17203"/>
                </a:cubicBezTo>
                <a:cubicBezTo>
                  <a:pt x="9976" y="17238"/>
                  <a:pt x="10384" y="17257"/>
                  <a:pt x="10799" y="17257"/>
                </a:cubicBezTo>
                <a:cubicBezTo>
                  <a:pt x="16763" y="17257"/>
                  <a:pt x="21600" y="13394"/>
                  <a:pt x="21600" y="8628"/>
                </a:cubicBezTo>
                <a:close/>
              </a:path>
            </a:pathLst>
          </a:custGeom>
          <a:solidFill>
            <a:srgbClr val="FFFFFF"/>
          </a:solidFill>
          <a:ln cap="flat" cmpd="sng" w="12700">
            <a:solidFill>
              <a:srgbClr val="000000"/>
            </a:solidFill>
            <a:prstDash val="solid"/>
            <a:round/>
            <a:headEnd len="med" w="med" type="none"/>
            <a:tailEnd len="med" w="med" type="none"/>
          </a:ln>
        </p:spPr>
      </p:sp>
      <p:sp>
        <p:nvSpPr>
          <p:cNvPr id="242" name="Shape 242"/>
          <p:cNvSpPr txBox="1"/>
          <p:nvPr/>
        </p:nvSpPr>
        <p:spPr>
          <a:xfrm>
            <a:off x="3251200" y="3556000"/>
            <a:ext cx="1654100" cy="1819175"/>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i="1" lang="en-US" sz="1600">
                <a:solidFill>
                  <a:srgbClr val="000000"/>
                </a:solidFill>
                <a:latin typeface="Arial"/>
                <a:ea typeface="Arial"/>
                <a:cs typeface="Arial"/>
                <a:sym typeface="Arial"/>
              </a:rPr>
              <a:t>"If We submit to the Lincoln Government, the South is Done!""</a:t>
            </a:r>
          </a:p>
        </p:txBody>
      </p:sp>
      <p:sp>
        <p:nvSpPr>
          <p:cNvPr id="243" name="Shape 243"/>
          <p:cNvSpPr txBox="1"/>
          <p:nvPr/>
        </p:nvSpPr>
        <p:spPr>
          <a:xfrm>
            <a:off x="4876800" y="711175"/>
            <a:ext cx="2553525" cy="2388475"/>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b="1" lang="en-US" sz="1866" u="sng">
                <a:solidFill>
                  <a:srgbClr val="000000"/>
                </a:solidFill>
                <a:latin typeface="Arial"/>
                <a:ea typeface="Arial"/>
                <a:cs typeface="Arial"/>
                <a:sym typeface="Arial"/>
              </a:rPr>
              <a:t>December 20th, 1860</a:t>
            </a:r>
            <a:r>
              <a:rPr b="1" lang="en-US" sz="1866">
                <a:solidFill>
                  <a:srgbClr val="000000"/>
                </a:solidFill>
                <a:latin typeface="Arial"/>
                <a:ea typeface="Arial"/>
                <a:cs typeface="Arial"/>
                <a:sym typeface="Arial"/>
              </a:rPr>
              <a:t> </a:t>
            </a:r>
            <a:r>
              <a:rPr b="0" lang="en-US" sz="1866">
                <a:solidFill>
                  <a:srgbClr val="000000"/>
                </a:solidFill>
                <a:latin typeface="Arial"/>
                <a:ea typeface="Arial"/>
                <a:cs typeface="Arial"/>
                <a:sym typeface="Arial"/>
              </a:rPr>
              <a:t>South Carolina secedes from the Union.</a:t>
            </a:r>
          </a:p>
          <a:p>
            <a:pPr lvl="0" rtl="0">
              <a:lnSpc>
                <a:spcPct val="100000"/>
              </a:lnSpc>
              <a:spcBef>
                <a:spcPts val="0"/>
              </a:spcBef>
              <a:buNone/>
            </a:pPr>
            <a:r>
              <a:rPr lang="en-US" sz="1866">
                <a:solidFill>
                  <a:srgbClr val="000000"/>
                </a:solidFill>
                <a:latin typeface="Arial"/>
                <a:ea typeface="Arial"/>
                <a:cs typeface="Arial"/>
                <a:sym typeface="Arial"/>
              </a:rPr>
              <a:t>Mississippi, Alabama, Georgia, Florida, Louisiana, and Texas followed.</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Shape 248"/>
          <p:cNvSpPr txBox="1"/>
          <p:nvPr/>
        </p:nvSpPr>
        <p:spPr>
          <a:xfrm>
            <a:off x="1270000" y="88875"/>
            <a:ext cx="7753350" cy="1612875"/>
          </a:xfrm>
          <a:prstGeom prst="rect">
            <a:avLst/>
          </a:prstGeom>
          <a:noFill/>
          <a:ln>
            <a:noFill/>
          </a:ln>
        </p:spPr>
        <p:txBody>
          <a:bodyPr anchorCtr="0" anchor="t" bIns="38100" lIns="38100" rIns="38100" wrap="square" tIns="38100">
            <a:noAutofit/>
          </a:bodyPr>
          <a:lstStyle/>
          <a:p>
            <a:pPr indent="0" lvl="0" marL="0" marR="0" algn="ctr">
              <a:lnSpc>
                <a:spcPct val="119951"/>
              </a:lnSpc>
              <a:spcBef>
                <a:spcPts val="0"/>
              </a:spcBef>
              <a:spcAft>
                <a:spcPts val="0"/>
              </a:spcAft>
              <a:buNone/>
            </a:pPr>
            <a:r>
              <a:rPr b="1" lang="en-US" sz="5199">
                <a:solidFill>
                  <a:srgbClr val="000066"/>
                </a:solidFill>
                <a:latin typeface="Arial"/>
                <a:ea typeface="Arial"/>
                <a:cs typeface="Arial"/>
                <a:sym typeface="Arial"/>
              </a:rPr>
              <a:t>Secession!: </a:t>
            </a:r>
            <a:r>
              <a:rPr b="1" lang="en-US" sz="4400">
                <a:solidFill>
                  <a:srgbClr val="000066"/>
                </a:solidFill>
                <a:latin typeface="Arial"/>
                <a:ea typeface="Arial"/>
                <a:cs typeface="Arial"/>
                <a:sym typeface="Arial"/>
              </a:rPr>
              <a:t>SC</a:t>
            </a:r>
            <a:r>
              <a:rPr lang="en-US" sz="4400">
                <a:solidFill>
                  <a:srgbClr val="000066"/>
                </a:solidFill>
                <a:latin typeface="Arial"/>
                <a:ea typeface="Arial"/>
                <a:cs typeface="Arial"/>
                <a:sym typeface="Arial"/>
              </a:rPr>
              <a:t></a:t>
            </a:r>
            <a:r>
              <a:rPr b="1" lang="en-US" sz="4400">
                <a:solidFill>
                  <a:srgbClr val="000066"/>
                </a:solidFill>
                <a:latin typeface="Arial"/>
                <a:ea typeface="Arial"/>
                <a:cs typeface="Arial"/>
                <a:sym typeface="Arial"/>
              </a:rPr>
              <a:t> Dec. 20, 1860</a:t>
            </a:r>
          </a:p>
        </p:txBody>
      </p:sp>
      <p:pic>
        <p:nvPicPr>
          <p:cNvPr id="249" name="Shape 249"/>
          <p:cNvPicPr preferRelativeResize="0"/>
          <p:nvPr/>
        </p:nvPicPr>
        <p:blipFill>
          <a:blip r:embed="rId4">
            <a:alphaModFix/>
          </a:blip>
          <a:stretch>
            <a:fillRect/>
          </a:stretch>
        </p:blipFill>
        <p:spPr>
          <a:xfrm>
            <a:off x="743400" y="1790700"/>
            <a:ext cx="9016275" cy="533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3" name="Shape 253"/>
        <p:cNvGrpSpPr/>
        <p:nvPr/>
      </p:nvGrpSpPr>
      <p:grpSpPr>
        <a:xfrm>
          <a:off x="0" y="0"/>
          <a:ext cx="0" cy="0"/>
          <a:chOff x="0" y="0"/>
          <a:chExt cx="0" cy="0"/>
        </a:xfrm>
      </p:grpSpPr>
      <p:pic>
        <p:nvPicPr>
          <p:cNvPr id="254" name="Shape 254"/>
          <p:cNvPicPr preferRelativeResize="0"/>
          <p:nvPr/>
        </p:nvPicPr>
        <p:blipFill>
          <a:blip r:embed="rId4">
            <a:alphaModFix/>
          </a:blip>
          <a:stretch>
            <a:fillRect/>
          </a:stretch>
        </p:blipFill>
        <p:spPr>
          <a:xfrm>
            <a:off x="0" y="101600"/>
            <a:ext cx="3391825" cy="5123500"/>
          </a:xfrm>
          <a:prstGeom prst="rect">
            <a:avLst/>
          </a:prstGeom>
          <a:noFill/>
          <a:ln>
            <a:noFill/>
          </a:ln>
        </p:spPr>
      </p:pic>
      <p:pic>
        <p:nvPicPr>
          <p:cNvPr id="255" name="Shape 255"/>
          <p:cNvPicPr preferRelativeResize="0"/>
          <p:nvPr/>
        </p:nvPicPr>
        <p:blipFill>
          <a:blip r:embed="rId5">
            <a:alphaModFix/>
          </a:blip>
          <a:stretch>
            <a:fillRect/>
          </a:stretch>
        </p:blipFill>
        <p:spPr>
          <a:xfrm>
            <a:off x="2946400" y="1398375"/>
            <a:ext cx="6324225" cy="5523200"/>
          </a:xfrm>
          <a:prstGeom prst="rect">
            <a:avLst/>
          </a:prstGeom>
          <a:noFill/>
          <a:ln>
            <a:noFill/>
          </a:ln>
        </p:spPr>
      </p:pic>
      <p:sp>
        <p:nvSpPr>
          <p:cNvPr id="256" name="Shape 256"/>
          <p:cNvSpPr txBox="1"/>
          <p:nvPr/>
        </p:nvSpPr>
        <p:spPr>
          <a:xfrm>
            <a:off x="3556000" y="304800"/>
            <a:ext cx="5156200" cy="1984150"/>
          </a:xfrm>
          <a:prstGeom prst="rect">
            <a:avLst/>
          </a:prstGeom>
          <a:noFill/>
          <a:ln>
            <a:noFill/>
          </a:ln>
        </p:spPr>
        <p:txBody>
          <a:bodyPr anchorCtr="0" anchor="t" bIns="38100" lIns="38100" rIns="38100" wrap="square" tIns="38100">
            <a:noAutofit/>
          </a:bodyPr>
          <a:lstStyle/>
          <a:p>
            <a:pPr lvl="0" rtl="0">
              <a:lnSpc>
                <a:spcPct val="100000"/>
              </a:lnSpc>
              <a:spcBef>
                <a:spcPts val="0"/>
              </a:spcBef>
              <a:buNone/>
            </a:pPr>
            <a:r>
              <a:rPr lang="en-US" sz="2666">
                <a:solidFill>
                  <a:srgbClr val="FFFFFF"/>
                </a:solidFill>
                <a:latin typeface="Arial"/>
                <a:ea typeface="Arial"/>
                <a:cs typeface="Arial"/>
                <a:sym typeface="Arial"/>
              </a:rPr>
              <a:t>Lincoln's First Inaugural Address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Shape 261"/>
          <p:cNvSpPr txBox="1"/>
          <p:nvPr/>
        </p:nvSpPr>
        <p:spPr>
          <a:xfrm>
            <a:off x="673100" y="165100"/>
            <a:ext cx="8847125" cy="1727175"/>
          </a:xfrm>
          <a:prstGeom prst="rect">
            <a:avLst/>
          </a:prstGeom>
          <a:noFill/>
          <a:ln>
            <a:noFill/>
          </a:ln>
        </p:spPr>
        <p:txBody>
          <a:bodyPr anchorCtr="0" anchor="t" bIns="38100" lIns="38100" rIns="38100" wrap="square" tIns="38100">
            <a:noAutofit/>
          </a:bodyPr>
          <a:lstStyle/>
          <a:p>
            <a:pPr indent="0" lvl="0" marL="0" marR="0" algn="ctr">
              <a:lnSpc>
                <a:spcPct val="119951"/>
              </a:lnSpc>
              <a:spcBef>
                <a:spcPts val="0"/>
              </a:spcBef>
              <a:spcAft>
                <a:spcPts val="0"/>
              </a:spcAft>
              <a:buNone/>
            </a:pPr>
            <a:r>
              <a:rPr b="1" lang="en-US" sz="5199">
                <a:solidFill>
                  <a:srgbClr val="000066"/>
                </a:solidFill>
                <a:latin typeface="Arial"/>
                <a:ea typeface="Arial"/>
                <a:cs typeface="Arial"/>
                <a:sym typeface="Arial"/>
              </a:rPr>
              <a:t>Fort Sumter: April 12, 1861</a:t>
            </a:r>
          </a:p>
        </p:txBody>
      </p:sp>
      <p:pic>
        <p:nvPicPr>
          <p:cNvPr id="262" name="Shape 262"/>
          <p:cNvPicPr preferRelativeResize="0"/>
          <p:nvPr/>
        </p:nvPicPr>
        <p:blipFill>
          <a:blip r:embed="rId4">
            <a:alphaModFix/>
          </a:blip>
          <a:stretch>
            <a:fillRect/>
          </a:stretch>
        </p:blipFill>
        <p:spPr>
          <a:xfrm>
            <a:off x="4136425" y="4667250"/>
            <a:ext cx="5623250" cy="2714625"/>
          </a:xfrm>
          <a:prstGeom prst="rect">
            <a:avLst/>
          </a:prstGeom>
          <a:noFill/>
          <a:ln>
            <a:noFill/>
          </a:ln>
        </p:spPr>
      </p:pic>
      <p:pic>
        <p:nvPicPr>
          <p:cNvPr id="263" name="Shape 263"/>
          <p:cNvPicPr preferRelativeResize="0"/>
          <p:nvPr/>
        </p:nvPicPr>
        <p:blipFill>
          <a:blip r:embed="rId5">
            <a:alphaModFix/>
          </a:blip>
          <a:stretch>
            <a:fillRect/>
          </a:stretch>
        </p:blipFill>
        <p:spPr>
          <a:xfrm>
            <a:off x="400300" y="4562475"/>
            <a:ext cx="3211925" cy="2562225"/>
          </a:xfrm>
          <a:prstGeom prst="rect">
            <a:avLst/>
          </a:prstGeom>
          <a:noFill/>
          <a:ln>
            <a:noFill/>
          </a:ln>
        </p:spPr>
      </p:pic>
      <p:pic>
        <p:nvPicPr>
          <p:cNvPr id="264" name="Shape 264"/>
          <p:cNvPicPr preferRelativeResize="0"/>
          <p:nvPr/>
        </p:nvPicPr>
        <p:blipFill>
          <a:blip r:embed="rId6">
            <a:alphaModFix/>
          </a:blip>
          <a:stretch>
            <a:fillRect/>
          </a:stretch>
        </p:blipFill>
        <p:spPr>
          <a:xfrm>
            <a:off x="495600" y="1514475"/>
            <a:ext cx="2906925" cy="2314575"/>
          </a:xfrm>
          <a:prstGeom prst="rect">
            <a:avLst/>
          </a:prstGeom>
          <a:noFill/>
          <a:ln>
            <a:noFill/>
          </a:ln>
        </p:spPr>
      </p:pic>
      <p:pic>
        <p:nvPicPr>
          <p:cNvPr id="265" name="Shape 265"/>
          <p:cNvPicPr preferRelativeResize="0"/>
          <p:nvPr/>
        </p:nvPicPr>
        <p:blipFill>
          <a:blip r:embed="rId7">
            <a:alphaModFix/>
          </a:blip>
          <a:stretch>
            <a:fillRect/>
          </a:stretch>
        </p:blipFill>
        <p:spPr>
          <a:xfrm>
            <a:off x="4136425" y="1714500"/>
            <a:ext cx="5623250" cy="2705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Shape 270"/>
          <p:cNvSpPr txBox="1"/>
          <p:nvPr/>
        </p:nvSpPr>
        <p:spPr>
          <a:xfrm>
            <a:off x="217650" y="188825"/>
            <a:ext cx="9471850" cy="5394425"/>
          </a:xfrm>
          <a:prstGeom prst="rect">
            <a:avLst/>
          </a:prstGeom>
          <a:noFill/>
          <a:ln>
            <a:noFill/>
          </a:ln>
        </p:spPr>
        <p:txBody>
          <a:bodyPr anchorCtr="0" anchor="t" bIns="38100" lIns="38100" rIns="38100" wrap="square" tIns="38100">
            <a:noAutofit/>
          </a:bodyPr>
          <a:lstStyle/>
          <a:p>
            <a:pPr lvl="0" rtl="0" algn="ctr">
              <a:lnSpc>
                <a:spcPct val="100000"/>
              </a:lnSpc>
              <a:spcBef>
                <a:spcPts val="0"/>
              </a:spcBef>
              <a:buNone/>
            </a:pPr>
            <a:r>
              <a:rPr b="1" i="1" lang="en-US" sz="3733" u="sng">
                <a:solidFill>
                  <a:srgbClr val="FF0000"/>
                </a:solidFill>
                <a:highlight>
                  <a:srgbClr val="000000"/>
                </a:highlight>
                <a:latin typeface="georgia"/>
                <a:ea typeface="georgia"/>
                <a:cs typeface="georgia"/>
                <a:sym typeface="georgia"/>
              </a:rPr>
              <a:t>Causes of the Civil War</a:t>
            </a:r>
          </a:p>
          <a:p>
            <a:pPr lvl="0" rtl="0" algn="l">
              <a:lnSpc>
                <a:spcPct val="100000"/>
              </a:lnSpc>
              <a:spcBef>
                <a:spcPts val="0"/>
              </a:spcBef>
              <a:buNone/>
            </a:pPr>
            <a:r>
              <a:rPr b="1" i="1" lang="en-US" sz="3733">
                <a:solidFill>
                  <a:srgbClr val="FF0000"/>
                </a:solidFill>
                <a:highlight>
                  <a:srgbClr val="000000"/>
                </a:highlight>
                <a:latin typeface="georgia"/>
                <a:ea typeface="georgia"/>
                <a:cs typeface="georgia"/>
                <a:sym typeface="georgia"/>
              </a:rPr>
              <a:t>1. Slavery-Political, Moral and Economical Question that no one could answer or agree upon.</a:t>
            </a:r>
          </a:p>
          <a:p>
            <a:pPr lvl="0" rtl="0" algn="l">
              <a:lnSpc>
                <a:spcPct val="100000"/>
              </a:lnSpc>
              <a:spcBef>
                <a:spcPts val="0"/>
              </a:spcBef>
              <a:buNone/>
            </a:pPr>
            <a:r>
              <a:rPr b="1" i="1" lang="en-US" sz="3733">
                <a:solidFill>
                  <a:srgbClr val="FF0000"/>
                </a:solidFill>
                <a:highlight>
                  <a:srgbClr val="000000"/>
                </a:highlight>
                <a:latin typeface="georgia"/>
                <a:ea typeface="georgia"/>
                <a:cs typeface="georgia"/>
                <a:sym typeface="georgia"/>
              </a:rPr>
              <a:t>2. Two regions on separate paths.</a:t>
            </a:r>
          </a:p>
          <a:p>
            <a:pPr lvl="0" rtl="0" algn="l">
              <a:lnSpc>
                <a:spcPct val="100000"/>
              </a:lnSpc>
              <a:spcBef>
                <a:spcPts val="0"/>
              </a:spcBef>
              <a:buNone/>
            </a:pPr>
            <a:r>
              <a:rPr b="1" i="1" lang="en-US" sz="3733">
                <a:solidFill>
                  <a:srgbClr val="FF0000"/>
                </a:solidFill>
                <a:highlight>
                  <a:srgbClr val="000000"/>
                </a:highlight>
                <a:latin typeface="georgia"/>
                <a:ea typeface="georgia"/>
                <a:cs typeface="georgia"/>
                <a:sym typeface="georgia"/>
              </a:rPr>
              <a:t>3. States' Rights</a:t>
            </a:r>
          </a:p>
          <a:p>
            <a:pPr lvl="0" rtl="0" algn="l">
              <a:lnSpc>
                <a:spcPct val="100000"/>
              </a:lnSpc>
              <a:spcBef>
                <a:spcPts val="0"/>
              </a:spcBef>
              <a:buNone/>
            </a:pPr>
            <a:r>
              <a:rPr b="1" i="1" lang="en-US" sz="3733">
                <a:solidFill>
                  <a:srgbClr val="FF0000"/>
                </a:solidFill>
                <a:highlight>
                  <a:srgbClr val="000000"/>
                </a:highlight>
                <a:latin typeface="georgia"/>
                <a:ea typeface="georgia"/>
                <a:cs typeface="georgia"/>
                <a:sym typeface="georgia"/>
              </a:rPr>
              <a:t>3. Abolitionism</a:t>
            </a:r>
          </a:p>
          <a:p>
            <a:pPr lvl="0" rtl="0" algn="l">
              <a:lnSpc>
                <a:spcPct val="100000"/>
              </a:lnSpc>
              <a:spcBef>
                <a:spcPts val="0"/>
              </a:spcBef>
              <a:buNone/>
            </a:pPr>
            <a:r>
              <a:rPr b="1" i="1" lang="en-US" sz="3733">
                <a:solidFill>
                  <a:srgbClr val="FF0000"/>
                </a:solidFill>
                <a:highlight>
                  <a:srgbClr val="000000"/>
                </a:highlight>
                <a:latin typeface="georgia"/>
                <a:ea typeface="georgia"/>
                <a:cs typeface="georgia"/>
                <a:sym typeface="georgia"/>
              </a:rPr>
              <a:t>4. Abraham Lincoln becoming President.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Shape 275"/>
          <p:cNvSpPr txBox="1"/>
          <p:nvPr>
            <p:ph type="title"/>
          </p:nvPr>
        </p:nvSpPr>
        <p:spPr>
          <a:xfrm>
            <a:off x="406400" y="0"/>
            <a:ext cx="9621025" cy="990200"/>
          </a:xfrm>
          <a:prstGeom prst="rect">
            <a:avLst/>
          </a:prstGeom>
        </p:spPr>
        <p:txBody>
          <a:bodyPr anchorCtr="0" anchor="t" bIns="38100" lIns="38100" rIns="38100" wrap="square" tIns="38100">
            <a:noAutofit/>
          </a:bodyPr>
          <a:lstStyle/>
          <a:p>
            <a:pPr lvl="0" rtl="0" algn="ctr">
              <a:lnSpc>
                <a:spcPct val="100000"/>
              </a:lnSpc>
              <a:spcBef>
                <a:spcPts val="0"/>
              </a:spcBef>
              <a:buNone/>
            </a:pPr>
            <a:r>
              <a:rPr lang="en-US" sz="4266">
                <a:solidFill>
                  <a:srgbClr val="FF0000"/>
                </a:solidFill>
                <a:latin typeface="Arial"/>
                <a:ea typeface="Arial"/>
                <a:cs typeface="Arial"/>
                <a:sym typeface="Arial"/>
              </a:rPr>
              <a:t>Picking Sides- The Border States</a:t>
            </a:r>
          </a:p>
        </p:txBody>
      </p:sp>
      <p:pic>
        <p:nvPicPr>
          <p:cNvPr id="276" name="Shape 276"/>
          <p:cNvPicPr preferRelativeResize="0"/>
          <p:nvPr/>
        </p:nvPicPr>
        <p:blipFill>
          <a:blip r:embed="rId4">
            <a:alphaModFix/>
          </a:blip>
          <a:stretch>
            <a:fillRect/>
          </a:stretch>
        </p:blipFill>
        <p:spPr>
          <a:xfrm>
            <a:off x="304800" y="711175"/>
            <a:ext cx="9050250" cy="3539425"/>
          </a:xfrm>
          <a:prstGeom prst="rect">
            <a:avLst/>
          </a:prstGeom>
          <a:noFill/>
          <a:ln>
            <a:noFill/>
          </a:ln>
        </p:spPr>
      </p:pic>
      <p:sp>
        <p:nvSpPr>
          <p:cNvPr id="277" name="Shape 277"/>
          <p:cNvSpPr txBox="1"/>
          <p:nvPr/>
        </p:nvSpPr>
        <p:spPr>
          <a:xfrm>
            <a:off x="304800" y="4267200"/>
            <a:ext cx="9343825" cy="3197750"/>
          </a:xfrm>
          <a:prstGeom prst="rect">
            <a:avLst/>
          </a:prstGeom>
          <a:noFill/>
          <a:ln>
            <a:noFill/>
          </a:ln>
        </p:spPr>
        <p:txBody>
          <a:bodyPr anchorCtr="0" anchor="t" bIns="38100" lIns="38100" rIns="38100" wrap="square" tIns="38100">
            <a:noAutofit/>
          </a:bodyPr>
          <a:lstStyle/>
          <a:p>
            <a:pPr indent="0" lvl="0" marL="0" marR="0" rtl="0">
              <a:lnSpc>
                <a:spcPct val="100000"/>
              </a:lnSpc>
              <a:spcBef>
                <a:spcPts val="0"/>
              </a:spcBef>
              <a:spcAft>
                <a:spcPts val="0"/>
              </a:spcAft>
              <a:buNone/>
            </a:pPr>
            <a:r>
              <a:rPr b="1" i="1" lang="en-US" sz="2933" u="sng">
                <a:solidFill>
                  <a:srgbClr val="274E13"/>
                </a:solidFill>
                <a:latin typeface="Times New Roman"/>
                <a:ea typeface="Times New Roman"/>
                <a:cs typeface="Times New Roman"/>
                <a:sym typeface="Times New Roman"/>
              </a:rPr>
              <a:t>Border States</a:t>
            </a:r>
          </a:p>
          <a:p>
            <a:pPr indent="0" lvl="0" marL="0" marR="0" rtl="0">
              <a:lnSpc>
                <a:spcPct val="100000"/>
              </a:lnSpc>
              <a:spcBef>
                <a:spcPts val="0"/>
              </a:spcBef>
              <a:spcAft>
                <a:spcPts val="0"/>
              </a:spcAft>
              <a:buNone/>
            </a:pPr>
            <a:r>
              <a:rPr b="1" lang="en-US" sz="2399">
                <a:solidFill>
                  <a:srgbClr val="000000"/>
                </a:solidFill>
                <a:highlight>
                  <a:srgbClr val="FFFF00"/>
                </a:highlight>
                <a:latin typeface="Times New Roman"/>
                <a:ea typeface="Times New Roman"/>
                <a:cs typeface="Times New Roman"/>
                <a:sym typeface="Times New Roman"/>
              </a:rPr>
              <a:t>Missouri- </a:t>
            </a:r>
            <a:r>
              <a:rPr b="1" lang="en-US" sz="2399">
                <a:solidFill>
                  <a:srgbClr val="000000"/>
                </a:solidFill>
                <a:latin typeface="Times New Roman"/>
                <a:ea typeface="Times New Roman"/>
                <a:cs typeface="Times New Roman"/>
                <a:sym typeface="Times New Roman"/>
              </a:rPr>
              <a:t>second bleeding Kansas until Lincoln send troops.</a:t>
            </a:r>
          </a:p>
          <a:p>
            <a:pPr indent="0" lvl="0" marL="0" marR="0" rtl="0">
              <a:lnSpc>
                <a:spcPct val="100000"/>
              </a:lnSpc>
              <a:spcBef>
                <a:spcPts val="0"/>
              </a:spcBef>
              <a:spcAft>
                <a:spcPts val="0"/>
              </a:spcAft>
              <a:buNone/>
            </a:pPr>
            <a:r>
              <a:rPr b="1" lang="en-US" sz="2399">
                <a:solidFill>
                  <a:srgbClr val="F3F3F3"/>
                </a:solidFill>
                <a:highlight>
                  <a:srgbClr val="0000FF"/>
                </a:highlight>
                <a:latin typeface="Times New Roman"/>
                <a:ea typeface="Times New Roman"/>
                <a:cs typeface="Times New Roman"/>
                <a:sym typeface="Times New Roman"/>
              </a:rPr>
              <a:t>Kentucky- </a:t>
            </a:r>
            <a:r>
              <a:rPr b="1" lang="en-US" sz="2399">
                <a:solidFill>
                  <a:srgbClr val="000000"/>
                </a:solidFill>
                <a:latin typeface="Times New Roman"/>
                <a:ea typeface="Times New Roman"/>
                <a:cs typeface="Times New Roman"/>
                <a:sym typeface="Times New Roman"/>
              </a:rPr>
              <a:t>Lincoln treats them like an upset teenager, do not force them to rebel.</a:t>
            </a:r>
          </a:p>
          <a:p>
            <a:pPr indent="0" lvl="0" marL="0" marR="0" rtl="0">
              <a:lnSpc>
                <a:spcPct val="100000"/>
              </a:lnSpc>
              <a:spcBef>
                <a:spcPts val="0"/>
              </a:spcBef>
              <a:spcAft>
                <a:spcPts val="0"/>
              </a:spcAft>
              <a:buNone/>
            </a:pPr>
            <a:r>
              <a:rPr b="1" lang="en-US" sz="2399">
                <a:solidFill>
                  <a:srgbClr val="FF0000"/>
                </a:solidFill>
                <a:highlight>
                  <a:srgbClr val="000000"/>
                </a:highlight>
                <a:latin typeface="Times New Roman"/>
                <a:ea typeface="Times New Roman"/>
                <a:cs typeface="Times New Roman"/>
                <a:sym typeface="Times New Roman"/>
              </a:rPr>
              <a:t>Maryland-</a:t>
            </a:r>
            <a:r>
              <a:rPr b="1" lang="en-US" sz="2399">
                <a:solidFill>
                  <a:srgbClr val="000000"/>
                </a:solidFill>
                <a:latin typeface="Times New Roman"/>
                <a:ea typeface="Times New Roman"/>
                <a:cs typeface="Times New Roman"/>
                <a:sym typeface="Times New Roman"/>
              </a:rPr>
              <a:t>Lincoln declares </a:t>
            </a:r>
            <a:r>
              <a:rPr b="0" i="1" lang="en-US" sz="2399">
                <a:solidFill>
                  <a:srgbClr val="000000"/>
                </a:solidFill>
                <a:latin typeface="Times New Roman"/>
                <a:ea typeface="Times New Roman"/>
                <a:cs typeface="Times New Roman"/>
                <a:sym typeface="Times New Roman"/>
              </a:rPr>
              <a:t>Martial Law- </a:t>
            </a:r>
            <a:r>
              <a:rPr b="1" i="0" lang="en-US" sz="2399">
                <a:solidFill>
                  <a:srgbClr val="000000"/>
                </a:solidFill>
                <a:latin typeface="Times New Roman"/>
                <a:ea typeface="Times New Roman"/>
                <a:cs typeface="Times New Roman"/>
                <a:sym typeface="Times New Roman"/>
              </a:rPr>
              <a:t>When the military takes control of an area and replaces civilian authorities, and it suspends certain rights.</a:t>
            </a:r>
          </a:p>
          <a:p>
            <a:pPr indent="0" lvl="0" marL="0" marR="0" rtl="0">
              <a:lnSpc>
                <a:spcPct val="100000"/>
              </a:lnSpc>
              <a:spcBef>
                <a:spcPts val="0"/>
              </a:spcBef>
              <a:spcAft>
                <a:spcPts val="0"/>
              </a:spcAft>
              <a:buNone/>
            </a:pPr>
            <a:r>
              <a:rPr b="1" lang="en-US" sz="2399">
                <a:solidFill>
                  <a:srgbClr val="FF9900"/>
                </a:solidFill>
                <a:highlight>
                  <a:srgbClr val="0000FF"/>
                </a:highlight>
                <a:latin typeface="Times New Roman"/>
                <a:ea typeface="Times New Roman"/>
                <a:cs typeface="Times New Roman"/>
                <a:sym typeface="Times New Roman"/>
              </a:rPr>
              <a:t>Virginia-</a:t>
            </a:r>
            <a:r>
              <a:rPr b="1" lang="en-US" sz="2399">
                <a:solidFill>
                  <a:srgbClr val="000000"/>
                </a:solidFill>
                <a:latin typeface="Times New Roman"/>
                <a:ea typeface="Times New Roman"/>
                <a:cs typeface="Times New Roman"/>
                <a:sym typeface="Times New Roman"/>
              </a:rPr>
              <a:t> population becomes sharply divided over the issue of secession from the Union </a:t>
            </a:r>
            <a:r>
              <a:rPr b="1" lang="en-US" sz="2159">
                <a:solidFill>
                  <a:srgbClr val="000000"/>
                </a:solidFill>
                <a:latin typeface="Times New Roman"/>
                <a:ea typeface="Times New Roman"/>
                <a:cs typeface="Times New Roman"/>
                <a:sym typeface="Times New Roman"/>
              </a:rPr>
              <a:t>and in 1863 separates from Virginia. West Virginia would be considered one of the Civil War Border States.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Shape 282"/>
          <p:cNvSpPr txBox="1"/>
          <p:nvPr>
            <p:ph type="title"/>
          </p:nvPr>
        </p:nvSpPr>
        <p:spPr>
          <a:xfrm>
            <a:off x="297650" y="298025"/>
            <a:ext cx="9621025" cy="3314925"/>
          </a:xfrm>
          <a:prstGeom prst="rect">
            <a:avLst/>
          </a:prstGeom>
        </p:spPr>
        <p:txBody>
          <a:bodyPr anchorCtr="0" anchor="t" bIns="38100" lIns="38100" rIns="38100" wrap="square" tIns="38100">
            <a:noAutofit/>
          </a:bodyPr>
          <a:lstStyle/>
          <a:p>
            <a:pPr lvl="0" rtl="0" algn="ctr">
              <a:lnSpc>
                <a:spcPct val="100000"/>
              </a:lnSpc>
              <a:spcBef>
                <a:spcPts val="0"/>
              </a:spcBef>
              <a:buNone/>
            </a:pPr>
            <a:r>
              <a:rPr b="1" lang="en-US" sz="4266" u="sng">
                <a:solidFill>
                  <a:srgbClr val="000000"/>
                </a:solidFill>
                <a:latin typeface="Arial"/>
                <a:ea typeface="Arial"/>
                <a:cs typeface="Arial"/>
                <a:sym typeface="Arial"/>
              </a:rPr>
              <a:t>Civil War</a:t>
            </a:r>
          </a:p>
          <a:p>
            <a:pPr lvl="0" rtl="0" algn="ctr">
              <a:lnSpc>
                <a:spcPct val="100000"/>
              </a:lnSpc>
              <a:spcBef>
                <a:spcPts val="0"/>
              </a:spcBef>
              <a:buNone/>
            </a:pPr>
            <a:r>
              <a:rPr lang="en-US" sz="4266">
                <a:solidFill>
                  <a:srgbClr val="000000"/>
                </a:solidFill>
                <a:latin typeface="Arial"/>
                <a:ea typeface="Arial"/>
                <a:cs typeface="Arial"/>
                <a:sym typeface="Arial"/>
              </a:rPr>
              <a:t>A dispute between members of the same country.</a:t>
            </a:r>
          </a:p>
          <a:p>
            <a:pPr lvl="0" rtl="0" algn="ctr">
              <a:lnSpc>
                <a:spcPct val="100000"/>
              </a:lnSpc>
              <a:spcBef>
                <a:spcPts val="0"/>
              </a:spcBef>
              <a:buNone/>
            </a:pPr>
            <a:r>
              <a:rPr lang="en-US" sz="4266">
                <a:solidFill>
                  <a:srgbClr val="000000"/>
                </a:solidFill>
                <a:latin typeface="Arial"/>
                <a:ea typeface="Arial"/>
                <a:cs typeface="Arial"/>
                <a:sym typeface="Arial"/>
              </a:rPr>
              <a:t>Civil=Citizen... War</a:t>
            </a:r>
          </a:p>
          <a:p>
            <a:pPr lvl="0" rtl="0" algn="ctr">
              <a:lnSpc>
                <a:spcPct val="100000"/>
              </a:lnSpc>
              <a:spcBef>
                <a:spcPts val="0"/>
              </a:spcBef>
              <a:buNone/>
            </a:pPr>
            <a:r>
              <a:t/>
            </a:r>
            <a:endParaRPr sz="4266">
              <a:solidFill>
                <a:srgbClr val="000000"/>
              </a:solidFill>
              <a:latin typeface="Arial"/>
              <a:ea typeface="Arial"/>
              <a:cs typeface="Arial"/>
              <a:sym typeface="Arial"/>
            </a:endParaRPr>
          </a:p>
        </p:txBody>
      </p:sp>
      <p:pic>
        <p:nvPicPr>
          <p:cNvPr id="283" name="Shape 283"/>
          <p:cNvPicPr preferRelativeResize="0"/>
          <p:nvPr/>
        </p:nvPicPr>
        <p:blipFill>
          <a:blip r:embed="rId4">
            <a:alphaModFix/>
          </a:blip>
          <a:stretch>
            <a:fillRect/>
          </a:stretch>
        </p:blipFill>
        <p:spPr>
          <a:xfrm>
            <a:off x="1828800" y="2235200"/>
            <a:ext cx="6573800" cy="3809125"/>
          </a:xfrm>
          <a:prstGeom prst="rect">
            <a:avLst/>
          </a:prstGeom>
          <a:noFill/>
          <a:ln>
            <a:noFill/>
          </a:ln>
        </p:spPr>
      </p:pic>
      <p:sp>
        <p:nvSpPr>
          <p:cNvPr id="284" name="Shape 284"/>
          <p:cNvSpPr txBox="1"/>
          <p:nvPr/>
        </p:nvSpPr>
        <p:spPr>
          <a:xfrm>
            <a:off x="2549900" y="6179450"/>
            <a:ext cx="5459000" cy="1042600"/>
          </a:xfrm>
          <a:prstGeom prst="rect">
            <a:avLst/>
          </a:prstGeom>
          <a:noFill/>
          <a:ln>
            <a:noFill/>
          </a:ln>
        </p:spPr>
        <p:txBody>
          <a:bodyPr anchorCtr="0" anchor="t" bIns="38100" lIns="38100" rIns="38100" wrap="square" tIns="38100">
            <a:noAutofit/>
          </a:bodyPr>
          <a:lstStyle/>
          <a:p>
            <a:pPr lvl="0" rtl="0" algn="ctr">
              <a:lnSpc>
                <a:spcPct val="100000"/>
              </a:lnSpc>
              <a:spcBef>
                <a:spcPts val="0"/>
              </a:spcBef>
              <a:buNone/>
            </a:pPr>
            <a:r>
              <a:rPr b="1" lang="en-US" sz="2666">
                <a:solidFill>
                  <a:srgbClr val="000000"/>
                </a:solidFill>
                <a:latin typeface="Arial"/>
                <a:ea typeface="Arial"/>
                <a:cs typeface="Arial"/>
                <a:sym typeface="Arial"/>
              </a:rPr>
              <a:t>North vs South</a:t>
            </a:r>
          </a:p>
          <a:p>
            <a:pPr lvl="0" rtl="0" algn="ctr">
              <a:lnSpc>
                <a:spcPct val="100000"/>
              </a:lnSpc>
              <a:spcBef>
                <a:spcPts val="0"/>
              </a:spcBef>
              <a:buNone/>
            </a:pPr>
            <a:r>
              <a:rPr b="1" lang="en-US" sz="2666">
                <a:solidFill>
                  <a:srgbClr val="000000"/>
                </a:solidFill>
                <a:latin typeface="Arial"/>
                <a:ea typeface="Arial"/>
                <a:cs typeface="Arial"/>
                <a:sym typeface="Arial"/>
              </a:rPr>
              <a:t>For the future of the Union.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 name="Shape 43"/>
        <p:cNvGrpSpPr/>
        <p:nvPr/>
      </p:nvGrpSpPr>
      <p:grpSpPr>
        <a:xfrm>
          <a:off x="0" y="0"/>
          <a:ext cx="0" cy="0"/>
          <a:chOff x="0" y="0"/>
          <a:chExt cx="0" cy="0"/>
        </a:xfrm>
      </p:grpSpPr>
      <p:sp>
        <p:nvSpPr>
          <p:cNvPr id="44" name="Shape 44"/>
          <p:cNvSpPr txBox="1"/>
          <p:nvPr/>
        </p:nvSpPr>
        <p:spPr>
          <a:xfrm>
            <a:off x="1270000" y="165100"/>
            <a:ext cx="7753350" cy="1600200"/>
          </a:xfrm>
          <a:prstGeom prst="rect">
            <a:avLst/>
          </a:prstGeom>
          <a:noFill/>
          <a:ln>
            <a:noFill/>
          </a:ln>
        </p:spPr>
        <p:txBody>
          <a:bodyPr anchorCtr="0" anchor="t" bIns="38100" lIns="38100" rIns="38100" wrap="square" tIns="38100">
            <a:noAutofit/>
          </a:bodyPr>
          <a:lstStyle/>
          <a:p>
            <a:pPr indent="0" lvl="0" marL="0" marR="0" algn="ctr">
              <a:lnSpc>
                <a:spcPct val="120052"/>
              </a:lnSpc>
              <a:spcBef>
                <a:spcPts val="0"/>
              </a:spcBef>
              <a:spcAft>
                <a:spcPts val="0"/>
              </a:spcAft>
              <a:buNone/>
            </a:pPr>
            <a:r>
              <a:rPr b="1" lang="en-US" sz="4800">
                <a:solidFill>
                  <a:srgbClr val="000066"/>
                </a:solidFill>
                <a:latin typeface="Arial"/>
                <a:ea typeface="Arial"/>
                <a:cs typeface="Arial"/>
                <a:sym typeface="Arial"/>
              </a:rPr>
              <a:t>Kansas-Nebraska Act, 1854</a:t>
            </a:r>
          </a:p>
        </p:txBody>
      </p:sp>
      <p:pic>
        <p:nvPicPr>
          <p:cNvPr id="45" name="Shape 45"/>
          <p:cNvPicPr preferRelativeResize="0"/>
          <p:nvPr/>
        </p:nvPicPr>
        <p:blipFill>
          <a:blip r:embed="rId4">
            <a:alphaModFix/>
          </a:blip>
          <a:stretch>
            <a:fillRect/>
          </a:stretch>
        </p:blipFill>
        <p:spPr>
          <a:xfrm>
            <a:off x="400300" y="1533525"/>
            <a:ext cx="9273600" cy="576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Shape 50"/>
          <p:cNvSpPr txBox="1"/>
          <p:nvPr/>
        </p:nvSpPr>
        <p:spPr>
          <a:xfrm>
            <a:off x="2984500" y="330200"/>
            <a:ext cx="5721350" cy="2692375"/>
          </a:xfrm>
          <a:prstGeom prst="rect">
            <a:avLst/>
          </a:prstGeom>
          <a:noFill/>
          <a:ln>
            <a:noFill/>
          </a:ln>
        </p:spPr>
        <p:txBody>
          <a:bodyPr anchorCtr="0" anchor="t" bIns="38100" lIns="38100" rIns="38100" wrap="square" tIns="38100">
            <a:noAutofit/>
          </a:bodyPr>
          <a:lstStyle/>
          <a:p>
            <a:pPr indent="0" lvl="0" marL="0" marR="0" algn="r">
              <a:lnSpc>
                <a:spcPct val="120089"/>
              </a:lnSpc>
              <a:spcBef>
                <a:spcPts val="0"/>
              </a:spcBef>
              <a:spcAft>
                <a:spcPts val="0"/>
              </a:spcAft>
              <a:buNone/>
            </a:pPr>
            <a:r>
              <a:rPr b="1" lang="en-US" sz="5600">
                <a:solidFill>
                  <a:srgbClr val="000066"/>
                </a:solidFill>
                <a:latin typeface="Arial"/>
                <a:ea typeface="Arial"/>
                <a:cs typeface="Arial"/>
                <a:sym typeface="Arial"/>
              </a:rPr>
              <a:t>Stephen Douglas </a:t>
            </a:r>
          </a:p>
        </p:txBody>
      </p:sp>
      <p:sp>
        <p:nvSpPr>
          <p:cNvPr id="51" name="Shape 51"/>
          <p:cNvSpPr txBox="1"/>
          <p:nvPr/>
        </p:nvSpPr>
        <p:spPr>
          <a:xfrm>
            <a:off x="3009900" y="3448050"/>
            <a:ext cx="7588250" cy="1727175"/>
          </a:xfrm>
          <a:prstGeom prst="rect">
            <a:avLst/>
          </a:prstGeom>
          <a:noFill/>
          <a:ln>
            <a:noFill/>
          </a:ln>
        </p:spPr>
        <p:txBody>
          <a:bodyPr anchorCtr="0" anchor="t" bIns="38100" lIns="38100" rIns="38100" wrap="square" tIns="38100">
            <a:noAutofit/>
          </a:bodyPr>
          <a:lstStyle/>
          <a:p>
            <a:pPr indent="0" lvl="0" marL="0" marR="0" algn="ctr">
              <a:lnSpc>
                <a:spcPct val="119951"/>
              </a:lnSpc>
              <a:spcBef>
                <a:spcPts val="0"/>
              </a:spcBef>
              <a:spcAft>
                <a:spcPts val="0"/>
              </a:spcAft>
              <a:buNone/>
            </a:pPr>
            <a:r>
              <a:rPr b="1" lang="en-US" sz="5199">
                <a:solidFill>
                  <a:srgbClr val="FFFFFF"/>
                </a:solidFill>
                <a:latin typeface="Arial"/>
                <a:ea typeface="Arial"/>
                <a:cs typeface="Arial"/>
                <a:sym typeface="Arial"/>
              </a:rPr>
              <a:t>Popular</a:t>
            </a:r>
            <a:br>
              <a:rPr b="1" lang="en-US" sz="5199">
                <a:solidFill>
                  <a:srgbClr val="FFFFFF"/>
                </a:solidFill>
                <a:latin typeface="Arial"/>
                <a:ea typeface="Arial"/>
                <a:cs typeface="Arial"/>
                <a:sym typeface="Arial"/>
              </a:rPr>
            </a:br>
            <a:r>
              <a:rPr b="1" lang="en-US" sz="5199">
                <a:solidFill>
                  <a:srgbClr val="FFFFFF"/>
                </a:solidFill>
                <a:latin typeface="Arial"/>
                <a:ea typeface="Arial"/>
                <a:cs typeface="Arial"/>
                <a:sym typeface="Arial"/>
              </a:rPr>
              <a:t>Sovereignty?</a:t>
            </a:r>
          </a:p>
        </p:txBody>
      </p:sp>
      <p:pic>
        <p:nvPicPr>
          <p:cNvPr id="52" name="Shape 52"/>
          <p:cNvPicPr preferRelativeResize="0"/>
          <p:nvPr/>
        </p:nvPicPr>
        <p:blipFill>
          <a:blip r:embed="rId4">
            <a:alphaModFix/>
          </a:blip>
          <a:stretch>
            <a:fillRect/>
          </a:stretch>
        </p:blipFill>
        <p:spPr>
          <a:xfrm>
            <a:off x="123900" y="1219200"/>
            <a:ext cx="3974400" cy="518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6" name="Shape 56"/>
        <p:cNvGrpSpPr/>
        <p:nvPr/>
      </p:nvGrpSpPr>
      <p:grpSpPr>
        <a:xfrm>
          <a:off x="0" y="0"/>
          <a:ext cx="0" cy="0"/>
          <a:chOff x="0" y="0"/>
          <a:chExt cx="0" cy="0"/>
        </a:xfrm>
      </p:grpSpPr>
      <p:pic>
        <p:nvPicPr>
          <p:cNvPr id="57" name="Shape 57"/>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58" name="Shape 58"/>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19886"/>
              </a:lnSpc>
              <a:spcBef>
                <a:spcPts val="0"/>
              </a:spcBef>
              <a:spcAft>
                <a:spcPts val="0"/>
              </a:spcAft>
              <a:buNone/>
            </a:pPr>
            <a:r>
              <a:rPr lang="en-US" sz="4400">
                <a:solidFill>
                  <a:srgbClr val="C4C3AA"/>
                </a:solidFill>
                <a:latin typeface="Arial"/>
                <a:ea typeface="Arial"/>
                <a:cs typeface="Arial"/>
                <a:sym typeface="Arial"/>
              </a:rPr>
              <a:t>The Kansas Nebraska Act of 1854</a:t>
            </a:r>
          </a:p>
        </p:txBody>
      </p:sp>
      <p:sp>
        <p:nvSpPr>
          <p:cNvPr id="59" name="Shape 59"/>
          <p:cNvSpPr txBox="1"/>
          <p:nvPr>
            <p:ph idx="1" type="body"/>
          </p:nvPr>
        </p:nvSpPr>
        <p:spPr>
          <a:xfrm>
            <a:off x="889000" y="1460475"/>
            <a:ext cx="9028100" cy="5816600"/>
          </a:xfrm>
          <a:prstGeom prst="rect">
            <a:avLst/>
          </a:prstGeom>
          <a:noFill/>
          <a:ln>
            <a:noFill/>
          </a:ln>
        </p:spPr>
        <p:txBody>
          <a:bodyPr anchorCtr="0" anchor="t" bIns="38100" lIns="38100" rIns="38100" wrap="square" tIns="38100">
            <a:noAutofit/>
          </a:bodyPr>
          <a:lstStyle/>
          <a:p>
            <a:pPr indent="-266700" lvl="0" marL="381000" marR="0" algn="l">
              <a:lnSpc>
                <a:spcPct val="119852"/>
              </a:lnSpc>
              <a:spcBef>
                <a:spcPts val="0"/>
              </a:spcBef>
              <a:spcAft>
                <a:spcPts val="0"/>
              </a:spcAft>
              <a:buClr>
                <a:srgbClr val="FFFFFF"/>
              </a:buClr>
              <a:buSzPct val="100000"/>
              <a:buChar char="●"/>
            </a:pPr>
            <a:r>
              <a:rPr lang="en-US" sz="3400">
                <a:solidFill>
                  <a:srgbClr val="FFFFFF"/>
                </a:solidFill>
                <a:latin typeface="Arial"/>
                <a:ea typeface="Arial"/>
                <a:cs typeface="Arial"/>
                <a:sym typeface="Arial"/>
              </a:rPr>
              <a:t>It repealed the Missouri Compromise</a:t>
            </a:r>
          </a:p>
          <a:p>
            <a:pPr indent="-266700" lvl="0" marL="381000" marR="0" algn="l">
              <a:lnSpc>
                <a:spcPct val="119852"/>
              </a:lnSpc>
              <a:spcBef>
                <a:spcPts val="675"/>
              </a:spcBef>
              <a:spcAft>
                <a:spcPts val="0"/>
              </a:spcAft>
              <a:buClr>
                <a:srgbClr val="FFFFFF"/>
              </a:buClr>
              <a:buSzPct val="100000"/>
              <a:buChar char="●"/>
            </a:pPr>
            <a:r>
              <a:rPr lang="en-US" sz="3400">
                <a:solidFill>
                  <a:srgbClr val="FFFFFF"/>
                </a:solidFill>
                <a:latin typeface="Arial"/>
                <a:ea typeface="Arial"/>
                <a:cs typeface="Arial"/>
                <a:sym typeface="Arial"/>
              </a:rPr>
              <a:t>It included the Idea of Popular Sovereignty</a:t>
            </a:r>
          </a:p>
          <a:p>
            <a:pPr indent="-266700" lvl="0" marL="381000" marR="0" algn="l">
              <a:lnSpc>
                <a:spcPct val="119852"/>
              </a:lnSpc>
              <a:spcBef>
                <a:spcPts val="675"/>
              </a:spcBef>
              <a:spcAft>
                <a:spcPts val="0"/>
              </a:spcAft>
              <a:buClr>
                <a:srgbClr val="FFFFFF"/>
              </a:buClr>
              <a:buSzPct val="100000"/>
              <a:buChar char="●"/>
            </a:pPr>
            <a:r>
              <a:rPr lang="en-US" sz="3400">
                <a:solidFill>
                  <a:srgbClr val="FFFFFF"/>
                </a:solidFill>
                <a:latin typeface="Arial"/>
                <a:ea typeface="Arial"/>
                <a:cs typeface="Arial"/>
                <a:sym typeface="Arial"/>
              </a:rPr>
              <a:t>It was drawn up by a senator by the name of Stephen Douglass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3" name="Shape 63"/>
        <p:cNvGrpSpPr/>
        <p:nvPr/>
      </p:nvGrpSpPr>
      <p:grpSpPr>
        <a:xfrm>
          <a:off x="0" y="0"/>
          <a:ext cx="0" cy="0"/>
          <a:chOff x="0" y="0"/>
          <a:chExt cx="0" cy="0"/>
        </a:xfrm>
      </p:grpSpPr>
      <p:pic>
        <p:nvPicPr>
          <p:cNvPr id="64" name="Shape 64"/>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65" name="Shape 65"/>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20052"/>
              </a:lnSpc>
              <a:spcBef>
                <a:spcPts val="0"/>
              </a:spcBef>
              <a:spcAft>
                <a:spcPts val="0"/>
              </a:spcAft>
              <a:buNone/>
            </a:pPr>
            <a:r>
              <a:rPr lang="en-US" sz="4800">
                <a:solidFill>
                  <a:srgbClr val="C4C3AA"/>
                </a:solidFill>
                <a:latin typeface="Arial"/>
                <a:ea typeface="Arial"/>
                <a:cs typeface="Arial"/>
                <a:sym typeface="Arial"/>
              </a:rPr>
              <a:t>Related Vocabulary</a:t>
            </a:r>
          </a:p>
        </p:txBody>
      </p:sp>
      <p:sp>
        <p:nvSpPr>
          <p:cNvPr id="66" name="Shape 66"/>
          <p:cNvSpPr txBox="1"/>
          <p:nvPr>
            <p:ph idx="1" type="body"/>
          </p:nvPr>
        </p:nvSpPr>
        <p:spPr>
          <a:xfrm>
            <a:off x="558800" y="1828800"/>
            <a:ext cx="9028100" cy="5816600"/>
          </a:xfrm>
          <a:prstGeom prst="rect">
            <a:avLst/>
          </a:prstGeom>
          <a:noFill/>
          <a:ln>
            <a:noFill/>
          </a:ln>
        </p:spPr>
        <p:txBody>
          <a:bodyPr anchorCtr="0" anchor="t" bIns="38100" lIns="38100" rIns="38100" wrap="square" tIns="38100">
            <a:noAutofit/>
          </a:bodyPr>
          <a:lstStyle/>
          <a:p>
            <a:pPr indent="-241300" lvl="0" marL="381000" marR="0" algn="l">
              <a:lnSpc>
                <a:spcPct val="120000"/>
              </a:lnSpc>
              <a:spcBef>
                <a:spcPts val="0"/>
              </a:spcBef>
              <a:spcAft>
                <a:spcPts val="0"/>
              </a:spcAft>
              <a:buClr>
                <a:srgbClr val="FFFFFF"/>
              </a:buClr>
              <a:buSzPct val="100000"/>
              <a:buChar char="●"/>
            </a:pPr>
            <a:r>
              <a:rPr lang="en-US" sz="3000">
                <a:solidFill>
                  <a:srgbClr val="FFFFFF"/>
                </a:solidFill>
                <a:latin typeface="Arial"/>
                <a:ea typeface="Arial"/>
                <a:cs typeface="Arial"/>
                <a:sym typeface="Arial"/>
              </a:rPr>
              <a:t>Popular Sovereignty-The belief that the people living in a territory should decide for themselves if the territory should become a slave state or free state</a:t>
            </a:r>
          </a:p>
          <a:p>
            <a:pPr indent="-241300" lvl="0" marL="381000" marR="0" algn="l">
              <a:lnSpc>
                <a:spcPct val="120000"/>
              </a:lnSpc>
              <a:spcBef>
                <a:spcPts val="675"/>
              </a:spcBef>
              <a:spcAft>
                <a:spcPts val="0"/>
              </a:spcAft>
              <a:buClr>
                <a:srgbClr val="FFFFFF"/>
              </a:buClr>
              <a:buSzPct val="100000"/>
              <a:buChar char="●"/>
            </a:pPr>
            <a:r>
              <a:rPr lang="en-US" sz="3000">
                <a:solidFill>
                  <a:srgbClr val="FFFFFF"/>
                </a:solidFill>
                <a:latin typeface="Arial"/>
                <a:ea typeface="Arial"/>
                <a:cs typeface="Arial"/>
                <a:sym typeface="Arial"/>
              </a:rPr>
              <a:t>Repealed-Revoked. The Missouri Compromise was repealed with the passage of the Kansas Nebraska Act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0" name="Shape 70"/>
        <p:cNvGrpSpPr/>
        <p:nvPr/>
      </p:nvGrpSpPr>
      <p:grpSpPr>
        <a:xfrm>
          <a:off x="0" y="0"/>
          <a:ext cx="0" cy="0"/>
          <a:chOff x="0" y="0"/>
          <a:chExt cx="0" cy="0"/>
        </a:xfrm>
      </p:grpSpPr>
      <p:pic>
        <p:nvPicPr>
          <p:cNvPr id="71" name="Shape 71"/>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72" name="Shape 72"/>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20052"/>
              </a:lnSpc>
              <a:spcBef>
                <a:spcPts val="0"/>
              </a:spcBef>
              <a:spcAft>
                <a:spcPts val="0"/>
              </a:spcAft>
              <a:buNone/>
            </a:pPr>
            <a:r>
              <a:rPr lang="en-US" sz="4800">
                <a:solidFill>
                  <a:srgbClr val="C4C3AA"/>
                </a:solidFill>
                <a:latin typeface="Arial"/>
                <a:ea typeface="Arial"/>
                <a:cs typeface="Arial"/>
                <a:sym typeface="Arial"/>
              </a:rPr>
              <a:t>Vocabulary (Continued)</a:t>
            </a:r>
          </a:p>
        </p:txBody>
      </p:sp>
      <p:sp>
        <p:nvSpPr>
          <p:cNvPr id="73" name="Shape 73"/>
          <p:cNvSpPr txBox="1"/>
          <p:nvPr>
            <p:ph idx="1" type="body"/>
          </p:nvPr>
        </p:nvSpPr>
        <p:spPr>
          <a:xfrm>
            <a:off x="558800" y="1828800"/>
            <a:ext cx="9028100" cy="5816600"/>
          </a:xfrm>
          <a:prstGeom prst="rect">
            <a:avLst/>
          </a:prstGeom>
          <a:noFill/>
          <a:ln>
            <a:noFill/>
          </a:ln>
        </p:spPr>
        <p:txBody>
          <a:bodyPr anchorCtr="0" anchor="t" bIns="38100" lIns="38100" rIns="38100" wrap="square" tIns="38100">
            <a:noAutofit/>
          </a:bodyPr>
          <a:lstStyle/>
          <a:p>
            <a:pPr indent="-241300" lvl="0" marL="381000" marR="0" algn="l">
              <a:lnSpc>
                <a:spcPct val="100000"/>
              </a:lnSpc>
              <a:spcBef>
                <a:spcPts val="0"/>
              </a:spcBef>
              <a:spcAft>
                <a:spcPts val="0"/>
              </a:spcAft>
              <a:buClr>
                <a:srgbClr val="FFFFFF"/>
              </a:buClr>
              <a:buSzPct val="100000"/>
              <a:buChar char="●"/>
            </a:pPr>
            <a:r>
              <a:rPr lang="en-US" sz="3000">
                <a:solidFill>
                  <a:srgbClr val="FFFFFF"/>
                </a:solidFill>
                <a:latin typeface="Arial"/>
                <a:ea typeface="Arial"/>
                <a:cs typeface="Arial"/>
                <a:sym typeface="Arial"/>
              </a:rPr>
              <a:t>Proslavery-People that were in favor of slavery and believed that Kansas should become a slave state</a:t>
            </a:r>
          </a:p>
          <a:p>
            <a:pPr indent="-241300" lvl="0" marL="381000" marR="0" algn="l">
              <a:lnSpc>
                <a:spcPct val="100000"/>
              </a:lnSpc>
              <a:spcBef>
                <a:spcPts val="675"/>
              </a:spcBef>
              <a:spcAft>
                <a:spcPts val="0"/>
              </a:spcAft>
              <a:buClr>
                <a:srgbClr val="FFFFFF"/>
              </a:buClr>
              <a:buSzPct val="100000"/>
              <a:buChar char="●"/>
            </a:pPr>
            <a:r>
              <a:rPr lang="en-US" sz="3000">
                <a:solidFill>
                  <a:srgbClr val="FFFFFF"/>
                </a:solidFill>
                <a:latin typeface="Arial"/>
                <a:ea typeface="Arial"/>
                <a:cs typeface="Arial"/>
                <a:sym typeface="Arial"/>
              </a:rPr>
              <a:t>Antislavery-People that were not in favor of slavery and believed that Kansas should become a free state</a:t>
            </a:r>
          </a:p>
          <a:p>
            <a:pPr indent="-241300" lvl="0" marL="381000" marR="0" algn="l">
              <a:lnSpc>
                <a:spcPct val="100000"/>
              </a:lnSpc>
              <a:spcBef>
                <a:spcPts val="675"/>
              </a:spcBef>
              <a:spcAft>
                <a:spcPts val="0"/>
              </a:spcAft>
              <a:buClr>
                <a:srgbClr val="FFFFFF"/>
              </a:buClr>
              <a:buSzPct val="100000"/>
              <a:buChar char="●"/>
            </a:pPr>
            <a:r>
              <a:rPr lang="en-US" sz="3000">
                <a:solidFill>
                  <a:srgbClr val="FFFFFF"/>
                </a:solidFill>
                <a:latin typeface="Arial"/>
                <a:ea typeface="Arial"/>
                <a:cs typeface="Arial"/>
                <a:sym typeface="Arial"/>
              </a:rPr>
              <a:t>Abolitionists-A radical that thought that slavery should be abolished or done away with because it was immoral</a:t>
            </a:r>
          </a:p>
          <a:p>
            <a:pPr indent="-241300" lvl="0" marL="381000" marR="0" algn="l">
              <a:lnSpc>
                <a:spcPct val="100000"/>
              </a:lnSpc>
              <a:spcBef>
                <a:spcPts val="675"/>
              </a:spcBef>
              <a:spcAft>
                <a:spcPts val="0"/>
              </a:spcAft>
              <a:buClr>
                <a:srgbClr val="FFFFFF"/>
              </a:buClr>
              <a:buSzPct val="100000"/>
              <a:buChar char="●"/>
            </a:pPr>
            <a:r>
              <a:rPr lang="en-US" sz="3000">
                <a:solidFill>
                  <a:srgbClr val="FFFFFF"/>
                </a:solidFill>
                <a:latin typeface="Arial"/>
                <a:ea typeface="Arial"/>
                <a:cs typeface="Arial"/>
                <a:sym typeface="Arial"/>
              </a:rPr>
              <a:t>Land Speculators-People that obtained land in Kansas with the hopes of buying it at a low price and selling it at a high Price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7" name="Shape 77"/>
        <p:cNvGrpSpPr/>
        <p:nvPr/>
      </p:nvGrpSpPr>
      <p:grpSpPr>
        <a:xfrm>
          <a:off x="0" y="0"/>
          <a:ext cx="0" cy="0"/>
          <a:chOff x="0" y="0"/>
          <a:chExt cx="0" cy="0"/>
        </a:xfrm>
      </p:grpSpPr>
      <p:pic>
        <p:nvPicPr>
          <p:cNvPr id="78" name="Shape 78"/>
          <p:cNvPicPr preferRelativeResize="0"/>
          <p:nvPr/>
        </p:nvPicPr>
        <p:blipFill>
          <a:blip r:embed="rId4">
            <a:alphaModFix/>
          </a:blip>
          <a:stretch>
            <a:fillRect/>
          </a:stretch>
        </p:blipFill>
        <p:spPr>
          <a:xfrm>
            <a:off x="9525" y="847725"/>
            <a:ext cx="7538975" cy="6705600"/>
          </a:xfrm>
          <a:prstGeom prst="rect">
            <a:avLst/>
          </a:prstGeom>
          <a:noFill/>
          <a:ln>
            <a:noFill/>
          </a:ln>
        </p:spPr>
      </p:pic>
      <p:sp>
        <p:nvSpPr>
          <p:cNvPr id="79" name="Shape 79"/>
          <p:cNvSpPr txBox="1"/>
          <p:nvPr>
            <p:ph type="title"/>
          </p:nvPr>
        </p:nvSpPr>
        <p:spPr>
          <a:xfrm>
            <a:off x="558800" y="155575"/>
            <a:ext cx="9028100" cy="1647825"/>
          </a:xfrm>
          <a:prstGeom prst="rect">
            <a:avLst/>
          </a:prstGeom>
          <a:noFill/>
          <a:ln>
            <a:noFill/>
          </a:ln>
        </p:spPr>
        <p:txBody>
          <a:bodyPr anchorCtr="0" anchor="ctr" bIns="38100" lIns="38100" rIns="38100" wrap="square" tIns="38100">
            <a:noAutofit/>
          </a:bodyPr>
          <a:lstStyle/>
          <a:p>
            <a:pPr indent="0" lvl="0" marL="0" marR="0" algn="ctr">
              <a:lnSpc>
                <a:spcPct val="120052"/>
              </a:lnSpc>
              <a:spcBef>
                <a:spcPts val="0"/>
              </a:spcBef>
              <a:spcAft>
                <a:spcPts val="0"/>
              </a:spcAft>
              <a:buNone/>
            </a:pPr>
            <a:r>
              <a:rPr lang="en-US" sz="4800">
                <a:solidFill>
                  <a:srgbClr val="C4C3AA"/>
                </a:solidFill>
                <a:latin typeface="Arial"/>
                <a:ea typeface="Arial"/>
                <a:cs typeface="Arial"/>
                <a:sym typeface="Arial"/>
              </a:rPr>
              <a:t>Vocabulary Continued</a:t>
            </a:r>
          </a:p>
        </p:txBody>
      </p:sp>
      <p:sp>
        <p:nvSpPr>
          <p:cNvPr id="80" name="Shape 80"/>
          <p:cNvSpPr txBox="1"/>
          <p:nvPr>
            <p:ph idx="1" type="body"/>
          </p:nvPr>
        </p:nvSpPr>
        <p:spPr>
          <a:xfrm>
            <a:off x="558800" y="1828800"/>
            <a:ext cx="9028100" cy="5816600"/>
          </a:xfrm>
          <a:prstGeom prst="rect">
            <a:avLst/>
          </a:prstGeom>
          <a:noFill/>
          <a:ln>
            <a:noFill/>
          </a:ln>
        </p:spPr>
        <p:txBody>
          <a:bodyPr anchorCtr="0" anchor="t" bIns="38100" lIns="38100" rIns="38100" wrap="square" tIns="38100">
            <a:noAutofit/>
          </a:bodyPr>
          <a:lstStyle/>
          <a:p>
            <a:pPr indent="-266700" lvl="0" marL="381000" marR="0" algn="l">
              <a:lnSpc>
                <a:spcPct val="119852"/>
              </a:lnSpc>
              <a:spcBef>
                <a:spcPts val="0"/>
              </a:spcBef>
              <a:spcAft>
                <a:spcPts val="0"/>
              </a:spcAft>
              <a:buClr>
                <a:srgbClr val="FFFFFF"/>
              </a:buClr>
              <a:buSzPct val="100000"/>
              <a:buChar char="●"/>
            </a:pPr>
            <a:r>
              <a:rPr lang="en-US" sz="3400">
                <a:solidFill>
                  <a:srgbClr val="FFFFFF"/>
                </a:solidFill>
                <a:latin typeface="Arial"/>
                <a:ea typeface="Arial"/>
                <a:cs typeface="Arial"/>
                <a:sym typeface="Arial"/>
              </a:rPr>
              <a:t>Freesoiler-A person who came to Kansas after the passage of the Kansas-Nebraska Act. </a:t>
            </a:r>
          </a:p>
          <a:p>
            <a:pPr indent="-266700" lvl="0" marL="381000" marR="0" algn="l">
              <a:lnSpc>
                <a:spcPct val="119852"/>
              </a:lnSpc>
              <a:spcBef>
                <a:spcPts val="675"/>
              </a:spcBef>
              <a:spcAft>
                <a:spcPts val="0"/>
              </a:spcAft>
              <a:buClr>
                <a:srgbClr val="FFFFFF"/>
              </a:buClr>
              <a:buSzPct val="100000"/>
              <a:buChar char="●"/>
            </a:pPr>
            <a:r>
              <a:rPr lang="en-US" sz="3400">
                <a:solidFill>
                  <a:srgbClr val="FFFFFF"/>
                </a:solidFill>
                <a:latin typeface="Arial"/>
                <a:ea typeface="Arial"/>
                <a:cs typeface="Arial"/>
                <a:sym typeface="Arial"/>
              </a:rPr>
              <a:t>Border Ruffian- A person who was in favor of slavery and came across the border from Missouri to vote illegally in elections</a:t>
            </a: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