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udio/unknown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sldIdLst>
    <p:sldId id="256" r:id="rId2"/>
    <p:sldId id="272" r:id="rId3"/>
    <p:sldId id="259" r:id="rId4"/>
    <p:sldId id="262" r:id="rId5"/>
    <p:sldId id="263" r:id="rId6"/>
    <p:sldId id="268" r:id="rId7"/>
    <p:sldId id="269" r:id="rId8"/>
    <p:sldId id="260" r:id="rId9"/>
    <p:sldId id="261" r:id="rId10"/>
    <p:sldId id="265" r:id="rId11"/>
    <p:sldId id="266" r:id="rId12"/>
    <p:sldId id="271" r:id="rId13"/>
    <p:sldId id="274" r:id="rId14"/>
    <p:sldId id="273" r:id="rId15"/>
    <p:sldId id="275" r:id="rId16"/>
    <p:sldId id="280" r:id="rId17"/>
    <p:sldId id="278" r:id="rId18"/>
    <p:sldId id="277" r:id="rId19"/>
    <p:sldId id="282" r:id="rId20"/>
    <p:sldId id="283" r:id="rId21"/>
    <p:sldId id="284" r:id="rId22"/>
    <p:sldId id="287" r:id="rId23"/>
    <p:sldId id="288" r:id="rId24"/>
    <p:sldId id="289" r:id="rId25"/>
    <p:sldId id="290" r:id="rId26"/>
    <p:sldId id="291" r:id="rId27"/>
    <p:sldId id="293" r:id="rId28"/>
    <p:sldId id="294" r:id="rId29"/>
    <p:sldId id="301" r:id="rId30"/>
    <p:sldId id="303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680"/>
    <a:srgbClr val="5B5B89"/>
    <a:srgbClr val="7D7DA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18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73FC46-F686-41A1-B7B3-AAA075BCE6F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01586C6-FC26-4910-A459-1E984AE028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7EDA127-2A5B-4610-B69C-3C43054E47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97F0C86-DA4A-4879-BFF1-2E215F5FE9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E68722D-4831-4F53-B67F-B35E8FAB23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0C5CB38-5B44-4CFF-A2A2-2B1257DD26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D24A5C9-3D33-4858-AAFB-637B998B07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F43E956-1067-4B2D-B464-8595642155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E83A49F-C523-4EC8-984B-665D3B35CD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9C03E3B-6FBC-4845-9948-9EA7A29CEA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7848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8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65680"/>
          </a:solidFill>
          <a:latin typeface="Abadi MT Condensed Extra Bold" pitchFamily="34" charset="0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65680"/>
          </a:solidFill>
          <a:latin typeface="Abadi MT Condensed Extra Bold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65680"/>
          </a:solidFill>
          <a:latin typeface="Abadi MT Condensed Extra Bold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65680"/>
          </a:solidFill>
          <a:latin typeface="Abadi MT Condensed Extra Bold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65680"/>
          </a:solidFill>
          <a:latin typeface="Abadi MT Condensed Extra Bold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400050" indent="-4000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Zymbols" pitchFamily="2" charset="0"/>
        <a:buChar char="5"/>
        <a:defRPr sz="2800">
          <a:solidFill>
            <a:schemeClr val="tx1"/>
          </a:solidFill>
          <a:latin typeface="Comic Sans MS" pitchFamily="66" charset="0"/>
          <a:ea typeface="ＭＳ Ｐゴシック" charset="0"/>
          <a:cs typeface="+mn-cs"/>
        </a:defRPr>
      </a:lvl1pPr>
      <a:lvl2pPr marL="914400" indent="-285750" algn="l" rtl="0" eaLnBrk="0" fontAlgn="base" hangingPunct="0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§"/>
        <a:defRPr sz="2800">
          <a:solidFill>
            <a:schemeClr val="tx1"/>
          </a:solidFill>
          <a:latin typeface="Comic Sans MS" pitchFamily="66" charset="0"/>
          <a:ea typeface="ＭＳ Ｐゴシック" charset="0"/>
        </a:defRPr>
      </a:lvl2pPr>
      <a:lvl3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Ø"/>
        <a:defRPr sz="24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www.ballandclaw.com/stamps/Originals/germany2.jpg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219200"/>
            <a:ext cx="6096000" cy="3048000"/>
          </a:xfrm>
          <a:effectLst>
            <a:outerShdw dist="50800" dir="54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6600" dirty="0" smtClean="0">
                <a:ea typeface="+mj-ea"/>
              </a:rPr>
              <a:t>American Foreign </a:t>
            </a:r>
            <a:r>
              <a:rPr lang="en-US" sz="6600" smtClean="0">
                <a:ea typeface="+mj-ea"/>
              </a:rPr>
              <a:t>Policy:</a:t>
            </a:r>
            <a:r>
              <a:rPr lang="en-US" sz="6600" dirty="0" smtClean="0">
                <a:ea typeface="+mj-ea"/>
              </a:rPr>
              <a:t/>
            </a:r>
            <a:br>
              <a:rPr lang="en-US" sz="6600" dirty="0" smtClean="0">
                <a:ea typeface="+mj-ea"/>
              </a:rPr>
            </a:br>
            <a:r>
              <a:rPr lang="en-US" sz="6600" dirty="0" smtClean="0">
                <a:ea typeface="+mj-ea"/>
              </a:rPr>
              <a:t>1920-1941</a:t>
            </a:r>
            <a:endParaRPr lang="en-US" sz="6600" i="1" dirty="0">
              <a:ea typeface="+mj-ea"/>
            </a:endParaRPr>
          </a:p>
        </p:txBody>
      </p:sp>
      <p:sp>
        <p:nvSpPr>
          <p:cNvPr id="12290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924800" cy="1447800"/>
          </a:xfrm>
        </p:spPr>
        <p:txBody>
          <a:bodyPr/>
          <a:lstStyle/>
          <a:p>
            <a:pPr algn="r" eaLnBrk="1" hangingPunct="1"/>
            <a: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  <a:ea typeface="ＭＳ Ｐゴシック" pitchFamily="34" charset="-128"/>
              </a:rPr>
              <a:t>Japanese Attack Manchuria </a:t>
            </a:r>
            <a: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  <a:ea typeface="ＭＳ Ｐゴシック" pitchFamily="34" charset="-128"/>
              </a:rPr>
              <a:t>(1931)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85800" y="4800600"/>
            <a:ext cx="7391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7663" indent="-347663">
              <a:spcBef>
                <a:spcPct val="50000"/>
              </a:spcBef>
              <a:buClr>
                <a:srgbClr val="C00000"/>
              </a:buClr>
              <a:buSzPct val="110000"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-League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of Nations condemned the </a:t>
            </a:r>
            <a:b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action.</a:t>
            </a:r>
          </a:p>
          <a:p>
            <a:pPr marL="347663" indent="-347663">
              <a:spcBef>
                <a:spcPct val="50000"/>
              </a:spcBef>
              <a:buClr>
                <a:srgbClr val="C00000"/>
              </a:buClr>
              <a:buSzPct val="110000"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-Japan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leaves the League.</a:t>
            </a:r>
          </a:p>
          <a:p>
            <a:pPr marL="347663" indent="-347663">
              <a:spcBef>
                <a:spcPct val="50000"/>
              </a:spcBef>
              <a:buClr>
                <a:srgbClr val="C00000"/>
              </a:buClr>
              <a:buSzPct val="110000"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-Hoover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wanted no part in an American military action in the Far East.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590800"/>
            <a:ext cx="2590800" cy="25908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print">
            <a:lum bright="-4000" contrast="6000"/>
          </a:blip>
          <a:srcRect/>
          <a:stretch>
            <a:fillRect/>
          </a:stretch>
        </p:blipFill>
        <p:spPr bwMode="auto">
          <a:xfrm>
            <a:off x="533400" y="1143000"/>
            <a:ext cx="4648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848600" cy="1371600"/>
          </a:xfrm>
        </p:spPr>
        <p:txBody>
          <a:bodyPr/>
          <a:lstStyle/>
          <a:p>
            <a:pPr eaLnBrk="1" hangingPunct="1"/>
            <a:r>
              <a:rPr 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  <a:ea typeface="ＭＳ Ｐゴシック" pitchFamily="34" charset="-128"/>
              </a:rPr>
              <a:t>Hoover-Stimpson Doctrine</a:t>
            </a:r>
            <a:br>
              <a:rPr 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  <a:ea typeface="ＭＳ Ｐゴシック" pitchFamily="34" charset="-128"/>
              </a:rPr>
            </a:b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  <a:ea typeface="ＭＳ Ｐゴシック" pitchFamily="34" charset="-128"/>
              </a:rPr>
              <a:t>(1932)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33400" y="1835150"/>
            <a:ext cx="7543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7663" indent="-347663">
              <a:spcBef>
                <a:spcPct val="50000"/>
              </a:spcBef>
              <a:buClr>
                <a:srgbClr val="C00000"/>
              </a:buClr>
              <a:buSzPct val="110000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-US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would not recognize any territorial acquisitions  that were achieved by force.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n-ea"/>
            </a:endParaRPr>
          </a:p>
          <a:p>
            <a:pPr marL="347663" indent="-347663">
              <a:spcBef>
                <a:spcPct val="50000"/>
              </a:spcBef>
              <a:buClr>
                <a:srgbClr val="C00000"/>
              </a:buClr>
              <a:buSzPct val="110000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-Japan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was infuriated because the US had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conquered new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territories a few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decades earlier.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n-ea"/>
            </a:endParaRPr>
          </a:p>
          <a:p>
            <a:pPr marL="347663" indent="-347663">
              <a:spcBef>
                <a:spcPct val="50000"/>
              </a:spcBef>
              <a:buClr>
                <a:srgbClr val="C00000"/>
              </a:buClr>
              <a:buSzPct val="110000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-Japan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bombed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Shanghai in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1932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sym typeface="Wingdings" pitchFamily="2" charset="2"/>
              </a:rPr>
              <a:t> massive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sym typeface="Wingdings" pitchFamily="2" charset="2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sym typeface="Wingdings" pitchFamily="2" charset="2"/>
              </a:rPr>
              <a:t>casualties.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n-e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429000"/>
            <a:ext cx="4524375" cy="26479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12738"/>
            <a:ext cx="7848600" cy="830262"/>
          </a:xfrm>
        </p:spPr>
        <p:txBody>
          <a:bodyPr/>
          <a:lstStyle/>
          <a:p>
            <a:pPr eaLnBrk="1" hangingPunct="1"/>
            <a:r>
              <a:rPr 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  <a:ea typeface="ＭＳ Ｐゴシック" pitchFamily="34" charset="-128"/>
              </a:rPr>
              <a:t>FDR</a:t>
            </a:r>
            <a:r>
              <a:rPr lang="ja-JP" alt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  <a:ea typeface="ＭＳ Ｐゴシック" pitchFamily="34" charset="-128"/>
              </a:rPr>
              <a:t>’</a:t>
            </a:r>
            <a:r>
              <a:rPr lang="en-US" altLang="ja-JP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  <a:ea typeface="ＭＳ Ｐゴシック" pitchFamily="34" charset="-128"/>
              </a:rPr>
              <a:t>s </a:t>
            </a:r>
            <a:r>
              <a:rPr lang="ja-JP" alt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  <a:ea typeface="ＭＳ Ｐゴシック" pitchFamily="34" charset="-128"/>
              </a:rPr>
              <a:t>“</a:t>
            </a:r>
            <a:r>
              <a:rPr lang="en-US" altLang="ja-JP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  <a:ea typeface="ＭＳ Ｐゴシック" pitchFamily="34" charset="-128"/>
              </a:rPr>
              <a:t>Good Neighbor</a:t>
            </a:r>
            <a:r>
              <a:rPr lang="ja-JP" alt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  <a:ea typeface="ＭＳ Ｐゴシック" pitchFamily="34" charset="-128"/>
              </a:rPr>
              <a:t>”</a:t>
            </a:r>
            <a:r>
              <a:rPr lang="en-US" altLang="ja-JP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  <a:ea typeface="ＭＳ Ｐゴシック" pitchFamily="34" charset="-128"/>
              </a:rPr>
              <a:t> Policy</a:t>
            </a:r>
            <a:endParaRPr lang="en-US" sz="4800" b="1" smtClean="0">
              <a:effectLst>
                <a:outerShdw blurRad="38100" dist="38100" dir="2700000" algn="tl">
                  <a:srgbClr val="C0C0C0"/>
                </a:outerShdw>
              </a:effectLst>
              <a:latin typeface="Abadi MT Condensed Extra Bold" pitchFamily="9" charset="0"/>
              <a:ea typeface="ＭＳ Ｐゴシック" pitchFamily="34" charset="-128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191000" y="1676400"/>
            <a:ext cx="37338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7663" indent="-347663">
              <a:spcBef>
                <a:spcPct val="50000"/>
              </a:spcBef>
              <a:buClr>
                <a:srgbClr val="C00000"/>
              </a:buClr>
              <a:buSzPct val="110000"/>
            </a:pP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-Important </a:t>
            </a: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 have all nations in the Western Hemisphere united in lieu of foreign aggressions.</a:t>
            </a:r>
          </a:p>
          <a:p>
            <a:pPr marL="347663" indent="-347663">
              <a:spcBef>
                <a:spcPct val="50000"/>
              </a:spcBef>
              <a:buClr>
                <a:srgbClr val="C00000"/>
              </a:buClr>
              <a:buSzPct val="110000"/>
            </a:pP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-FDR </a:t>
            </a: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The good neighbor respects himself and the rights of others</a:t>
            </a: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.</a:t>
            </a:r>
          </a:p>
          <a:p>
            <a:pPr marL="347663" indent="-347663">
              <a:spcBef>
                <a:spcPct val="50000"/>
              </a:spcBef>
              <a:buClr>
                <a:srgbClr val="C00000"/>
              </a:buClr>
              <a:buSzPct val="110000"/>
            </a:pP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-Policy </a:t>
            </a: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of non-intervention and cooperation.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4000"/>
          </a:blip>
          <a:srcRect/>
          <a:stretch>
            <a:fillRect/>
          </a:stretch>
        </p:blipFill>
        <p:spPr bwMode="auto">
          <a:xfrm>
            <a:off x="603250" y="1752600"/>
            <a:ext cx="3130550" cy="4191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848600" cy="1524000"/>
          </a:xfrm>
        </p:spPr>
        <p:txBody>
          <a:bodyPr/>
          <a:lstStyle/>
          <a:p>
            <a:pPr eaLnBrk="1" hangingPunct="1"/>
            <a:r>
              <a:rPr lang="en-US" sz="4600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  <a:ea typeface="ＭＳ Ｐゴシック" pitchFamily="34" charset="-128"/>
              </a:rPr>
              <a:t>FDR Recognizes the Soviet Union</a:t>
            </a:r>
            <a: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  <a:ea typeface="ＭＳ Ｐゴシック" pitchFamily="34" charset="-128"/>
              </a:rPr>
              <a:t> </a:t>
            </a:r>
            <a:b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  <a:ea typeface="ＭＳ Ｐゴシック" pitchFamily="34" charset="-128"/>
              </a:rPr>
            </a:b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  <a:ea typeface="ＭＳ Ｐゴシック" pitchFamily="34" charset="-128"/>
              </a:rPr>
              <a:t>(late 1933)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62000" y="2209800"/>
            <a:ext cx="3352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7663" indent="-347663">
              <a:spcBef>
                <a:spcPct val="50000"/>
              </a:spcBef>
              <a:buClr>
                <a:srgbClr val="C00000"/>
              </a:buClr>
              <a:buSzPct val="110000"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FDR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felt that recognizing Moscow might bolster the US against Japan.</a:t>
            </a:r>
            <a:b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7663" indent="-347663">
              <a:spcBef>
                <a:spcPct val="50000"/>
              </a:spcBef>
              <a:buClr>
                <a:srgbClr val="C00000"/>
              </a:buClr>
              <a:buSzPct val="110000"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-Maybe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trade with the USSR would help the US economy during the Depression.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>
            <a:lum bright="-2000" contrast="10000"/>
          </a:blip>
          <a:srcRect l="5200" t="3297" r="6799" b="4396"/>
          <a:stretch>
            <a:fillRect/>
          </a:stretch>
        </p:blipFill>
        <p:spPr bwMode="auto">
          <a:xfrm>
            <a:off x="4724400" y="1822450"/>
            <a:ext cx="3048000" cy="46545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001000" cy="1295400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  <a:ea typeface="ＭＳ Ｐゴシック" pitchFamily="34" charset="-128"/>
              </a:rPr>
              <a:t>Nye Committee Hearings</a:t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  <a:ea typeface="ＭＳ Ｐゴシック" pitchFamily="34" charset="-128"/>
              </a:rPr>
            </a:b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  <a:ea typeface="ＭＳ Ｐゴシック" pitchFamily="34" charset="-128"/>
              </a:rPr>
              <a:t>(1934-1936)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81000" y="1676400"/>
            <a:ext cx="76962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7663" indent="-347663">
              <a:spcBef>
                <a:spcPct val="50000"/>
              </a:spcBef>
              <a:buClr>
                <a:srgbClr val="C00000"/>
              </a:buClr>
              <a:buSzPct val="110000"/>
            </a:pP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-The </a:t>
            </a: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Nye Committee I</a:t>
            </a:r>
            <a:b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investigated the charge </a:t>
            </a:r>
            <a:b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that WW I was needless and </a:t>
            </a:r>
            <a:b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US entered so munitions </a:t>
            </a:r>
            <a:b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owners could make big profits </a:t>
            </a:r>
            <a:b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[</a:t>
            </a:r>
            <a:r>
              <a:rPr lang="ja-JP" altLang="en-US" sz="2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</a:t>
            </a:r>
            <a:r>
              <a:rPr lang="en-US" altLang="ja-JP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merchants of death.</a:t>
            </a:r>
            <a:r>
              <a:rPr lang="ja-JP" altLang="en-US" sz="2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”</a:t>
            </a:r>
            <a:r>
              <a:rPr lang="en-US" altLang="ja-JP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]</a:t>
            </a:r>
          </a:p>
          <a:p>
            <a:pPr marL="347663" indent="-347663">
              <a:spcBef>
                <a:spcPct val="50000"/>
              </a:spcBef>
              <a:buClr>
                <a:srgbClr val="C00000"/>
              </a:buClr>
              <a:buSzPct val="110000"/>
            </a:pP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-The </a:t>
            </a: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Committee did charge </a:t>
            </a:r>
            <a:b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that bankers wanted war to </a:t>
            </a:r>
            <a:b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protect their loans &amp; arms manufacturers to make money.</a:t>
            </a:r>
          </a:p>
          <a:p>
            <a:pPr marL="347663" indent="-347663">
              <a:spcBef>
                <a:spcPct val="50000"/>
              </a:spcBef>
              <a:buClr>
                <a:srgbClr val="C00000"/>
              </a:buClr>
              <a:buSzPct val="110000"/>
            </a:pP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-Claimed </a:t>
            </a: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that Wilson had provoked Germany by sailing in to warring nations</a:t>
            </a:r>
            <a:r>
              <a:rPr lang="ja-JP" altLang="en-US" sz="2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’</a:t>
            </a:r>
            <a:r>
              <a:rPr lang="en-US" altLang="ja-JP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waters.</a:t>
            </a:r>
          </a:p>
          <a:p>
            <a:pPr marL="347663" indent="-347663">
              <a:spcBef>
                <a:spcPct val="50000"/>
              </a:spcBef>
              <a:buClr>
                <a:srgbClr val="C00000"/>
              </a:buClr>
              <a:buSzPct val="110000"/>
            </a:pP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-Resulted </a:t>
            </a: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 Congress passing several Neutrality Acts.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733550"/>
            <a:ext cx="3200400" cy="23050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48200" y="4038600"/>
            <a:ext cx="3733800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Senator Gerald P. Nye [R-ND]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305800" cy="830263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  <a:ea typeface="ＭＳ Ｐゴシック" pitchFamily="34" charset="-128"/>
              </a:rPr>
              <a:t>Neutrality Acts: 1935, 1936, 1937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8600" y="1219200"/>
            <a:ext cx="80772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7663" indent="-347663">
              <a:spcBef>
                <a:spcPct val="50000"/>
              </a:spcBef>
              <a:buClr>
                <a:srgbClr val="C00000"/>
              </a:buClr>
              <a:buSzPct val="110000"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-When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President proclaimed the existence of a foreign war, certain restrictions would automatically go into effect:</a:t>
            </a:r>
          </a:p>
          <a:p>
            <a:pPr marL="914400" lvl="1" indent="-288925">
              <a:spcBef>
                <a:spcPct val="50000"/>
              </a:spcBef>
              <a:buClr>
                <a:srgbClr val="002060"/>
              </a:buClr>
              <a:buSzPct val="120000"/>
              <a:buFont typeface="Wingdings" pitchFamily="2" charset="2"/>
              <a:buChar char="§"/>
            </a:pPr>
            <a: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Prohibited sales of arms to belligerent nations.</a:t>
            </a:r>
          </a:p>
          <a:p>
            <a:pPr marL="914400" lvl="1" indent="-288925">
              <a:spcBef>
                <a:spcPct val="50000"/>
              </a:spcBef>
              <a:buClr>
                <a:srgbClr val="002060"/>
              </a:buClr>
              <a:buSzPct val="120000"/>
              <a:buFont typeface="Wingdings" pitchFamily="2" charset="2"/>
              <a:buChar char="§"/>
            </a:pPr>
            <a: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Prohibited loans and credits to belligerent nations.</a:t>
            </a:r>
          </a:p>
          <a:p>
            <a:pPr marL="914400" lvl="1" indent="-288925">
              <a:spcBef>
                <a:spcPct val="50000"/>
              </a:spcBef>
              <a:buClr>
                <a:srgbClr val="002060"/>
              </a:buClr>
              <a:buSzPct val="120000"/>
              <a:buFont typeface="Wingdings" pitchFamily="2" charset="2"/>
              <a:buChar char="§"/>
            </a:pPr>
            <a: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Forbade Americans to travel on vessels of nations at war [in contrast to WW I].</a:t>
            </a:r>
          </a:p>
          <a:p>
            <a:pPr marL="914400" lvl="1" indent="-288925">
              <a:spcBef>
                <a:spcPct val="50000"/>
              </a:spcBef>
              <a:buClr>
                <a:srgbClr val="002060"/>
              </a:buClr>
              <a:buSzPct val="120000"/>
              <a:buFont typeface="Wingdings" pitchFamily="2" charset="2"/>
              <a:buChar char="§"/>
            </a:pPr>
            <a: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Non-military goods must be purchased on a </a:t>
            </a:r>
            <a:r>
              <a:rPr lang="ja-JP" altLang="en-US" sz="21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“</a:t>
            </a:r>
            <a:r>
              <a:rPr lang="en-US" altLang="ja-JP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cash-and-carry</a:t>
            </a:r>
            <a:r>
              <a:rPr lang="ja-JP" altLang="en-US" sz="21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”</a:t>
            </a:r>
            <a:r>
              <a:rPr lang="en-US" altLang="ja-JP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 basis  pay when goods are picked up.</a:t>
            </a:r>
          </a:p>
          <a:p>
            <a:pPr marL="914400" lvl="1" indent="-288925">
              <a:spcBef>
                <a:spcPct val="50000"/>
              </a:spcBef>
              <a:buClr>
                <a:srgbClr val="002060"/>
              </a:buClr>
              <a:buSzPct val="120000"/>
              <a:buFont typeface="Wingdings" pitchFamily="2" charset="2"/>
              <a:buChar char="§"/>
            </a:pPr>
            <a: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Banned involvement in the Spanish Civil War.</a:t>
            </a:r>
          </a:p>
          <a:p>
            <a:pPr marL="347663" indent="-347663">
              <a:spcBef>
                <a:spcPct val="50000"/>
              </a:spcBef>
              <a:buClr>
                <a:srgbClr val="C00000"/>
              </a:buClr>
              <a:buSzPct val="100000"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-This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limited the options of the President in a crisis.</a:t>
            </a:r>
          </a:p>
          <a:p>
            <a:pPr marL="347663" indent="-347663">
              <a:spcBef>
                <a:spcPct val="50000"/>
              </a:spcBef>
              <a:buClr>
                <a:srgbClr val="C00000"/>
              </a:buClr>
              <a:buSzPct val="100000"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-America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in the 1930s declined to build up its forces!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001000" cy="914400"/>
          </a:xfrm>
        </p:spPr>
        <p:txBody>
          <a:bodyPr/>
          <a:lstStyle/>
          <a:p>
            <a:pPr eaLnBrk="1" hangingPunct="1"/>
            <a: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  <a:ea typeface="ＭＳ Ｐゴシック" pitchFamily="34" charset="-128"/>
              </a:rPr>
              <a:t>US Neutrality</a:t>
            </a:r>
          </a:p>
        </p:txBody>
      </p:sp>
      <p:pic>
        <p:nvPicPr>
          <p:cNvPr id="32770" name="Picture 5" descr="Isolationism"/>
          <p:cNvPicPr>
            <a:picLocks noChangeAspect="1" noChangeArrowheads="1"/>
          </p:cNvPicPr>
          <p:nvPr/>
        </p:nvPicPr>
        <p:blipFill>
          <a:blip r:embed="rId2" cstate="print">
            <a:lum bright="-8000" contrast="28000"/>
          </a:blip>
          <a:srcRect/>
          <a:stretch>
            <a:fillRect/>
          </a:stretch>
        </p:blipFill>
        <p:spPr bwMode="auto">
          <a:xfrm>
            <a:off x="2030413" y="1371600"/>
            <a:ext cx="4675187" cy="4953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001000" cy="914400"/>
          </a:xfrm>
        </p:spPr>
        <p:txBody>
          <a:bodyPr/>
          <a:lstStyle/>
          <a:p>
            <a:pPr eaLnBrk="1" hangingPunct="1"/>
            <a: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  <a:ea typeface="ＭＳ Ｐゴシック" pitchFamily="34" charset="-128"/>
              </a:rPr>
              <a:t>Panay Incident (1937)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81000" y="1295400"/>
            <a:ext cx="76962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7663" indent="-347663">
              <a:spcBef>
                <a:spcPct val="50000"/>
              </a:spcBef>
              <a:buClr>
                <a:srgbClr val="C00000"/>
              </a:buClr>
              <a:buSzPct val="110000"/>
            </a:pPr>
            <a:r>
              <a:rPr lang="en-US" sz="2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-December </a:t>
            </a:r>
            <a: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12, 1937.</a:t>
            </a:r>
          </a:p>
          <a:p>
            <a:pPr marL="347663" indent="-347663">
              <a:spcBef>
                <a:spcPct val="50000"/>
              </a:spcBef>
              <a:buClr>
                <a:srgbClr val="C00000"/>
              </a:buClr>
              <a:buSzPct val="110000"/>
            </a:pPr>
            <a:r>
              <a:rPr lang="en-US" sz="2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-Japan </a:t>
            </a:r>
            <a: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bombed </a:t>
            </a:r>
            <a:r>
              <a:rPr lang="en-US" sz="21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USS </a:t>
            </a:r>
            <a:br>
              <a:rPr lang="en-US" sz="21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</a:br>
            <a:r>
              <a:rPr lang="en-US" sz="21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Panay</a:t>
            </a:r>
            <a: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 gunboat &amp; three</a:t>
            </a:r>
            <a:b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</a:br>
            <a: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Standard Oil tankers on</a:t>
            </a:r>
            <a:b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</a:br>
            <a: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the Yangtze River.</a:t>
            </a:r>
          </a:p>
          <a:p>
            <a:pPr marL="347663" indent="-347663">
              <a:spcBef>
                <a:spcPct val="50000"/>
              </a:spcBef>
              <a:buClr>
                <a:srgbClr val="C00000"/>
              </a:buClr>
              <a:buSzPct val="110000"/>
            </a:pPr>
            <a:r>
              <a:rPr lang="en-US" sz="2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-The </a:t>
            </a:r>
            <a: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river was an </a:t>
            </a:r>
            <a:b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</a:br>
            <a: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international waterway.</a:t>
            </a:r>
          </a:p>
          <a:p>
            <a:pPr marL="347663" indent="-347663">
              <a:spcBef>
                <a:spcPct val="50000"/>
              </a:spcBef>
              <a:buClr>
                <a:srgbClr val="C00000"/>
              </a:buClr>
              <a:buSzPct val="110000"/>
            </a:pPr>
            <a:r>
              <a:rPr lang="en-US" sz="2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-Japan </a:t>
            </a:r>
            <a: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was testing US resolve!</a:t>
            </a:r>
          </a:p>
          <a:p>
            <a:pPr marL="347663" indent="-347663">
              <a:spcBef>
                <a:spcPct val="50000"/>
              </a:spcBef>
              <a:buClr>
                <a:srgbClr val="C00000"/>
              </a:buClr>
              <a:buSzPct val="110000"/>
            </a:pPr>
            <a:r>
              <a:rPr lang="en-US" sz="2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-Japan </a:t>
            </a:r>
            <a: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apologized, paid US an indemnity, and promised no further attacks.</a:t>
            </a:r>
          </a:p>
          <a:p>
            <a:pPr marL="347663" indent="-347663">
              <a:spcBef>
                <a:spcPct val="50000"/>
              </a:spcBef>
              <a:buClr>
                <a:srgbClr val="C00000"/>
              </a:buClr>
              <a:buSzPct val="110000"/>
            </a:pPr>
            <a:r>
              <a:rPr lang="en-US" sz="2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-Most </a:t>
            </a:r>
            <a: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Americans were satisfied with the apology.</a:t>
            </a:r>
          </a:p>
          <a:p>
            <a:pPr marL="347663" indent="-347663">
              <a:spcBef>
                <a:spcPct val="50000"/>
              </a:spcBef>
              <a:buClr>
                <a:srgbClr val="C00000"/>
              </a:buClr>
              <a:buSzPct val="110000"/>
            </a:pPr>
            <a:r>
              <a:rPr lang="en-US" sz="21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-Results</a:t>
            </a:r>
            <a:r>
              <a:rPr lang="en-US" sz="2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 Japanese interpreted US tone as a license for </a:t>
            </a:r>
            <a:b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</a:br>
            <a: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                 further aggression against US interests.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print">
            <a:lum bright="-2000" contrast="12000"/>
          </a:blip>
          <a:srcRect l="1587" t="2689" r="11111"/>
          <a:stretch>
            <a:fillRect/>
          </a:stretch>
        </p:blipFill>
        <p:spPr bwMode="auto">
          <a:xfrm>
            <a:off x="4191000" y="1295400"/>
            <a:ext cx="3962400" cy="26082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001000" cy="914400"/>
          </a:xfrm>
        </p:spPr>
        <p:txBody>
          <a:bodyPr/>
          <a:lstStyle/>
          <a:p>
            <a:pPr eaLnBrk="1" hangingPunct="1"/>
            <a: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  <a:ea typeface="ＭＳ Ｐゴシック" pitchFamily="34" charset="-128"/>
              </a:rPr>
              <a:t>Fascist Aggression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57200" y="1214438"/>
            <a:ext cx="76962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7663" indent="-347663">
              <a:spcBef>
                <a:spcPct val="50000"/>
              </a:spcBef>
              <a:buClr>
                <a:srgbClr val="C00000"/>
              </a:buClr>
              <a:buSzPct val="110000"/>
            </a:pPr>
            <a:r>
              <a:rPr lang="en-US" sz="2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-1935</a:t>
            </a:r>
            <a: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  Hitler denounced the Versailles Treaty &amp;</a:t>
            </a:r>
            <a:b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the League of Nations [re-arming!]</a:t>
            </a:r>
            <a:b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</a:t>
            </a:r>
            <a: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Mussolini attacks Ethiopia.</a:t>
            </a:r>
          </a:p>
          <a:p>
            <a:pPr marL="347663" indent="-347663">
              <a:spcBef>
                <a:spcPct val="50000"/>
              </a:spcBef>
              <a:buClr>
                <a:srgbClr val="C00000"/>
              </a:buClr>
              <a:buSzPct val="110000"/>
            </a:pPr>
            <a:r>
              <a:rPr lang="en-US" sz="2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-1936</a:t>
            </a:r>
            <a: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:  German troops sent into the Rhineland.</a:t>
            </a:r>
            <a:b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</a:br>
            <a: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           Fascist forces sent to fight with Franco in Spain.</a:t>
            </a:r>
          </a:p>
          <a:p>
            <a:pPr marL="347663" indent="-347663">
              <a:spcBef>
                <a:spcPct val="50000"/>
              </a:spcBef>
              <a:buClr>
                <a:srgbClr val="C00000"/>
              </a:buClr>
              <a:buSzPct val="110000"/>
            </a:pPr>
            <a:r>
              <a:rPr lang="en-US" sz="2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-1938</a:t>
            </a:r>
            <a: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:  Austrian </a:t>
            </a:r>
            <a:r>
              <a:rPr lang="en-US" sz="21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Anschluss</a:t>
            </a:r>
            <a: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.</a:t>
            </a:r>
            <a:b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</a:br>
            <a: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           Rome-Berlin Tokyo Pact [AXIS]</a:t>
            </a:r>
            <a:b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</a:br>
            <a: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           Munich Agreement  APPEASEMENT!</a:t>
            </a:r>
          </a:p>
          <a:p>
            <a:pPr marL="347663" indent="-347663">
              <a:spcBef>
                <a:spcPct val="50000"/>
              </a:spcBef>
              <a:buClr>
                <a:srgbClr val="C00000"/>
              </a:buClr>
              <a:buSzPct val="110000"/>
            </a:pPr>
            <a:r>
              <a:rPr lang="en-US" sz="2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-1939</a:t>
            </a:r>
            <a: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:  German troops march into the rest of</a:t>
            </a:r>
            <a:b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</a:br>
            <a: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                 Czechoslovakia.</a:t>
            </a:r>
            <a:b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</a:br>
            <a: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           Hitler-Stalin Non-Aggression Pact.</a:t>
            </a:r>
          </a:p>
          <a:p>
            <a:pPr marL="347663" indent="-347663">
              <a:spcBef>
                <a:spcPct val="50000"/>
              </a:spcBef>
              <a:buClr>
                <a:srgbClr val="C00000"/>
              </a:buClr>
              <a:buSzPct val="110000"/>
            </a:pPr>
            <a:r>
              <a:rPr lang="en-US" sz="2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-September </a:t>
            </a:r>
            <a: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1, 1939:  German troops march into </a:t>
            </a:r>
            <a:b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</a:br>
            <a: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                                 Poland  </a:t>
            </a:r>
            <a:r>
              <a:rPr lang="en-US" sz="21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blitzkrieg</a:t>
            </a:r>
            <a: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  WW II </a:t>
            </a:r>
            <a:b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</a:br>
            <a:r>
              <a:rPr lang="en-US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                                 begins!!!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305800" cy="830263"/>
          </a:xfrm>
        </p:spPr>
        <p:txBody>
          <a:bodyPr/>
          <a:lstStyle/>
          <a:p>
            <a:pPr eaLnBrk="1" hangingPunct="1"/>
            <a: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  <a:ea typeface="ＭＳ Ｐゴシック" pitchFamily="34" charset="-128"/>
              </a:rPr>
              <a:t>1939 Neutrality Act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04800" y="1143000"/>
            <a:ext cx="7924800" cy="5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00000"/>
              </a:buClr>
              <a:buSzPct val="110000"/>
            </a:pPr>
            <a:r>
              <a:rPr lang="en-US" sz="2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-In 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response to Germany</a:t>
            </a:r>
            <a:r>
              <a:rPr lang="ja-JP" altLang="en-US" sz="23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’</a:t>
            </a:r>
            <a:r>
              <a:rPr lang="en-US" altLang="ja-JP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 invasion of Poland.</a:t>
            </a:r>
          </a:p>
          <a:p>
            <a:pPr marL="457200" indent="-457200">
              <a:spcBef>
                <a:spcPct val="50000"/>
              </a:spcBef>
              <a:buClr>
                <a:srgbClr val="C00000"/>
              </a:buClr>
              <a:buSzPct val="110000"/>
            </a:pPr>
            <a:r>
              <a:rPr lang="en-US" sz="2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-FDR 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persuades Congress in special session to allow the US to aid European democracies in a limited way:</a:t>
            </a:r>
          </a:p>
          <a:p>
            <a:pPr marL="1265238" lvl="3" indent="-350838">
              <a:spcBef>
                <a:spcPct val="50000"/>
              </a:spcBef>
              <a:buClr>
                <a:srgbClr val="002060"/>
              </a:buClr>
              <a:buSzPct val="120000"/>
              <a:buFont typeface="Wingdings" pitchFamily="2" charset="2"/>
              <a:buChar char="§"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The US could sell weapons to the  European democracies on a </a:t>
            </a:r>
            <a:r>
              <a:rPr lang="ja-JP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“</a:t>
            </a:r>
            <a:r>
              <a:rPr lang="en-US" altLang="ja-JP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cash-and-carry</a:t>
            </a:r>
            <a:r>
              <a:rPr lang="ja-JP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”</a:t>
            </a:r>
            <a:r>
              <a:rPr lang="en-US" altLang="ja-JP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 basis.</a:t>
            </a:r>
          </a:p>
          <a:p>
            <a:pPr marL="1265238" lvl="3" indent="-350838">
              <a:spcBef>
                <a:spcPct val="50000"/>
              </a:spcBef>
              <a:buClr>
                <a:srgbClr val="002060"/>
              </a:buClr>
              <a:buSzPct val="120000"/>
              <a:buFont typeface="Wingdings" pitchFamily="2" charset="2"/>
              <a:buChar char="§"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FDR was authorized to proclaim danger zones which US ships and citizens could not enter.</a:t>
            </a:r>
          </a:p>
          <a:p>
            <a:pPr marL="457200" indent="-457200">
              <a:spcBef>
                <a:spcPct val="50000"/>
              </a:spcBef>
              <a:buClr>
                <a:srgbClr val="C00000"/>
              </a:buClr>
              <a:buSzPct val="100000"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-Results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of the 1939 Neutrality Act:</a:t>
            </a:r>
          </a:p>
          <a:p>
            <a:pPr marL="1311275" lvl="2" indent="-396875">
              <a:spcBef>
                <a:spcPct val="50000"/>
              </a:spcBef>
              <a:buClr>
                <a:srgbClr val="002060"/>
              </a:buClr>
              <a:buSzPct val="120000"/>
              <a:buFont typeface="Wingdings" pitchFamily="2" charset="2"/>
              <a:buChar char="§"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Aggressors could not send ships to buy US munitions.</a:t>
            </a:r>
          </a:p>
          <a:p>
            <a:pPr marL="1311275" lvl="2" indent="-396875">
              <a:spcBef>
                <a:spcPct val="50000"/>
              </a:spcBef>
              <a:buClr>
                <a:srgbClr val="002060"/>
              </a:buClr>
              <a:buSzPct val="120000"/>
              <a:buFont typeface="Wingdings" pitchFamily="2" charset="2"/>
              <a:buChar char="§"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The US economy improved as European demands for war goods helped bring the country out of the </a:t>
            </a:r>
            <a:b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</a:b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1937-38 recession.</a:t>
            </a:r>
          </a:p>
          <a:p>
            <a:pPr marL="457200" indent="-457200">
              <a:spcBef>
                <a:spcPct val="50000"/>
              </a:spcBef>
              <a:buClr>
                <a:srgbClr val="C00000"/>
              </a:buClr>
              <a:buSzPct val="100000"/>
            </a:pPr>
            <a:r>
              <a:rPr lang="en-US" sz="2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-America 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becomes the </a:t>
            </a:r>
            <a:r>
              <a:rPr lang="ja-JP" altLang="en-US" sz="23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“</a:t>
            </a:r>
            <a:r>
              <a:rPr lang="en-US" altLang="ja-JP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Arsenal of Democracy.</a:t>
            </a:r>
            <a:r>
              <a:rPr lang="ja-JP" altLang="en-US" sz="23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”</a:t>
            </a:r>
            <a:endParaRPr lang="en-US" sz="23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8938"/>
            <a:ext cx="7848600" cy="830262"/>
          </a:xfrm>
        </p:spPr>
        <p:txBody>
          <a:bodyPr/>
          <a:lstStyle/>
          <a:p>
            <a:pPr eaLnBrk="1" hangingPunct="1"/>
            <a: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  <a:ea typeface="ＭＳ Ｐゴシック" pitchFamily="34" charset="-128"/>
              </a:rPr>
              <a:t>Foreign Policy Tensions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38200" y="1981200"/>
            <a:ext cx="2286000" cy="11430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34" charset="-128"/>
              </a:rPr>
              <a:t>Interventionism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257800" y="1981200"/>
            <a:ext cx="2286000" cy="1143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34" charset="-128"/>
              </a:rPr>
              <a:t>Disarmament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3124200" y="2438400"/>
            <a:ext cx="457200" cy="3048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ight Arrow 14"/>
          <p:cNvSpPr/>
          <p:nvPr/>
        </p:nvSpPr>
        <p:spPr>
          <a:xfrm flipH="1">
            <a:off x="4800600" y="2438400"/>
            <a:ext cx="457200" cy="304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loud 15"/>
          <p:cNvSpPr/>
          <p:nvPr/>
        </p:nvSpPr>
        <p:spPr>
          <a:xfrm rot="420733">
            <a:off x="3660775" y="2119313"/>
            <a:ext cx="1082675" cy="1143000"/>
          </a:xfrm>
          <a:prstGeom prst="cloud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7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38200" y="3657600"/>
            <a:ext cx="2743200" cy="1616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>
              <a:buClr>
                <a:srgbClr val="C00000"/>
              </a:buClr>
              <a:buSzPct val="130000"/>
              <a:buFont typeface="Arial" pitchFamily="34" charset="0"/>
              <a:buChar char="•"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Collective security</a:t>
            </a:r>
            <a:b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28600" indent="-228600">
              <a:buClr>
                <a:srgbClr val="C00000"/>
              </a:buClr>
              <a:buSzPct val="130000"/>
              <a:buFont typeface="Arial" pitchFamily="34" charset="0"/>
              <a:buChar char="•"/>
            </a:pPr>
            <a:r>
              <a:rPr lang="ja-JP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</a:t>
            </a:r>
            <a:r>
              <a:rPr lang="en-US" altLang="ja-JP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Wilsonianism</a:t>
            </a:r>
            <a:r>
              <a:rPr lang="ja-JP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”</a:t>
            </a:r>
            <a:r>
              <a:rPr lang="en-US" altLang="ja-JP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altLang="ja-JP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altLang="ja-JP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28600" indent="-228600">
              <a:buClr>
                <a:srgbClr val="C00000"/>
              </a:buClr>
              <a:buSzPct val="130000"/>
              <a:buFont typeface="Arial" pitchFamily="34" charset="0"/>
              <a:buChar char="•"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Business interests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05400" y="3641725"/>
            <a:ext cx="2971800" cy="2530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>
              <a:buClr>
                <a:srgbClr val="00B050"/>
              </a:buClr>
              <a:buSzPct val="130000"/>
              <a:buFont typeface="Arial" pitchFamily="34" charset="0"/>
              <a:buChar char="•"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Isolationism</a:t>
            </a:r>
            <a:b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28600" indent="-228600">
              <a:buClr>
                <a:srgbClr val="00B050"/>
              </a:buClr>
              <a:buSzPct val="130000"/>
              <a:buFont typeface="Arial" pitchFamily="34" charset="0"/>
              <a:buChar char="•"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Nativists</a:t>
            </a:r>
            <a:b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28600" indent="-228600">
              <a:buClr>
                <a:srgbClr val="00B050"/>
              </a:buClr>
              <a:buSzPct val="130000"/>
              <a:buFont typeface="Arial" pitchFamily="34" charset="0"/>
              <a:buChar char="•"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Anti-War movement</a:t>
            </a:r>
            <a:b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28600" indent="-228600">
              <a:buClr>
                <a:srgbClr val="00B050"/>
              </a:buClr>
              <a:buSzPct val="130000"/>
              <a:buFont typeface="Arial" pitchFamily="34" charset="0"/>
              <a:buChar char="•"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Conservative Republicans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92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92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192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92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001000" cy="914400"/>
          </a:xfrm>
        </p:spPr>
        <p:txBody>
          <a:bodyPr/>
          <a:lstStyle/>
          <a:p>
            <a:pPr eaLnBrk="1" hangingPunct="1"/>
            <a:r>
              <a:rPr lang="ja-JP" alt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  <a:ea typeface="ＭＳ Ｐゴシック" pitchFamily="34" charset="-128"/>
              </a:rPr>
              <a:t>“</a:t>
            </a:r>
            <a:r>
              <a:rPr lang="en-US" altLang="ja-JP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  <a:ea typeface="ＭＳ Ｐゴシック" pitchFamily="34" charset="-128"/>
              </a:rPr>
              <a:t>America First</a:t>
            </a:r>
            <a:r>
              <a:rPr lang="ja-JP" alt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  <a:ea typeface="ＭＳ Ｐゴシック" pitchFamily="34" charset="-128"/>
              </a:rPr>
              <a:t>”</a:t>
            </a:r>
            <a:r>
              <a:rPr lang="en-US" altLang="ja-JP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  <a:ea typeface="ＭＳ Ｐゴシック" pitchFamily="34" charset="-128"/>
              </a:rPr>
              <a:t> Committee</a:t>
            </a:r>
            <a:endParaRPr lang="en-US" sz="4800" smtClean="0">
              <a:effectLst>
                <a:outerShdw blurRad="38100" dist="38100" dir="2700000" algn="tl">
                  <a:srgbClr val="C0C0C0"/>
                </a:outerShdw>
              </a:effectLst>
              <a:latin typeface="Abadi MT Condensed Extra Bold" pitchFamily="9" charset="0"/>
              <a:ea typeface="ＭＳ Ｐゴシック" pitchFamily="34" charset="-128"/>
            </a:endParaRPr>
          </a:p>
        </p:txBody>
      </p:sp>
      <p:pic>
        <p:nvPicPr>
          <p:cNvPr id="37890" name="Picture 4" descr="AmericanFirst2"/>
          <p:cNvPicPr>
            <a:picLocks noChangeAspect="1" noChangeArrowheads="1"/>
          </p:cNvPicPr>
          <p:nvPr/>
        </p:nvPicPr>
        <p:blipFill>
          <a:blip r:embed="rId2" cstate="print">
            <a:lum bright="18000" contrast="6000"/>
          </a:blip>
          <a:srcRect/>
          <a:stretch>
            <a:fillRect/>
          </a:stretch>
        </p:blipFill>
        <p:spPr bwMode="auto">
          <a:xfrm>
            <a:off x="5105400" y="1752600"/>
            <a:ext cx="1725613" cy="17526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7891" name="Picture 5" descr="Lindbergh4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</a:blip>
          <a:srcRect l="5882" t="4950" r="4411" b="4297"/>
          <a:stretch>
            <a:fillRect/>
          </a:stretch>
        </p:blipFill>
        <p:spPr bwMode="auto">
          <a:xfrm>
            <a:off x="762000" y="1868488"/>
            <a:ext cx="3505200" cy="31607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7892" name="Picture 7" descr="AmericanFirst1"/>
          <p:cNvPicPr>
            <a:picLocks noChangeAspect="1" noChangeArrowheads="1"/>
          </p:cNvPicPr>
          <p:nvPr/>
        </p:nvPicPr>
        <p:blipFill>
          <a:blip r:embed="rId4" cstate="print">
            <a:lum bright="12000" contrast="12000"/>
          </a:blip>
          <a:srcRect/>
          <a:stretch>
            <a:fillRect/>
          </a:stretch>
        </p:blipFill>
        <p:spPr bwMode="auto">
          <a:xfrm>
            <a:off x="5943600" y="4038600"/>
            <a:ext cx="1838325" cy="1905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62000" y="51816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29783" dir="1514402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Charles Lindbergh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914400"/>
          </a:xfrm>
        </p:spPr>
        <p:txBody>
          <a:bodyPr/>
          <a:lstStyle/>
          <a:p>
            <a:pPr eaLnBrk="1" hangingPunct="1"/>
            <a:r>
              <a:rPr lang="ja-JP" altLang="en-US" sz="4800" smtClean="0">
                <a:effectLst/>
                <a:latin typeface="Abadi MT Condensed Extra Bold" pitchFamily="9" charset="0"/>
                <a:ea typeface="ＭＳ Ｐゴシック" pitchFamily="34" charset="-128"/>
              </a:rPr>
              <a:t>“</a:t>
            </a:r>
            <a:r>
              <a:rPr lang="en-US" altLang="ja-JP" sz="4800" smtClean="0">
                <a:effectLst/>
                <a:latin typeface="Abadi MT Condensed Extra Bold" pitchFamily="9" charset="0"/>
                <a:ea typeface="ＭＳ Ｐゴシック" pitchFamily="34" charset="-128"/>
              </a:rPr>
              <a:t>Lend-Lease</a:t>
            </a:r>
            <a:r>
              <a:rPr lang="ja-JP" altLang="en-US" sz="4800" smtClean="0">
                <a:effectLst/>
                <a:latin typeface="Abadi MT Condensed Extra Bold" pitchFamily="9" charset="0"/>
                <a:ea typeface="ＭＳ Ｐゴシック" pitchFamily="34" charset="-128"/>
              </a:rPr>
              <a:t>”</a:t>
            </a:r>
            <a:r>
              <a:rPr lang="en-US" altLang="ja-JP" sz="4800" smtClean="0">
                <a:effectLst/>
                <a:latin typeface="Abadi MT Condensed Extra Bold" pitchFamily="9" charset="0"/>
                <a:ea typeface="ＭＳ Ｐゴシック" pitchFamily="34" charset="-128"/>
              </a:rPr>
              <a:t> Act (1941)</a:t>
            </a:r>
            <a:endParaRPr lang="en-US" sz="4800" smtClean="0">
              <a:effectLst/>
              <a:latin typeface="Abadi MT Condensed Extra Bold" pitchFamily="9" charset="0"/>
              <a:ea typeface="ＭＳ Ｐゴシック" pitchFamily="34" charset="-128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05000" y="1295400"/>
            <a:ext cx="4800600" cy="22463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Great Britain.........................$31 billion</a:t>
            </a:r>
            <a:b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Soviet Union...........................$11 billion</a:t>
            </a:r>
            <a:b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France......................................$ 3 billion</a:t>
            </a:r>
            <a:b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China.......................................$1.5 billion</a:t>
            </a:r>
            <a:b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Other European.................$500 million</a:t>
            </a:r>
            <a:b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South America...................$400 million</a:t>
            </a:r>
            <a:b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amount totaled: </a:t>
            </a:r>
            <a:r>
              <a:rPr lang="en-US" sz="2000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$48,601,365,000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8915" name="Picture 5" descr="chart-Lend-Lease-Newsweek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1447800" y="3810000"/>
            <a:ext cx="5638800" cy="259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5" descr="map-Pearl harbor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 r="3488"/>
          <a:stretch>
            <a:fillRect/>
          </a:stretch>
        </p:blipFill>
        <p:spPr bwMode="auto">
          <a:xfrm>
            <a:off x="1219200" y="990600"/>
            <a:ext cx="6324600" cy="55149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304800" y="152400"/>
            <a:ext cx="800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100" dir="2700000" algn="tl" rotWithShape="0">
                    <a:srgbClr val="000000">
                      <a:alpha val="39999"/>
                    </a:srgb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lnSpc>
                <a:spcPct val="95000"/>
              </a:lnSpc>
            </a:pPr>
            <a:r>
              <a:rPr lang="en-US" sz="4800">
                <a:solidFill>
                  <a:srgbClr val="5656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</a:rPr>
              <a:t>Pearl Harbor</a:t>
            </a:r>
          </a:p>
        </p:txBody>
      </p:sp>
    </p:spTree>
  </p:cSld>
  <p:clrMapOvr>
    <a:masterClrMapping/>
  </p:clrMapOvr>
  <p:transition advClick="0" advTm="5000">
    <p:sndAc>
      <p:stSnd>
        <p:snd r:embed="rId2" name="CBSPearl[1]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 descr="Admiral Yamamoto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2514600" y="1219200"/>
            <a:ext cx="3848100" cy="51816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304800" y="762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100" dir="2700000" algn="tl" rotWithShape="0">
                    <a:srgbClr val="000000">
                      <a:alpha val="39999"/>
                    </a:srgb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lnSpc>
                <a:spcPct val="95000"/>
              </a:lnSpc>
            </a:pPr>
            <a:r>
              <a:rPr lang="en-US" sz="4800">
                <a:solidFill>
                  <a:srgbClr val="5656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</a:rPr>
              <a:t>Admiral Isoroku Yamamoto</a:t>
            </a:r>
            <a:r>
              <a:rPr lang="en-US" sz="5400">
                <a:solidFill>
                  <a:srgbClr val="5656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</a:rPr>
              <a:t> 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 descr="Pearl harbor from a Jap plane"/>
          <p:cNvPicPr>
            <a:picLocks noChangeAspect="1" noChangeArrowheads="1"/>
          </p:cNvPicPr>
          <p:nvPr/>
        </p:nvPicPr>
        <p:blipFill>
          <a:blip r:embed="rId2" cstate="print">
            <a:lum bright="12000" contrast="6000"/>
          </a:blip>
          <a:srcRect/>
          <a:stretch>
            <a:fillRect/>
          </a:stretch>
        </p:blipFill>
        <p:spPr bwMode="auto">
          <a:xfrm>
            <a:off x="838200" y="1752600"/>
            <a:ext cx="6781800" cy="47736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76200"/>
            <a:ext cx="8001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100" dir="2700000" algn="tl" rotWithShape="0">
                    <a:srgbClr val="000000">
                      <a:alpha val="39999"/>
                    </a:srgb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lnSpc>
                <a:spcPct val="95000"/>
              </a:lnSpc>
            </a:pPr>
            <a:r>
              <a:rPr lang="en-US" sz="4800">
                <a:solidFill>
                  <a:srgbClr val="5656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</a:rPr>
              <a:t>Pearl Harbor from the Cockpit of a Japanese Plane</a:t>
            </a: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 descr="Pearl Harbor-color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762000" y="1219200"/>
            <a:ext cx="6858000" cy="4572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1219200" y="6019800"/>
            <a:ext cx="61722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date which will live in infamy!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1524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100" dir="2700000" algn="tl" rotWithShape="0">
                    <a:srgbClr val="000000">
                      <a:alpha val="39999"/>
                    </a:srgb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lnSpc>
                <a:spcPct val="95000"/>
              </a:lnSpc>
            </a:pPr>
            <a:r>
              <a:rPr lang="en-US" sz="5400">
                <a:solidFill>
                  <a:srgbClr val="5656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</a:rPr>
              <a:t>Pearl Harbor – Dec. 7, 1941</a:t>
            </a:r>
          </a:p>
        </p:txBody>
      </p:sp>
    </p:spTree>
  </p:cSld>
  <p:clrMapOvr>
    <a:masterClrMapping/>
  </p:clrMapOvr>
  <p:transition advClick="0" advTm="15000">
    <p:sndAc>
      <p:stSnd>
        <p:snd r:embed="rId2" name="infamy_radio_address[1]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 descr="fdr_signing_declaration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3854" t="3076" r="1726" b="1538"/>
          <a:stretch>
            <a:fillRect/>
          </a:stretch>
        </p:blipFill>
        <p:spPr bwMode="auto">
          <a:xfrm>
            <a:off x="2286000" y="1371600"/>
            <a:ext cx="3962400" cy="50133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524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100" dir="2700000" algn="tl" rotWithShape="0">
                    <a:srgbClr val="000000">
                      <a:alpha val="39999"/>
                    </a:srgb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lnSpc>
                <a:spcPct val="95000"/>
              </a:lnSpc>
            </a:pPr>
            <a:r>
              <a:rPr lang="en-US" sz="4800">
                <a:solidFill>
                  <a:srgbClr val="5656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</a:rPr>
              <a:t>FDR Signs the War Declaration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 descr="USS Arizona Memorial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609600" y="1143000"/>
            <a:ext cx="7239000" cy="47767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1828800" y="6096000"/>
            <a:ext cx="48006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2,887 Americans Dead!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762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100" dir="2700000" algn="tl" rotWithShape="0">
                    <a:srgbClr val="000000">
                      <a:alpha val="39999"/>
                    </a:srgb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lnSpc>
                <a:spcPct val="95000"/>
              </a:lnSpc>
            </a:pPr>
            <a:r>
              <a:rPr lang="en-US" sz="5400">
                <a:solidFill>
                  <a:srgbClr val="5656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</a:rPr>
              <a:t>Pearl Harbor Memorial</a:t>
            </a: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Map-WW2-Pacific Theater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914400" y="1066800"/>
            <a:ext cx="6656388" cy="54641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304800" y="152400"/>
            <a:ext cx="800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100" dir="2700000" algn="tl" rotWithShape="0">
                    <a:srgbClr val="000000">
                      <a:alpha val="39999"/>
                    </a:srgb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lnSpc>
                <a:spcPct val="95000"/>
              </a:lnSpc>
            </a:pPr>
            <a:r>
              <a:rPr lang="en-US" sz="4800">
                <a:solidFill>
                  <a:srgbClr val="5656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</a:rPr>
              <a:t>Pacific Theater of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1" name="Picture 7" descr="WW2poster-Buy War Bonds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609600" y="1776413"/>
            <a:ext cx="3294063" cy="41671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2472" name="Picture 8" descr="WW2poster-United We Are Strong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4495800" y="1524000"/>
            <a:ext cx="3376613" cy="47625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2286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100" dir="2700000" algn="tl" rotWithShape="0">
                    <a:srgbClr val="000000">
                      <a:alpha val="39999"/>
                    </a:srgb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lnSpc>
                <a:spcPct val="95000"/>
              </a:lnSpc>
            </a:pPr>
            <a:r>
              <a:rPr lang="en-US" sz="5400">
                <a:solidFill>
                  <a:srgbClr val="5656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</a:rPr>
              <a:t>Paying for the War</a:t>
            </a:r>
          </a:p>
        </p:txBody>
      </p:sp>
    </p:spTree>
  </p:cSld>
  <p:clrMapOvr>
    <a:masterClrMapping/>
  </p:clrMapOvr>
  <p:transition advClick="0" advTm="12000">
    <p:sndAc>
      <p:stSnd>
        <p:snd r:embed="rId2" name="Bonds Today-Kay Key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3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8938"/>
            <a:ext cx="7848600" cy="830262"/>
          </a:xfrm>
        </p:spPr>
        <p:txBody>
          <a:bodyPr/>
          <a:lstStyle/>
          <a:p>
            <a:pPr eaLnBrk="1" hangingPunct="1"/>
            <a: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  <a:ea typeface="ＭＳ Ｐゴシック" pitchFamily="34" charset="-128"/>
              </a:rPr>
              <a:t>American Isolationism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85800" y="1600200"/>
            <a:ext cx="3733800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47663" indent="-3476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00000"/>
              </a:buClr>
              <a:buSzPct val="110000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-</a:t>
            </a:r>
            <a:r>
              <a:rPr lang="en-US" sz="2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Isolationists </a:t>
            </a:r>
            <a:r>
              <a:rPr lang="en-US" sz="2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like Senator Lodge, refused to allow the US to sign the Versailles Treaty.</a:t>
            </a:r>
            <a:br>
              <a:rPr lang="en-US" sz="2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2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/>
            </a:r>
            <a:br>
              <a:rPr lang="en-US" sz="2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endParaRPr lang="en-US" sz="2200" dirty="0" smtClean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eaLnBrk="1" hangingPunct="1">
              <a:spcBef>
                <a:spcPct val="50000"/>
              </a:spcBef>
              <a:buClr>
                <a:srgbClr val="C00000"/>
              </a:buClr>
              <a:buSzPct val="110000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-</a:t>
            </a:r>
            <a:r>
              <a:rPr lang="en-US" sz="2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July</a:t>
            </a:r>
            <a:r>
              <a:rPr lang="en-US" sz="2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, 1921 </a:t>
            </a:r>
            <a:r>
              <a:rPr lang="en-US" sz="2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sym typeface="Wingdings" charset="0"/>
              </a:rPr>
              <a:t> Congress passed a resolution declaring </a:t>
            </a:r>
            <a:r>
              <a:rPr lang="en-US" sz="2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sym typeface="Wingdings" charset="0"/>
              </a:rPr>
              <a:t>war </a:t>
            </a:r>
            <a:r>
              <a:rPr lang="en-US" sz="2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sym typeface="Wingdings" charset="0"/>
              </a:rPr>
              <a:t>officially over!</a:t>
            </a:r>
            <a:endParaRPr lang="en-US" sz="2200" dirty="0" smtClean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828800"/>
            <a:ext cx="2381250" cy="28956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953000" y="4953000"/>
            <a:ext cx="2667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Sen. Henry Cabot Lodge, Sr. [R-MA]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11" name="Picture 7" descr="poster-Victory Bonds-Canada"/>
          <p:cNvPicPr>
            <a:picLocks noChangeAspect="1" noChangeArrowheads="1"/>
          </p:cNvPicPr>
          <p:nvPr/>
        </p:nvPicPr>
        <p:blipFill>
          <a:blip r:embed="rId2" cstate="print"/>
          <a:srcRect l="2332" t="2777" r="4404" b="2777"/>
          <a:stretch>
            <a:fillRect/>
          </a:stretch>
        </p:blipFill>
        <p:spPr bwMode="auto">
          <a:xfrm>
            <a:off x="381000" y="1447800"/>
            <a:ext cx="3227388" cy="48768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26309" name="Picture 5" descr="200 dollar actual US war bond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3962400" y="2335213"/>
            <a:ext cx="4191000" cy="22987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2286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100" dir="2700000" algn="tl" rotWithShape="0">
                    <a:srgbClr val="000000">
                      <a:alpha val="39999"/>
                    </a:srgb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lnSpc>
                <a:spcPct val="95000"/>
              </a:lnSpc>
            </a:pPr>
            <a:r>
              <a:rPr lang="en-US" sz="5400">
                <a:solidFill>
                  <a:srgbClr val="5656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</a:rPr>
              <a:t>Paying for the War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305800" cy="1219200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  <a:ea typeface="ＭＳ Ｐゴシック" pitchFamily="34" charset="-128"/>
              </a:rPr>
              <a:t>Washington Disarmament Conference</a:t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  <a:ea typeface="ＭＳ Ｐゴシック" pitchFamily="34" charset="-128"/>
              </a:rPr>
            </a:b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  <a:ea typeface="ＭＳ Ｐゴシック" pitchFamily="34" charset="-128"/>
              </a:rPr>
              <a:t>(1921-1922)</a:t>
            </a:r>
          </a:p>
        </p:txBody>
      </p:sp>
      <p:pic>
        <p:nvPicPr>
          <p:cNvPr id="15362" name="Picture 6" descr="WashingtonNavalConference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1981200" y="1905000"/>
            <a:ext cx="4495800" cy="26828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81000" y="4876800"/>
            <a:ext cx="7772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7663" indent="-347663">
              <a:spcBef>
                <a:spcPct val="50000"/>
              </a:spcBef>
              <a:buClr>
                <a:srgbClr val="C00000"/>
              </a:buClr>
              <a:buSzPct val="110000"/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n-ea"/>
            </a:endParaRPr>
          </a:p>
          <a:p>
            <a:pPr marL="347663" indent="-347663">
              <a:spcBef>
                <a:spcPct val="50000"/>
              </a:spcBef>
              <a:buClr>
                <a:srgbClr val="C00000"/>
              </a:buClr>
              <a:buSzPct val="110000"/>
              <a:defRPr/>
            </a:pP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Goals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sym typeface="Wingdings" pitchFamily="2" charset="2"/>
              </a:rPr>
              <a:t> naval disarmament and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sym typeface="Wingdings" pitchFamily="2" charset="2"/>
              </a:rPr>
              <a:t>calming the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sym typeface="Wingdings" pitchFamily="2" charset="2"/>
              </a:rPr>
              <a:t>political situation in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sym typeface="Wingdings" pitchFamily="2" charset="2"/>
              </a:rPr>
              <a:t>the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sym typeface="Wingdings" pitchFamily="2" charset="2"/>
              </a:rPr>
              <a:t>Far East.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848600" cy="830263"/>
          </a:xfrm>
        </p:spPr>
        <p:txBody>
          <a:bodyPr/>
          <a:lstStyle/>
          <a:p>
            <a:pPr eaLnBrk="1" hangingPunct="1"/>
            <a: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  <a:ea typeface="ＭＳ Ｐゴシック" pitchFamily="34" charset="-128"/>
              </a:rPr>
              <a:t>Five-Power Treaty </a:t>
            </a:r>
            <a: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  <a:ea typeface="ＭＳ Ｐゴシック" pitchFamily="34" charset="-128"/>
              </a:rPr>
              <a:t>(1922)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38200" y="1295400"/>
            <a:ext cx="70104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7663" indent="-347663">
              <a:spcBef>
                <a:spcPct val="50000"/>
              </a:spcBef>
              <a:buClr>
                <a:srgbClr val="C00000"/>
              </a:buClr>
              <a:buSzPct val="110000"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battleship ratio was achieved through this ratio:</a:t>
            </a:r>
            <a:b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US          Britain          Japan          France          Italy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5                5                  3              1.67             1.67</a:t>
            </a:r>
          </a:p>
          <a:p>
            <a:pPr marL="347663" indent="-347663">
              <a:spcBef>
                <a:spcPct val="50000"/>
              </a:spcBef>
              <a:buClr>
                <a:srgbClr val="C00000"/>
              </a:buClr>
              <a:buSzPct val="110000"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-Japan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got a guarantee that the US and Britain would  stop fortifying their Far East territories [including the Philippines].</a:t>
            </a:r>
          </a:p>
          <a:p>
            <a:pPr marL="347663" indent="-347663">
              <a:spcBef>
                <a:spcPct val="50000"/>
              </a:spcBef>
              <a:buClr>
                <a:srgbClr val="C00000"/>
              </a:buClr>
              <a:buSzPct val="110000"/>
            </a:pPr>
            <a:r>
              <a:rPr lang="en-US" sz="20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-Loophole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 no restrictions on small warships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191000"/>
            <a:ext cx="5181600" cy="22669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12738"/>
            <a:ext cx="7848600" cy="677862"/>
          </a:xfrm>
        </p:spPr>
        <p:txBody>
          <a:bodyPr/>
          <a:lstStyle/>
          <a:p>
            <a:pPr eaLnBrk="1" hangingPunct="1"/>
            <a: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  <a:ea typeface="ＭＳ Ｐゴシック" pitchFamily="34" charset="-128"/>
              </a:rPr>
              <a:t>European Debts to the US</a:t>
            </a:r>
          </a:p>
        </p:txBody>
      </p:sp>
      <p:pic>
        <p:nvPicPr>
          <p:cNvPr id="17410" name="Picture 4" descr="map-Eur debts to US - 1914-1925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1447800" y="1449388"/>
            <a:ext cx="5562600" cy="47228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0338"/>
            <a:ext cx="8077200" cy="677862"/>
          </a:xfrm>
        </p:spPr>
        <p:txBody>
          <a:bodyPr/>
          <a:lstStyle/>
          <a:p>
            <a:pPr eaLnBrk="1" hangingPunct="1"/>
            <a: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  <a:ea typeface="ＭＳ Ｐゴシック" pitchFamily="34" charset="-128"/>
              </a:rPr>
              <a:t>Hyper-Inflation in Germany: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  <a:ea typeface="ＭＳ Ｐゴシック" pitchFamily="34" charset="-128"/>
              </a:rPr>
              <a:t> </a:t>
            </a: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  <a:ea typeface="ＭＳ Ｐゴシック" pitchFamily="34" charset="-128"/>
              </a:rPr>
              <a:t>1923</a:t>
            </a:r>
          </a:p>
        </p:txBody>
      </p:sp>
      <p:pic>
        <p:nvPicPr>
          <p:cNvPr id="18434" name="Picture 3" descr="chart-Value of German Currency-1914 to 1923"/>
          <p:cNvPicPr>
            <a:picLocks noChangeAspect="1" noChangeArrowheads="1"/>
          </p:cNvPicPr>
          <p:nvPr/>
        </p:nvPicPr>
        <p:blipFill>
          <a:blip r:embed="rId2" cstate="print">
            <a:lum bright="-2000" contrast="12000"/>
          </a:blip>
          <a:srcRect l="3279" t="4366" r="3279" b="8322"/>
          <a:stretch>
            <a:fillRect/>
          </a:stretch>
        </p:blipFill>
        <p:spPr bwMode="auto">
          <a:xfrm>
            <a:off x="304800" y="1152525"/>
            <a:ext cx="3810000" cy="26749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" name="Picture 4" descr="50MillionMark"/>
          <p:cNvPicPr>
            <a:picLocks noChangeAspect="1" noChangeArrowheads="1"/>
          </p:cNvPicPr>
          <p:nvPr/>
        </p:nvPicPr>
        <p:blipFill>
          <a:blip r:embed="rId3" cstate="print">
            <a:lum bright="-4000" contrast="14000"/>
          </a:blip>
          <a:srcRect l="4082" t="6131" r="4082" b="8046"/>
          <a:stretch>
            <a:fillRect/>
          </a:stretch>
        </p:blipFill>
        <p:spPr bwMode="auto">
          <a:xfrm>
            <a:off x="685800" y="4267200"/>
            <a:ext cx="3074988" cy="19129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" name="Picture 4" descr="burning marks for fuel"/>
          <p:cNvPicPr>
            <a:picLocks noChangeAspect="1" noChangeArrowheads="1"/>
          </p:cNvPicPr>
          <p:nvPr/>
        </p:nvPicPr>
        <p:blipFill>
          <a:blip r:embed="rId4" cstate="print">
            <a:lum contrast="2000"/>
          </a:blip>
          <a:srcRect/>
          <a:stretch>
            <a:fillRect/>
          </a:stretch>
        </p:blipFill>
        <p:spPr bwMode="auto">
          <a:xfrm>
            <a:off x="4876800" y="1219200"/>
            <a:ext cx="2732088" cy="37338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9" name="Picture 6" descr="germany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lum bright="-6000" contrast="14000"/>
          </a:blip>
          <a:srcRect l="4233" t="7339" r="2646" b="4587"/>
          <a:stretch>
            <a:fillRect/>
          </a:stretch>
        </p:blipFill>
        <p:spPr bwMode="auto">
          <a:xfrm>
            <a:off x="5410200" y="5334000"/>
            <a:ext cx="1981200" cy="10810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12738"/>
            <a:ext cx="7848600" cy="677862"/>
          </a:xfrm>
        </p:spPr>
        <p:txBody>
          <a:bodyPr/>
          <a:lstStyle/>
          <a:p>
            <a:pPr eaLnBrk="1" hangingPunct="1"/>
            <a: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  <a:ea typeface="ＭＳ Ｐゴシック" pitchFamily="34" charset="-128"/>
              </a:rPr>
              <a:t>Dawes Plan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  <a:ea typeface="ＭＳ Ｐゴシック" pitchFamily="34" charset="-128"/>
              </a:rPr>
              <a:t> </a:t>
            </a:r>
            <a: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  <a:ea typeface="ＭＳ Ｐゴシック" pitchFamily="34" charset="-128"/>
              </a:rPr>
              <a:t>(1924)</a:t>
            </a:r>
          </a:p>
        </p:txBody>
      </p:sp>
      <p:pic>
        <p:nvPicPr>
          <p:cNvPr id="19458" name="Picture 5" descr="chart-Dawes &amp; Young Plans"/>
          <p:cNvPicPr>
            <a:picLocks noChangeAspect="1" noChangeArrowheads="1"/>
          </p:cNvPicPr>
          <p:nvPr/>
        </p:nvPicPr>
        <p:blipFill>
          <a:blip r:embed="rId2" cstate="print">
            <a:lum bright="-10000" contrast="18000"/>
          </a:blip>
          <a:srcRect/>
          <a:stretch>
            <a:fillRect/>
          </a:stretch>
        </p:blipFill>
        <p:spPr bwMode="auto">
          <a:xfrm>
            <a:off x="990600" y="1371600"/>
            <a:ext cx="6507163" cy="48768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848600" cy="677863"/>
          </a:xfrm>
        </p:spPr>
        <p:txBody>
          <a:bodyPr/>
          <a:lstStyle/>
          <a:p>
            <a:pPr eaLnBrk="1" hangingPunct="1"/>
            <a: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  <a:ea typeface="ＭＳ Ｐゴシック" pitchFamily="34" charset="-128"/>
              </a:rPr>
              <a:t>Kellogg-Briand Pact </a:t>
            </a:r>
            <a: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itchFamily="9" charset="0"/>
                <a:ea typeface="ＭＳ Ｐゴシック" pitchFamily="34" charset="-128"/>
              </a:rPr>
              <a:t>(1928)</a:t>
            </a:r>
          </a:p>
        </p:txBody>
      </p:sp>
      <p:pic>
        <p:nvPicPr>
          <p:cNvPr id="23554" name="Picture 10" descr="Kellogg-Briand Pact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 t="1221"/>
          <a:stretch>
            <a:fillRect/>
          </a:stretch>
        </p:blipFill>
        <p:spPr bwMode="auto">
          <a:xfrm>
            <a:off x="2209800" y="1371600"/>
            <a:ext cx="4114800" cy="31226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62000" y="4724400"/>
            <a:ext cx="7391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7663" indent="-347663">
              <a:spcBef>
                <a:spcPct val="50000"/>
              </a:spcBef>
              <a:buClr>
                <a:srgbClr val="C00000"/>
              </a:buClr>
              <a:buSzPct val="110000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-15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nations dedicated to outlawing aggression and war as tools of foreign policy.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n-ea"/>
            </a:endParaRPr>
          </a:p>
          <a:p>
            <a:pPr marL="347663" indent="-347663">
              <a:spcBef>
                <a:spcPct val="50000"/>
              </a:spcBef>
              <a:buClr>
                <a:srgbClr val="C00000"/>
              </a:buClr>
              <a:buSzPct val="110000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-62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nations signed.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n-ea"/>
            </a:endParaRPr>
          </a:p>
          <a:p>
            <a:pPr marL="347663" indent="-347663">
              <a:spcBef>
                <a:spcPct val="50000"/>
              </a:spcBef>
              <a:buClr>
                <a:srgbClr val="C00000"/>
              </a:buClr>
              <a:buSzPct val="110000"/>
              <a:defRPr/>
            </a:pP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-Problems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sym typeface="Wingdings" pitchFamily="2" charset="2"/>
              </a:rPr>
              <a:t> no means of actual enforcement and gave </a:t>
            </a: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sym typeface="Wingdings" pitchFamily="2" charset="2"/>
              </a:rPr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sym typeface="Wingdings" pitchFamily="2" charset="2"/>
              </a:rPr>
              <a:t>                   Americans a false sense of security.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 Presidency">
  <a:themeElements>
    <a:clrScheme name="Flag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Fl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lag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ag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ag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ag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ag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 Presidency</Template>
  <TotalTime>1191</TotalTime>
  <Words>554</Words>
  <Application>Microsoft Office PowerPoint</Application>
  <PresentationFormat>On-screen Show (4:3)</PresentationFormat>
  <Paragraphs>98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ＭＳ Ｐゴシック</vt:lpstr>
      <vt:lpstr>Abadi MT Condensed Extra Bold</vt:lpstr>
      <vt:lpstr>Comic Sans MS</vt:lpstr>
      <vt:lpstr>Zymbols</vt:lpstr>
      <vt:lpstr>Wingdings</vt:lpstr>
      <vt:lpstr>Times New Roman</vt:lpstr>
      <vt:lpstr>The Presidency</vt:lpstr>
      <vt:lpstr>American Foreign Policy: 1920-1941</vt:lpstr>
      <vt:lpstr>Foreign Policy Tensions</vt:lpstr>
      <vt:lpstr>American Isolationism</vt:lpstr>
      <vt:lpstr>Washington Disarmament Conference (1921-1922)</vt:lpstr>
      <vt:lpstr>Five-Power Treaty (1922)</vt:lpstr>
      <vt:lpstr>European Debts to the US</vt:lpstr>
      <vt:lpstr>Hyper-Inflation in Germany: 1923</vt:lpstr>
      <vt:lpstr>Dawes Plan (1924)</vt:lpstr>
      <vt:lpstr>Kellogg-Briand Pact (1928)</vt:lpstr>
      <vt:lpstr>Japanese Attack Manchuria (1931)</vt:lpstr>
      <vt:lpstr>Hoover-Stimpson Doctrine (1932)</vt:lpstr>
      <vt:lpstr>FDR’s “Good Neighbor” Policy</vt:lpstr>
      <vt:lpstr>FDR Recognizes the Soviet Union  (late 1933)</vt:lpstr>
      <vt:lpstr>Nye Committee Hearings (1934-1936)</vt:lpstr>
      <vt:lpstr>Neutrality Acts: 1935, 1936, 1937</vt:lpstr>
      <vt:lpstr>US Neutrality</vt:lpstr>
      <vt:lpstr>Panay Incident (1937)</vt:lpstr>
      <vt:lpstr>Fascist Aggression</vt:lpstr>
      <vt:lpstr>1939 Neutrality Act</vt:lpstr>
      <vt:lpstr>“America First” Committee</vt:lpstr>
      <vt:lpstr>“Lend-Lease” Act (1941)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Horace Greeley HS     Chappaqua, 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Foreign Policy in the 1920s &amp; 1930s</dc:title>
  <dc:creator>Susan M. Pojer</dc:creator>
  <cp:lastModifiedBy>Jennifer L Sanders</cp:lastModifiedBy>
  <cp:revision>48</cp:revision>
  <dcterms:created xsi:type="dcterms:W3CDTF">2007-04-17T00:35:12Z</dcterms:created>
  <dcterms:modified xsi:type="dcterms:W3CDTF">2018-03-16T08:08:50Z</dcterms:modified>
</cp:coreProperties>
</file>