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14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>
      <p:cViewPr varScale="1">
        <p:scale>
          <a:sx n="71" d="100"/>
          <a:sy n="71" d="100"/>
        </p:scale>
        <p:origin x="-12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2E0A879-AA42-8743-8BBC-BB745EFD7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355C70-B290-9E44-B054-4B20ECBB22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AC0A-7777-7242-A77B-3E9E8CDC87F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DA3898-7B2D-534F-8A20-7B533049A5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9DB66A-233C-574A-B382-4271CF2816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3C15A-40AC-DC4B-B380-23FB8091E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92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salk+vaccine&amp;source=images&amp;cd=&amp;cad=rja&amp;docid=byjm__Npwmu51M&amp;tbnid=41x14yiBUGnvVM:&amp;ved=0CAUQjRw&amp;url=http://www.xtimeline.com/evt/view.aspx?id=18019&amp;ei=HUVGUYrAM4im9gSur4CYAg&amp;bvm=bv.43828540,d.dmg&amp;psig=AFQjCNHah1dI603c9dYWWP2-bWyrMLCh1A&amp;ust=13636461003467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CrYX9j3Tqz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sunbelt+1950s&amp;source=images&amp;cd=&amp;cad=rja&amp;docid=hDwyui3WwRlbSM&amp;tbnid=yp060YmtIclZKM:&amp;ved=0CAUQjRw&amp;url=http://lewishistoricalsociety.com/wiki2011/tiki-read_article.php?articleId=29&amp;ei=2EZGUdbxMoX-8ASrloDgCw&amp;bvm=bv.43828540,d.dmg&amp;psig=AFQjCNEf_UKdXlvQ4qbAXbib2vNL0KU9hA&amp;ust=136364653257684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7BC2D-9CD4-064C-AE9C-792B9F28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77" y="349082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C9760-A774-0541-8993-D26859C9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6" y="1583830"/>
            <a:ext cx="5729111" cy="4760525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What do you notice about the homes in this photograph?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What is similar and dissimilar about this neighborhood to your own?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What does this neighborhood say about the 1950s?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Does Levittown represent the ideal neighborhood of the 1950s? Why or why not?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68318-DFDA-BC47-B5AE-F6053322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78" y="768740"/>
            <a:ext cx="6036733" cy="52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5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72A3E-D820-5E4F-84B2-FE56955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59" y="25877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Expansion of Science &amp;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7ED64-CBBC-6A4C-BE55-B44B163F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697093" cy="3931920"/>
          </a:xfrm>
        </p:spPr>
        <p:txBody>
          <a:bodyPr/>
          <a:lstStyle/>
          <a:p>
            <a:r>
              <a:rPr lang="en-US" dirty="0"/>
              <a:t>Medical Breakthroughs</a:t>
            </a:r>
          </a:p>
          <a:p>
            <a:pPr lvl="1"/>
            <a:r>
              <a:rPr lang="en-US" sz="1800" b="1" dirty="0"/>
              <a:t>Penicillin</a:t>
            </a:r>
            <a:r>
              <a:rPr lang="en-US" sz="1800" dirty="0"/>
              <a:t> &amp; other Antibiotics</a:t>
            </a:r>
          </a:p>
          <a:p>
            <a:pPr lvl="2"/>
            <a:r>
              <a:rPr lang="en-US" sz="1800" dirty="0"/>
              <a:t>Nearly eradicates tuberculosis in the US</a:t>
            </a:r>
          </a:p>
          <a:p>
            <a:pPr lvl="1"/>
            <a:r>
              <a:rPr lang="en-US" sz="1800" b="1" dirty="0"/>
              <a:t>Salk Vaccine </a:t>
            </a:r>
            <a:r>
              <a:rPr lang="en-US" sz="1800" dirty="0"/>
              <a:t>for </a:t>
            </a:r>
            <a:r>
              <a:rPr lang="en-US" sz="1800" dirty="0" smtClean="0"/>
              <a:t>Polio</a:t>
            </a:r>
            <a:r>
              <a:rPr lang="en-US" sz="1800" b="1" dirty="0" smtClean="0"/>
              <a:t> </a:t>
            </a:r>
            <a:endParaRPr lang="en-US" sz="1800" dirty="0"/>
          </a:p>
          <a:p>
            <a:r>
              <a:rPr lang="en-US" dirty="0"/>
              <a:t>Pesticides</a:t>
            </a:r>
          </a:p>
          <a:p>
            <a:pPr lvl="1"/>
            <a:r>
              <a:rPr lang="en-US" sz="1800" b="1" dirty="0"/>
              <a:t>DDT</a:t>
            </a:r>
            <a:r>
              <a:rPr lang="en-US" sz="1800" dirty="0"/>
              <a:t> –controls insect-borne diseases, but long term toxic affect on people &amp; animals</a:t>
            </a:r>
          </a:p>
          <a:p>
            <a:r>
              <a:rPr lang="en-US" dirty="0"/>
              <a:t>Electronics</a:t>
            </a:r>
          </a:p>
          <a:p>
            <a:pPr lvl="1"/>
            <a:r>
              <a:rPr lang="en-US" sz="1800" b="1" dirty="0"/>
              <a:t>Transistors </a:t>
            </a:r>
            <a:r>
              <a:rPr lang="en-US" sz="1800" dirty="0"/>
              <a:t>–miniaturization of electronics</a:t>
            </a:r>
          </a:p>
          <a:p>
            <a:pPr lvl="1"/>
            <a:r>
              <a:rPr lang="en-US" sz="1800" b="1" dirty="0"/>
              <a:t>Television </a:t>
            </a:r>
            <a:r>
              <a:rPr lang="en-US" sz="1800" dirty="0"/>
              <a:t>–mass produced, affordable</a:t>
            </a:r>
          </a:p>
          <a:p>
            <a:endParaRPr lang="en-US" dirty="0"/>
          </a:p>
        </p:txBody>
      </p:sp>
      <p:pic>
        <p:nvPicPr>
          <p:cNvPr id="5" name="Picture 6" descr="http://www.xtimeline.com/__UserPic_Large/1406/ELT200708130232220812308.JPG">
            <a:hlinkClick r:id="rId2"/>
            <a:extLst>
              <a:ext uri="{FF2B5EF4-FFF2-40B4-BE49-F238E27FC236}">
                <a16:creationId xmlns:a16="http://schemas.microsoft.com/office/drawing/2014/main" xmlns="" id="{2617571F-454E-0244-A5FA-A930AA76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900" y="1398614"/>
            <a:ext cx="2725477" cy="2647608"/>
          </a:xfrm>
          <a:prstGeom prst="rect">
            <a:avLst/>
          </a:prstGeom>
          <a:noFill/>
        </p:spPr>
      </p:pic>
      <p:pic>
        <p:nvPicPr>
          <p:cNvPr id="6" name="Picture 2" descr="http://i60.photobucket.com/albums/h39/Advocate7x70/Philco-TV-123-hd.jpg">
            <a:extLst>
              <a:ext uri="{FF2B5EF4-FFF2-40B4-BE49-F238E27FC236}">
                <a16:creationId xmlns:a16="http://schemas.microsoft.com/office/drawing/2014/main" xmlns="" id="{5EF6397F-AA85-B147-B894-126EA52B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900" y="4080999"/>
            <a:ext cx="2240056" cy="22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6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EABCD-E16B-4F46-9F23-0CEEF8B8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77" y="167461"/>
            <a:ext cx="10058400" cy="666917"/>
          </a:xfrm>
        </p:spPr>
        <p:txBody>
          <a:bodyPr>
            <a:normAutofit fontScale="90000"/>
          </a:bodyPr>
          <a:lstStyle/>
          <a:p>
            <a:r>
              <a:rPr lang="en-US" dirty="0"/>
              <a:t>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66228-2215-144D-BE11-0B8D59D5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22" y="834378"/>
            <a:ext cx="7253111" cy="6023622"/>
          </a:xfrm>
        </p:spPr>
        <p:txBody>
          <a:bodyPr>
            <a:normAutofit/>
          </a:bodyPr>
          <a:lstStyle/>
          <a:p>
            <a:r>
              <a:rPr lang="en-US" dirty="0"/>
              <a:t>Decline of the efficacy of values like restraint &amp; thrift </a:t>
            </a:r>
            <a:r>
              <a:rPr lang="en-US" sz="1700" dirty="0">
                <a:hlinkClick r:id="rId2"/>
              </a:rPr>
              <a:t>https://www.youtube.com/watch?v=CrYX9j3Tqzw</a:t>
            </a:r>
            <a:r>
              <a:rPr lang="en-US" sz="1700" dirty="0"/>
              <a:t>  </a:t>
            </a:r>
          </a:p>
          <a:p>
            <a:r>
              <a:rPr lang="en-US" dirty="0"/>
              <a:t>Rebellion to adult authority</a:t>
            </a:r>
          </a:p>
          <a:p>
            <a:r>
              <a:rPr lang="en-US" b="1" dirty="0"/>
              <a:t>Beat generation </a:t>
            </a:r>
            <a:r>
              <a:rPr lang="en-US" i="1" dirty="0"/>
              <a:t>(beatniks</a:t>
            </a:r>
            <a:r>
              <a:rPr lang="en-US" dirty="0"/>
              <a:t>) –criticized the sterility of middle class </a:t>
            </a:r>
          </a:p>
          <a:p>
            <a:pPr lvl="1"/>
            <a:r>
              <a:rPr lang="en-US" b="1" dirty="0"/>
              <a:t>Allen Ginsberg’s</a:t>
            </a:r>
            <a:r>
              <a:rPr lang="en-US" dirty="0"/>
              <a:t>, </a:t>
            </a:r>
            <a:r>
              <a:rPr lang="en-US" b="1" dirty="0"/>
              <a:t>“Howl”</a:t>
            </a:r>
          </a:p>
          <a:p>
            <a:pPr lvl="2"/>
            <a:r>
              <a:rPr lang="en-US" sz="1800" dirty="0"/>
              <a:t>Conformity creates madness, lack of purpose: non-conformity creates dislocation from society</a:t>
            </a:r>
          </a:p>
          <a:p>
            <a:pPr lvl="1"/>
            <a:r>
              <a:rPr lang="en-US" sz="1800" b="1" dirty="0"/>
              <a:t>Jack Kerouac’s </a:t>
            </a:r>
            <a:r>
              <a:rPr lang="en-US" sz="1800" b="1" u="sng" dirty="0"/>
              <a:t>On the Road </a:t>
            </a:r>
            <a:r>
              <a:rPr lang="en-US" sz="1800" dirty="0"/>
              <a:t>(1957)</a:t>
            </a:r>
          </a:p>
          <a:p>
            <a:pPr lvl="2"/>
            <a:r>
              <a:rPr lang="en-US" sz="1800" dirty="0"/>
              <a:t>Road trip, glorification of rootlessness &amp; drug usage</a:t>
            </a:r>
          </a:p>
          <a:p>
            <a:r>
              <a:rPr lang="en-US" b="1" dirty="0"/>
              <a:t>Rock n’ Roll </a:t>
            </a:r>
            <a:r>
              <a:rPr lang="en-US" dirty="0"/>
              <a:t>–</a:t>
            </a:r>
            <a:r>
              <a:rPr lang="en-US" i="1" dirty="0"/>
              <a:t>’the negro sound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Drew heavily from black rhythm &amp; blues music</a:t>
            </a:r>
          </a:p>
          <a:p>
            <a:pPr lvl="1"/>
            <a:r>
              <a:rPr lang="en-US" dirty="0"/>
              <a:t>Music producers wanted white artists who would be able to play to white audiences</a:t>
            </a:r>
          </a:p>
          <a:p>
            <a:pPr lvl="2"/>
            <a:r>
              <a:rPr lang="en-US" sz="1800" dirty="0"/>
              <a:t>Bill Haley’s Rock Around the Clock (1955)</a:t>
            </a:r>
          </a:p>
          <a:p>
            <a:pPr lvl="2"/>
            <a:r>
              <a:rPr lang="en-US" sz="1800" dirty="0"/>
              <a:t>Buddy Holly (1955)</a:t>
            </a:r>
          </a:p>
          <a:p>
            <a:pPr lvl="2"/>
            <a:r>
              <a:rPr lang="en-US" sz="1800" dirty="0"/>
              <a:t>Elvis Pressley (1956)</a:t>
            </a:r>
          </a:p>
          <a:p>
            <a:endParaRPr lang="en-US" dirty="0"/>
          </a:p>
        </p:txBody>
      </p:sp>
      <p:pic>
        <p:nvPicPr>
          <p:cNvPr id="4" name="Picture 2" descr="http://cdn1.walkerartcenter.org/static/cache/76/76fbdfa7f49b717e08c50fcbb2cdc09b.jpg">
            <a:extLst>
              <a:ext uri="{FF2B5EF4-FFF2-40B4-BE49-F238E27FC236}">
                <a16:creationId xmlns:a16="http://schemas.microsoft.com/office/drawing/2014/main" xmlns="" id="{4A7D5A3F-D70C-4B4F-A4F0-0046D5B7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8112" y="2903243"/>
            <a:ext cx="1676400" cy="2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A83AA-BFD7-D041-9958-FF67F000A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903" y="103703"/>
            <a:ext cx="2234495" cy="2799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FBB2B9-BC6C-9D49-B639-36D1AE583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301" y="2903243"/>
            <a:ext cx="2413811" cy="36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0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EB3703-3122-9C41-B5E2-1E4E9A14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Close: 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085898-83A4-CA46-99E4-1F21A3728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9296400" cy="37490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1920s and 1950s were similar in that they were times of increased economic prosperity for individuals at every income level.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Red Scare of the 1950’s was based Soviet influence of US government officials, while that of the 1920’s was anti-immigrant in sentiment.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youth music of the 1950s was like that of the 1920s in that is had roots in African-American style &amp; rhythms.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8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63F57-2662-8946-BB59-9AA434D06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449689"/>
            <a:ext cx="9128870" cy="2232374"/>
          </a:xfrm>
        </p:spPr>
        <p:txBody>
          <a:bodyPr/>
          <a:lstStyle/>
          <a:p>
            <a:r>
              <a:rPr lang="en-US" dirty="0"/>
              <a:t>Post-War </a:t>
            </a:r>
            <a:br>
              <a:rPr lang="en-US" dirty="0"/>
            </a:br>
            <a:r>
              <a:rPr lang="en-US" dirty="0"/>
              <a:t>America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973578-6A43-D945-AD45-B747BA953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5611" y="4332106"/>
            <a:ext cx="3642078" cy="457201"/>
          </a:xfrm>
        </p:spPr>
        <p:txBody>
          <a:bodyPr>
            <a:noAutofit/>
          </a:bodyPr>
          <a:lstStyle/>
          <a:p>
            <a:r>
              <a:rPr lang="en-US" sz="2800" b="1" dirty="0"/>
              <a:t>1946 - 1960</a:t>
            </a:r>
          </a:p>
        </p:txBody>
      </p:sp>
    </p:spTree>
    <p:extLst>
      <p:ext uri="{BB962C8B-B14F-4D97-AF65-F5344CB8AC3E}">
        <p14:creationId xmlns:p14="http://schemas.microsoft.com/office/powerpoint/2010/main" xmlns="" val="4128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DCA2A-3C8C-8943-8CAC-41C64C4F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6B5C92-BED5-0745-99A6-A591B0C28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8675D6-F48B-C64A-B0F1-BB56CCF5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3" y="0"/>
            <a:ext cx="5524964" cy="66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E56F0-4643-6847-AA40-96E7A7A6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5160F9A-9A09-B34B-9091-E2BD021EA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8425984"/>
              </p:ext>
            </p:extLst>
          </p:nvPr>
        </p:nvGraphicFramePr>
        <p:xfrm>
          <a:off x="90313" y="0"/>
          <a:ext cx="12101687" cy="712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684">
                  <a:extLst>
                    <a:ext uri="{9D8B030D-6E8A-4147-A177-3AD203B41FA5}">
                      <a16:colId xmlns:a16="http://schemas.microsoft.com/office/drawing/2014/main" xmlns="" val="2410317992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548503508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2949183453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468991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117007982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2297328134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1066758679"/>
                    </a:ext>
                  </a:extLst>
                </a:gridCol>
                <a:gridCol w="1457429">
                  <a:extLst>
                    <a:ext uri="{9D8B030D-6E8A-4147-A177-3AD203B41FA5}">
                      <a16:colId xmlns:a16="http://schemas.microsoft.com/office/drawing/2014/main" xmlns="" val="549951383"/>
                    </a:ext>
                  </a:extLst>
                </a:gridCol>
              </a:tblGrid>
              <a:tr h="47396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0193546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69.6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9277613"/>
                  </a:ext>
                </a:extLst>
              </a:tr>
              <a:tr h="58090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GNP per capita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688786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income (full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4774197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income of a rail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880694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income of a dentist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06141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income of a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962872"/>
                  </a:ext>
                </a:extLst>
              </a:tr>
              <a:tr h="5053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1lb. of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387176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1lb. of steak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9508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 of Unemployed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032199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families w/ automobiles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2938183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21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0729A-9D3A-B64C-B8FD-0DC8F9CD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22" y="134594"/>
            <a:ext cx="10058400" cy="1371600"/>
          </a:xfrm>
        </p:spPr>
        <p:txBody>
          <a:bodyPr/>
          <a:lstStyle/>
          <a:p>
            <a:r>
              <a:rPr lang="en-US" dirty="0"/>
              <a:t>Truman: Domestic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58223E-B95F-484F-9F9B-47E446D75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1359438"/>
            <a:ext cx="5324969" cy="4747850"/>
          </a:xfrm>
        </p:spPr>
        <p:txBody>
          <a:bodyPr>
            <a:noAutofit/>
          </a:bodyPr>
          <a:lstStyle/>
          <a:p>
            <a:r>
              <a:rPr lang="en-US" sz="2000" b="1" dirty="0"/>
              <a:t>“Fair Deal” proposals</a:t>
            </a:r>
          </a:p>
          <a:p>
            <a:pPr lvl="1"/>
            <a:r>
              <a:rPr lang="en-US" sz="2000" dirty="0"/>
              <a:t>Expansion of Social Security </a:t>
            </a:r>
          </a:p>
          <a:p>
            <a:pPr lvl="1"/>
            <a:r>
              <a:rPr lang="en-US" sz="2000" dirty="0"/>
              <a:t>Raise minimum wage</a:t>
            </a:r>
          </a:p>
          <a:p>
            <a:pPr lvl="1"/>
            <a:r>
              <a:rPr lang="en-US" sz="2000" dirty="0"/>
              <a:t>Universal Healthcare</a:t>
            </a:r>
          </a:p>
          <a:p>
            <a:pPr lvl="1"/>
            <a:r>
              <a:rPr lang="en-US" sz="2000" b="1" dirty="0"/>
              <a:t>Fair Employment Practices Act  </a:t>
            </a:r>
            <a:r>
              <a:rPr lang="en-US" sz="2000" dirty="0"/>
              <a:t>(FEPA)*</a:t>
            </a:r>
          </a:p>
          <a:p>
            <a:pPr lvl="1"/>
            <a:r>
              <a:rPr lang="en-US" sz="2000" b="1" dirty="0"/>
              <a:t>National Housing Act: </a:t>
            </a:r>
            <a:r>
              <a:rPr lang="en-US" sz="2000" dirty="0"/>
              <a:t>Public </a:t>
            </a:r>
            <a:r>
              <a:rPr lang="en-US" sz="2000" dirty="0" smtClean="0"/>
              <a:t>housing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55A67E0-FD18-0F46-A1F1-3B59CB0B0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778" y="1506194"/>
            <a:ext cx="5181599" cy="4894606"/>
          </a:xfrm>
        </p:spPr>
        <p:txBody>
          <a:bodyPr>
            <a:normAutofit/>
          </a:bodyPr>
          <a:lstStyle/>
          <a:p>
            <a:r>
              <a:rPr lang="en-US" sz="2600" dirty="0"/>
              <a:t>“</a:t>
            </a:r>
            <a:r>
              <a:rPr lang="en-US" sz="2600" b="1" dirty="0"/>
              <a:t>Reconversion</a:t>
            </a:r>
            <a:r>
              <a:rPr lang="en-US" sz="2600" dirty="0"/>
              <a:t>” to peace time economy</a:t>
            </a:r>
          </a:p>
          <a:p>
            <a:r>
              <a:rPr lang="en-US" sz="2600" dirty="0" smtClean="0"/>
              <a:t>Americans </a:t>
            </a:r>
            <a:r>
              <a:rPr lang="en-US" sz="2600" dirty="0"/>
              <a:t>had savings from WWII</a:t>
            </a:r>
          </a:p>
          <a:p>
            <a:r>
              <a:rPr lang="en-US" sz="2600" b="1" dirty="0"/>
              <a:t>GI Bill of Rights</a:t>
            </a:r>
          </a:p>
          <a:p>
            <a:pPr lvl="1"/>
            <a:r>
              <a:rPr lang="en-US" sz="2600" u="sng" dirty="0" smtClean="0"/>
              <a:t>College/Business Loan/Home Loan</a:t>
            </a:r>
          </a:p>
          <a:p>
            <a:pPr lvl="2"/>
            <a:r>
              <a:rPr lang="en-US" sz="2400" dirty="0" smtClean="0"/>
              <a:t>“White Flight” to Suburbs</a:t>
            </a:r>
            <a:endParaRPr lang="en-US" sz="2400" dirty="0"/>
          </a:p>
          <a:p>
            <a:pPr lvl="1"/>
            <a:r>
              <a:rPr lang="en-US" sz="2600" u="sng" dirty="0" smtClean="0"/>
              <a:t>Minorities </a:t>
            </a:r>
            <a:r>
              <a:rPr lang="en-US" sz="2600" u="sng" dirty="0"/>
              <a:t>&amp; women replaced</a:t>
            </a:r>
            <a:r>
              <a:rPr lang="en-US" sz="2600" dirty="0"/>
              <a:t>, but most wanted to keep working</a:t>
            </a:r>
          </a:p>
          <a:p>
            <a:endParaRPr lang="en-US" dirty="0"/>
          </a:p>
        </p:txBody>
      </p:sp>
      <p:sp>
        <p:nvSpPr>
          <p:cNvPr id="9218" name="AutoShape 2" descr="Image result for Urban Renewal Projects of the 1950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age result for Urban Renewal Projects of the 1950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Image result for GI B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516" y="3994255"/>
            <a:ext cx="3830565" cy="2863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03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AD0DD-587E-4044-BA99-6435D109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228883"/>
            <a:ext cx="10058400" cy="1371600"/>
          </a:xfrm>
        </p:spPr>
        <p:txBody>
          <a:bodyPr/>
          <a:lstStyle/>
          <a:p>
            <a:r>
              <a:rPr lang="en-US" dirty="0" err="1"/>
              <a:t>Dixiecrats</a:t>
            </a:r>
            <a:r>
              <a:rPr lang="en-US" dirty="0"/>
              <a:t> &amp; the 1948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798AC-458B-B147-92E9-C4075885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27201"/>
            <a:ext cx="4995333" cy="4707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1948 Democratic Party Platform</a:t>
            </a:r>
          </a:p>
          <a:p>
            <a:pPr lvl="1"/>
            <a:r>
              <a:rPr lang="en-US" sz="2400" dirty="0"/>
              <a:t>Truman integrate armed forces months before: </a:t>
            </a:r>
            <a:r>
              <a:rPr lang="en-US" sz="2400" b="1" dirty="0"/>
              <a:t>Executive Order 9981</a:t>
            </a:r>
          </a:p>
          <a:p>
            <a:pPr lvl="1"/>
            <a:r>
              <a:rPr lang="en-US" sz="2400" dirty="0"/>
              <a:t>Truman insists on Civil Rights plank, too</a:t>
            </a:r>
          </a:p>
          <a:p>
            <a:r>
              <a:rPr lang="en-US" sz="2400" dirty="0"/>
              <a:t>Democrats split </a:t>
            </a:r>
          </a:p>
          <a:p>
            <a:pPr lvl="1"/>
            <a:r>
              <a:rPr lang="en-US" sz="2400" dirty="0"/>
              <a:t>Third Party created</a:t>
            </a:r>
          </a:p>
          <a:p>
            <a:pPr lvl="1"/>
            <a:r>
              <a:rPr lang="en-US" sz="2400" b="1" dirty="0" err="1"/>
              <a:t>Dixiecrats</a:t>
            </a:r>
            <a:r>
              <a:rPr lang="en-US" sz="2400" b="1" dirty="0"/>
              <a:t> </a:t>
            </a:r>
            <a:r>
              <a:rPr lang="en-US" sz="2400" dirty="0"/>
              <a:t>–southern whites</a:t>
            </a:r>
          </a:p>
          <a:p>
            <a:pPr lvl="1"/>
            <a:r>
              <a:rPr lang="en-US" sz="2400" u="sng" dirty="0"/>
              <a:t>Strom Thurmond </a:t>
            </a:r>
            <a:r>
              <a:rPr lang="en-US" sz="2400" dirty="0"/>
              <a:t>(South Carolina) presidential candidate</a:t>
            </a:r>
          </a:p>
          <a:p>
            <a:r>
              <a:rPr lang="en-US" sz="2400" dirty="0"/>
              <a:t>Truman still defeats republican </a:t>
            </a:r>
            <a:r>
              <a:rPr lang="en-US" sz="2400" u="sng" dirty="0"/>
              <a:t>Thomas Dewey (NY)</a:t>
            </a:r>
          </a:p>
          <a:p>
            <a:endParaRPr lang="en-US" dirty="0"/>
          </a:p>
        </p:txBody>
      </p:sp>
      <p:pic>
        <p:nvPicPr>
          <p:cNvPr id="4" name="Picture 3" descr="DEWEY-DEFEATS-TRUMAN-OBAMACARE-570.jpg">
            <a:extLst>
              <a:ext uri="{FF2B5EF4-FFF2-40B4-BE49-F238E27FC236}">
                <a16:creationId xmlns:a16="http://schemas.microsoft.com/office/drawing/2014/main" xmlns="" id="{07E3247C-3691-2D4B-AD57-A77AB617D6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534" y="4080934"/>
            <a:ext cx="3666066" cy="2688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893375-59B6-6C41-BE36-ED8D513F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3" y="1433689"/>
            <a:ext cx="390769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2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6A3A236-3A36-4D4B-A95D-5FAEF3B4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530622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Causes &amp; Effects of Post-WWII Consumerism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CF5F4-90C4-9542-A673-916A60EDC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715911"/>
            <a:ext cx="5475111" cy="4136249"/>
          </a:xfrm>
        </p:spPr>
        <p:txBody>
          <a:bodyPr>
            <a:normAutofit/>
          </a:bodyPr>
          <a:lstStyle/>
          <a:p>
            <a:r>
              <a:rPr lang="en-US" sz="2400" b="1" dirty="0"/>
              <a:t>Economic boom </a:t>
            </a:r>
            <a:r>
              <a:rPr lang="en-US" sz="2400" dirty="0"/>
              <a:t>of the 1950s was 250% more than the 20’s</a:t>
            </a:r>
          </a:p>
          <a:p>
            <a:pPr lvl="1"/>
            <a:r>
              <a:rPr lang="en-US" sz="2000" dirty="0"/>
              <a:t>More even </a:t>
            </a:r>
            <a:r>
              <a:rPr lang="en-US" sz="2000" dirty="0" smtClean="0"/>
              <a:t>distribution (wages triple)</a:t>
            </a:r>
            <a:endParaRPr lang="en-US" sz="2000" dirty="0"/>
          </a:p>
          <a:p>
            <a:pPr lvl="1"/>
            <a:r>
              <a:rPr lang="en-US" sz="2000" dirty="0"/>
              <a:t>Gov’t spending in schools, housing, veterans’ benefits</a:t>
            </a:r>
          </a:p>
          <a:p>
            <a:pPr lvl="1"/>
            <a:r>
              <a:rPr lang="en-US" sz="2000" dirty="0"/>
              <a:t>Low inflation 3% annually</a:t>
            </a:r>
          </a:p>
          <a:p>
            <a:pPr lvl="1"/>
            <a:r>
              <a:rPr lang="en-US" sz="2000" dirty="0"/>
              <a:t>Low unemployment less than 5%</a:t>
            </a:r>
          </a:p>
          <a:p>
            <a:r>
              <a:rPr lang="en-US" sz="2400" dirty="0"/>
              <a:t>Nations population rose 20% from births </a:t>
            </a:r>
            <a:r>
              <a:rPr lang="en-US" sz="2400" b="1" dirty="0"/>
              <a:t>‘baby boom’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F1C8DBB-AF4E-F249-A7F5-177D47007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120" y="2700025"/>
            <a:ext cx="4754880" cy="3749040"/>
          </a:xfrm>
        </p:spPr>
        <p:txBody>
          <a:bodyPr>
            <a:normAutofit/>
          </a:bodyPr>
          <a:lstStyle/>
          <a:p>
            <a:r>
              <a:rPr lang="en-US" sz="2400" dirty="0"/>
              <a:t>Rise of the </a:t>
            </a:r>
            <a:r>
              <a:rPr lang="en-US" sz="2400" b="1" dirty="0"/>
              <a:t>Sunbelt</a:t>
            </a:r>
          </a:p>
          <a:p>
            <a:pPr lvl="1"/>
            <a:r>
              <a:rPr lang="en-US" sz="2000" dirty="0"/>
              <a:t>Military bases</a:t>
            </a:r>
          </a:p>
          <a:p>
            <a:pPr lvl="1"/>
            <a:r>
              <a:rPr lang="en-US" sz="2000" dirty="0"/>
              <a:t>Oil production</a:t>
            </a:r>
          </a:p>
          <a:p>
            <a:pPr lvl="1"/>
            <a:r>
              <a:rPr lang="en-US" sz="2000" dirty="0"/>
              <a:t>Western state universities &amp; research facilities</a:t>
            </a:r>
          </a:p>
          <a:p>
            <a:r>
              <a:rPr lang="en-US" sz="2400" b="1" dirty="0"/>
              <a:t>Suburban living</a:t>
            </a:r>
          </a:p>
          <a:p>
            <a:pPr lvl="1"/>
            <a:r>
              <a:rPr lang="en-US" sz="2000" dirty="0"/>
              <a:t>Surge in automobile ownership</a:t>
            </a:r>
          </a:p>
          <a:p>
            <a:pPr lvl="2"/>
            <a:r>
              <a:rPr lang="en-US" sz="1800" dirty="0"/>
              <a:t>No competition outside of US</a:t>
            </a:r>
          </a:p>
          <a:p>
            <a:pPr lvl="1"/>
            <a:r>
              <a:rPr lang="en-US" sz="2000" dirty="0"/>
              <a:t> home (new production) purchases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2" descr="http://www.silverbearcafe.com/private/06.09/images/sunbelt.jpg">
            <a:hlinkClick r:id="rId2"/>
            <a:extLst>
              <a:ext uri="{FF2B5EF4-FFF2-40B4-BE49-F238E27FC236}">
                <a16:creationId xmlns:a16="http://schemas.microsoft.com/office/drawing/2014/main" xmlns="" id="{20AF4334-80B8-D042-BA92-E6F8DD68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756" y="214489"/>
            <a:ext cx="3776933" cy="2441073"/>
          </a:xfrm>
          <a:prstGeom prst="rect">
            <a:avLst/>
          </a:prstGeom>
          <a:noFill/>
        </p:spPr>
      </p:pic>
      <p:pic>
        <p:nvPicPr>
          <p:cNvPr id="10" name="Picture 2" descr="https://encrypted-tbn3.gstatic.com/images?q=tbn:ANd9GcQyaC-d3Cw2JoIrheZeqK_Ko_AtUhiLG6fBohYdW9WUZtubbQv8">
            <a:extLst>
              <a:ext uri="{FF2B5EF4-FFF2-40B4-BE49-F238E27FC236}">
                <a16:creationId xmlns:a16="http://schemas.microsoft.com/office/drawing/2014/main" xmlns="" id="{AC9BDB58-8CFA-3C44-821A-373D94EF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645" y="4204354"/>
            <a:ext cx="3702756" cy="22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2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07E0B-196D-2544-AB81-3A99BC4B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336966"/>
            <a:ext cx="10058400" cy="1371600"/>
          </a:xfrm>
        </p:spPr>
        <p:txBody>
          <a:bodyPr/>
          <a:lstStyle/>
          <a:p>
            <a:r>
              <a:rPr lang="en-US" dirty="0"/>
              <a:t>The Suburban 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E5A67-DD00-3E43-A314-690DEE6CD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111" y="1264356"/>
            <a:ext cx="4024489" cy="395701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Suburbs</a:t>
            </a:r>
          </a:p>
          <a:p>
            <a:pPr lvl="1"/>
            <a:r>
              <a:rPr lang="en-US" sz="8000" b="1" dirty="0"/>
              <a:t>Levittown</a:t>
            </a:r>
            <a:r>
              <a:rPr lang="en-US" sz="8000" dirty="0"/>
              <a:t> –working class homes</a:t>
            </a:r>
          </a:p>
          <a:p>
            <a:pPr lvl="1"/>
            <a:r>
              <a:rPr lang="en-US" sz="8000" b="1" dirty="0"/>
              <a:t>white flight</a:t>
            </a:r>
            <a:r>
              <a:rPr lang="en-US" sz="8000" dirty="0"/>
              <a:t>; minority population from WWII remains in Northern cities</a:t>
            </a:r>
          </a:p>
          <a:p>
            <a:r>
              <a:rPr lang="en-US" sz="8000" b="1" dirty="0"/>
              <a:t>Car Culture</a:t>
            </a:r>
          </a:p>
          <a:p>
            <a:pPr lvl="1"/>
            <a:r>
              <a:rPr lang="en-US" sz="8000" dirty="0"/>
              <a:t>Leisure time: </a:t>
            </a:r>
            <a:r>
              <a:rPr lang="en-US" sz="8000" b="1" dirty="0"/>
              <a:t>Drive-ins</a:t>
            </a:r>
            <a:r>
              <a:rPr lang="en-US" sz="8000" dirty="0"/>
              <a:t>, family vacations</a:t>
            </a:r>
          </a:p>
          <a:p>
            <a:pPr lvl="1"/>
            <a:r>
              <a:rPr lang="en-US" sz="8000" dirty="0"/>
              <a:t>Garages, parking lots</a:t>
            </a:r>
          </a:p>
          <a:p>
            <a:pPr lvl="1"/>
            <a:r>
              <a:rPr lang="en-US" sz="7600" dirty="0"/>
              <a:t>Fast Food</a:t>
            </a:r>
          </a:p>
          <a:p>
            <a:r>
              <a:rPr lang="en-US" sz="8000" b="1" dirty="0"/>
              <a:t>Consumer Culture</a:t>
            </a:r>
          </a:p>
          <a:p>
            <a:pPr lvl="1"/>
            <a:r>
              <a:rPr lang="en-US" sz="8000" dirty="0"/>
              <a:t>Improved appliances &amp; leisure time </a:t>
            </a:r>
            <a:r>
              <a:rPr lang="en-US" sz="8000" dirty="0" smtClean="0"/>
              <a:t>devices</a:t>
            </a:r>
            <a:endParaRPr lang="en-US" sz="8000" dirty="0"/>
          </a:p>
          <a:p>
            <a:pPr lvl="1"/>
            <a:endParaRPr lang="en-US" sz="80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577C9F-4015-6944-A6AE-D900FE6D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1" y="2252504"/>
            <a:ext cx="7111999" cy="374904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i="1" dirty="0"/>
              <a:t>Nuclear family </a:t>
            </a:r>
            <a:r>
              <a:rPr lang="en-US" sz="8000" dirty="0" smtClean="0"/>
              <a:t>–</a:t>
            </a:r>
            <a:r>
              <a:rPr lang="en-US" sz="8000" dirty="0" smtClean="0"/>
              <a:t> </a:t>
            </a:r>
            <a:r>
              <a:rPr lang="en-US" sz="8000" dirty="0" smtClean="0"/>
              <a:t>“return to conformity”</a:t>
            </a:r>
            <a:endParaRPr lang="en-US" sz="8000" dirty="0"/>
          </a:p>
          <a:p>
            <a:r>
              <a:rPr lang="en-US" sz="8000" dirty="0"/>
              <a:t>Highly structured, rules-based society</a:t>
            </a:r>
          </a:p>
          <a:p>
            <a:pPr lvl="1"/>
            <a:r>
              <a:rPr lang="en-US" sz="8000" dirty="0"/>
              <a:t>Gender roles reinforced </a:t>
            </a:r>
          </a:p>
          <a:p>
            <a:pPr lvl="2"/>
            <a:r>
              <a:rPr lang="en-US" sz="7800" dirty="0"/>
              <a:t>dad’s sphere –work</a:t>
            </a:r>
          </a:p>
          <a:p>
            <a:pPr lvl="2"/>
            <a:r>
              <a:rPr lang="en-US" sz="7800" dirty="0"/>
              <a:t>mom’s sphere –home</a:t>
            </a:r>
          </a:p>
          <a:p>
            <a:pPr lvl="1"/>
            <a:r>
              <a:rPr lang="en-US" sz="8000" b="1" dirty="0"/>
              <a:t>Dr. Benjamin Spock </a:t>
            </a:r>
            <a:r>
              <a:rPr lang="en-US" sz="8000" dirty="0"/>
              <a:t>–purpose of motherhood was to raise &amp; teach </a:t>
            </a:r>
            <a:r>
              <a:rPr lang="en-US" sz="8000" dirty="0" smtClean="0"/>
              <a:t>children (parallel's </a:t>
            </a:r>
            <a:r>
              <a:rPr lang="en-US" sz="8000" u="sng" dirty="0" smtClean="0"/>
              <a:t>REPUBLICAN MOTHERHOOD</a:t>
            </a:r>
            <a:r>
              <a:rPr lang="en-US" sz="8000" dirty="0" smtClean="0"/>
              <a:t>) </a:t>
            </a:r>
            <a:endParaRPr lang="en-US" sz="8000" dirty="0"/>
          </a:p>
          <a:p>
            <a:r>
              <a:rPr lang="en-US" sz="8000" dirty="0"/>
              <a:t>Child-centered:</a:t>
            </a:r>
          </a:p>
          <a:p>
            <a:pPr lvl="1"/>
            <a:r>
              <a:rPr lang="en-US" sz="7800" dirty="0"/>
              <a:t>child’s needs come first</a:t>
            </a:r>
          </a:p>
          <a:p>
            <a:pPr lvl="1"/>
            <a:r>
              <a:rPr lang="en-US" sz="7800" dirty="0"/>
              <a:t>Not wage earners</a:t>
            </a:r>
          </a:p>
          <a:p>
            <a:r>
              <a:rPr lang="en-US" sz="8000" dirty="0"/>
              <a:t>Mass media (</a:t>
            </a:r>
            <a:r>
              <a:rPr lang="en-US" sz="8000" b="1" dirty="0"/>
              <a:t>Television)</a:t>
            </a:r>
          </a:p>
          <a:p>
            <a:pPr lvl="1"/>
            <a:r>
              <a:rPr lang="en-US" sz="8000" dirty="0"/>
              <a:t>Ideal American family, -white, middle-class, </a:t>
            </a:r>
            <a:r>
              <a:rPr lang="en-US" sz="8000" dirty="0" smtClean="0"/>
              <a:t>suburban</a:t>
            </a:r>
            <a:endParaRPr lang="en-US" sz="8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1034AA-1504-5C49-9006-C037ADDF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178" y="342027"/>
            <a:ext cx="3385256" cy="19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6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34405-0E11-0240-BE23-E3127E10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157171"/>
            <a:ext cx="10058400" cy="1371600"/>
          </a:xfrm>
        </p:spPr>
        <p:txBody>
          <a:bodyPr/>
          <a:lstStyle/>
          <a:p>
            <a:r>
              <a:rPr lang="en-US" dirty="0"/>
              <a:t>The Other America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C9996CB-A1A6-E948-A905-F2EA9DDB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1528771"/>
            <a:ext cx="8359422" cy="4815840"/>
          </a:xfrm>
        </p:spPr>
        <p:txBody>
          <a:bodyPr>
            <a:normAutofit/>
          </a:bodyPr>
          <a:lstStyle/>
          <a:p>
            <a:r>
              <a:rPr lang="en-US" sz="2400" dirty="0"/>
              <a:t>Socialist </a:t>
            </a:r>
            <a:r>
              <a:rPr lang="en-US" sz="2400" u="sng" dirty="0"/>
              <a:t>writer Michael Harrington’s </a:t>
            </a:r>
            <a:r>
              <a:rPr lang="en-US" sz="2400" b="1" dirty="0"/>
              <a:t>‘The Other America’ </a:t>
            </a:r>
          </a:p>
          <a:p>
            <a:pPr lvl="1"/>
            <a:r>
              <a:rPr lang="en-US" sz="2000" dirty="0"/>
              <a:t>In 1960, at least 1/5</a:t>
            </a:r>
            <a:r>
              <a:rPr lang="en-US" sz="2000" baseline="30000" dirty="0"/>
              <a:t>th</a:t>
            </a:r>
            <a:r>
              <a:rPr lang="en-US" sz="2000" dirty="0"/>
              <a:t> of all families lived in poverty (30 mil)</a:t>
            </a:r>
          </a:p>
          <a:p>
            <a:pPr lvl="1"/>
            <a:r>
              <a:rPr lang="en-US" sz="2000" dirty="0"/>
              <a:t>20% of this group lived in </a:t>
            </a:r>
            <a:r>
              <a:rPr lang="en-US" sz="2000" b="1" i="1" dirty="0"/>
              <a:t>persistent </a:t>
            </a:r>
            <a:r>
              <a:rPr lang="en-US" sz="2000" b="1" i="1" dirty="0" smtClean="0"/>
              <a:t>poverty </a:t>
            </a:r>
            <a:endParaRPr lang="en-US" sz="2000" b="1" i="1" dirty="0"/>
          </a:p>
          <a:p>
            <a:r>
              <a:rPr lang="en-US" sz="2400" i="1" dirty="0"/>
              <a:t>Rise of inner-city “ghettos”</a:t>
            </a:r>
          </a:p>
          <a:p>
            <a:pPr lvl="1"/>
            <a:r>
              <a:rPr lang="en-US" sz="2000" i="1" dirty="0"/>
              <a:t>Unskilled industrial jobs begin declining in the 1950s</a:t>
            </a:r>
          </a:p>
          <a:p>
            <a:pPr lvl="1"/>
            <a:r>
              <a:rPr lang="en-US" sz="2000" i="1" dirty="0"/>
              <a:t>Created a </a:t>
            </a:r>
            <a:r>
              <a:rPr lang="en-US" sz="2000" b="1" i="1" dirty="0"/>
              <a:t>“culture of poverty” </a:t>
            </a:r>
            <a:r>
              <a:rPr lang="en-US" sz="2000" i="1" dirty="0"/>
              <a:t>w/white flight</a:t>
            </a:r>
            <a:endParaRPr lang="en-US" sz="2400" i="1" dirty="0"/>
          </a:p>
          <a:p>
            <a:r>
              <a:rPr lang="en-US" sz="2400" i="1" dirty="0"/>
              <a:t>Black Urban migration continues 1940-1960</a:t>
            </a:r>
          </a:p>
          <a:p>
            <a:pPr lvl="1"/>
            <a:r>
              <a:rPr lang="en-US" sz="2000" i="1" dirty="0"/>
              <a:t>Northern manufacturing jobs in WWII</a:t>
            </a:r>
          </a:p>
          <a:p>
            <a:pPr lvl="1"/>
            <a:r>
              <a:rPr lang="en-US" sz="2000" i="1" dirty="0"/>
              <a:t>Result of mechanization of cotton harvesting –sharecropping </a:t>
            </a:r>
            <a:r>
              <a:rPr lang="en-US" sz="2000" i="1" dirty="0" smtClean="0"/>
              <a:t>ends</a:t>
            </a:r>
            <a:endParaRPr lang="en-US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62B266-775F-0746-A753-36902FAC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266" y="586316"/>
            <a:ext cx="3302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4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579</TotalTime>
  <Words>834</Words>
  <Application>Microsoft Office PowerPoint</Application>
  <PresentationFormat>Custom</PresentationFormat>
  <Paragraphs>191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</vt:lpstr>
      <vt:lpstr>Warm Up</vt:lpstr>
      <vt:lpstr>Post-War  America </vt:lpstr>
      <vt:lpstr>Slide 3</vt:lpstr>
      <vt:lpstr>Slide 4</vt:lpstr>
      <vt:lpstr>Truman: Domestic Issues</vt:lpstr>
      <vt:lpstr>Dixiecrats &amp; the 1948 election</vt:lpstr>
      <vt:lpstr>Causes &amp; Effects of Post-WWII Consumerism </vt:lpstr>
      <vt:lpstr>The Suburban Nation</vt:lpstr>
      <vt:lpstr>The Other America</vt:lpstr>
      <vt:lpstr>Expansion of Science &amp; Technology</vt:lpstr>
      <vt:lpstr>Reaction</vt:lpstr>
      <vt:lpstr>Close: True or False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Post-War America 1946 - 1960</dc:title>
  <dc:creator>Cerbone, Yvette D.</dc:creator>
  <cp:lastModifiedBy>Jennifer L Sanders</cp:lastModifiedBy>
  <cp:revision>28</cp:revision>
  <cp:lastPrinted>2018-03-25T16:22:53Z</cp:lastPrinted>
  <dcterms:created xsi:type="dcterms:W3CDTF">2018-03-25T14:47:27Z</dcterms:created>
  <dcterms:modified xsi:type="dcterms:W3CDTF">2018-04-12T08:01:23Z</dcterms:modified>
</cp:coreProperties>
</file>